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4"/>
  </p:handoutMasterIdLst>
  <p:sldIdLst>
    <p:sldId id="256" r:id="rId2"/>
    <p:sldId id="257" r:id="rId3"/>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inition" id="{B9C22EE8-9D33-4726-A8F9-56C99B911A9D}">
          <p14:sldIdLst>
            <p14:sldId id="256"/>
          </p14:sldIdLst>
        </p14:section>
        <p14:section name="Handout" id="{4FC5D595-2744-4CD5-87FD-BE3396F32829}">
          <p14:sldIdLst>
            <p14:sldId id="25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1" d="100"/>
          <a:sy n="81" d="100"/>
        </p:scale>
        <p:origin x="120" y="7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6725"/>
          </a:xfrm>
          <a:prstGeom prst="rect">
            <a:avLst/>
          </a:prstGeom>
        </p:spPr>
        <p:txBody>
          <a:bodyPr vert="horz" lIns="91440" tIns="45720" rIns="91440" bIns="45720" rtlCol="0"/>
          <a:lstStyle>
            <a:lvl1pPr algn="r">
              <a:defRPr sz="1200"/>
            </a:lvl1pPr>
          </a:lstStyle>
          <a:p>
            <a:fld id="{F5EA3969-C51B-49C8-9C09-1641119AD22C}" type="datetimeFigureOut">
              <a:rPr lang="en-US" smtClean="0"/>
              <a:t>9/7/2018</a:t>
            </a:fld>
            <a:endParaRPr lang="en-US"/>
          </a:p>
        </p:txBody>
      </p:sp>
      <p:sp>
        <p:nvSpPr>
          <p:cNvPr id="4" name="Footer Placeholder 3"/>
          <p:cNvSpPr>
            <a:spLocks noGrp="1"/>
          </p:cNvSpPr>
          <p:nvPr>
            <p:ph type="ftr" sz="quarter" idx="2"/>
          </p:nvPr>
        </p:nvSpPr>
        <p:spPr>
          <a:xfrm>
            <a:off x="0" y="8842375"/>
            <a:ext cx="3043238"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6725"/>
          </a:xfrm>
          <a:prstGeom prst="rect">
            <a:avLst/>
          </a:prstGeom>
        </p:spPr>
        <p:txBody>
          <a:bodyPr vert="horz" lIns="91440" tIns="45720" rIns="91440" bIns="45720" rtlCol="0" anchor="b"/>
          <a:lstStyle>
            <a:lvl1pPr algn="r">
              <a:defRPr sz="1200"/>
            </a:lvl1pPr>
          </a:lstStyle>
          <a:p>
            <a:fld id="{218102C3-4BAC-435F-A0DE-725AAFF7767E}" type="slidenum">
              <a:rPr lang="en-US" smtClean="0"/>
              <a:t>‹#›</a:t>
            </a:fld>
            <a:endParaRPr lang="en-US"/>
          </a:p>
        </p:txBody>
      </p:sp>
    </p:spTree>
    <p:extLst>
      <p:ext uri="{BB962C8B-B14F-4D97-AF65-F5344CB8AC3E}">
        <p14:creationId xmlns:p14="http://schemas.microsoft.com/office/powerpoint/2010/main" val="92271745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58DE7D9-C89F-448B-B058-B0ABA33B6B68}" type="datetimeFigureOut">
              <a:rPr lang="en-US" smtClean="0"/>
              <a:t>9/7/2018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BA427-8677-4818-9C17-3B0B3DE882DA}" type="slidenum">
              <a:rPr lang="en-US" smtClean="0"/>
              <a:t>‹#›</a:t>
            </a:fld>
            <a:endParaRPr lang="en-US"/>
          </a:p>
        </p:txBody>
      </p:sp>
    </p:spTree>
    <p:extLst>
      <p:ext uri="{BB962C8B-B14F-4D97-AF65-F5344CB8AC3E}">
        <p14:creationId xmlns:p14="http://schemas.microsoft.com/office/powerpoint/2010/main" val="1424410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8DE7D9-C89F-448B-B058-B0ABA33B6B68}" type="datetimeFigureOut">
              <a:rPr lang="en-US" smtClean="0"/>
              <a:t>9/7/2018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BA427-8677-4818-9C17-3B0B3DE882DA}" type="slidenum">
              <a:rPr lang="en-US" smtClean="0"/>
              <a:t>‹#›</a:t>
            </a:fld>
            <a:endParaRPr lang="en-US"/>
          </a:p>
        </p:txBody>
      </p:sp>
    </p:spTree>
    <p:extLst>
      <p:ext uri="{BB962C8B-B14F-4D97-AF65-F5344CB8AC3E}">
        <p14:creationId xmlns:p14="http://schemas.microsoft.com/office/powerpoint/2010/main" val="26899069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8DE7D9-C89F-448B-B058-B0ABA33B6B68}" type="datetimeFigureOut">
              <a:rPr lang="en-US" smtClean="0"/>
              <a:t>9/7/2018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BA427-8677-4818-9C17-3B0B3DE882DA}" type="slidenum">
              <a:rPr lang="en-US" smtClean="0"/>
              <a:t>‹#›</a:t>
            </a:fld>
            <a:endParaRPr lang="en-US"/>
          </a:p>
        </p:txBody>
      </p:sp>
    </p:spTree>
    <p:extLst>
      <p:ext uri="{BB962C8B-B14F-4D97-AF65-F5344CB8AC3E}">
        <p14:creationId xmlns:p14="http://schemas.microsoft.com/office/powerpoint/2010/main" val="4155219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8DE7D9-C89F-448B-B058-B0ABA33B6B68}" type="datetimeFigureOut">
              <a:rPr lang="en-US" smtClean="0"/>
              <a:t>9/7/2018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BA427-8677-4818-9C17-3B0B3DE882DA}" type="slidenum">
              <a:rPr lang="en-US" smtClean="0"/>
              <a:t>‹#›</a:t>
            </a:fld>
            <a:endParaRPr lang="en-US"/>
          </a:p>
        </p:txBody>
      </p:sp>
    </p:spTree>
    <p:extLst>
      <p:ext uri="{BB962C8B-B14F-4D97-AF65-F5344CB8AC3E}">
        <p14:creationId xmlns:p14="http://schemas.microsoft.com/office/powerpoint/2010/main" val="4026315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8DE7D9-C89F-448B-B058-B0ABA33B6B68}" type="datetimeFigureOut">
              <a:rPr lang="en-US" smtClean="0"/>
              <a:t>9/7/2018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BA427-8677-4818-9C17-3B0B3DE882DA}" type="slidenum">
              <a:rPr lang="en-US" smtClean="0"/>
              <a:t>‹#›</a:t>
            </a:fld>
            <a:endParaRPr lang="en-US"/>
          </a:p>
        </p:txBody>
      </p:sp>
    </p:spTree>
    <p:extLst>
      <p:ext uri="{BB962C8B-B14F-4D97-AF65-F5344CB8AC3E}">
        <p14:creationId xmlns:p14="http://schemas.microsoft.com/office/powerpoint/2010/main" val="1321983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58DE7D9-C89F-448B-B058-B0ABA33B6B68}" type="datetimeFigureOut">
              <a:rPr lang="en-US" smtClean="0"/>
              <a:t>9/7/2018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9BA427-8677-4818-9C17-3B0B3DE882DA}" type="slidenum">
              <a:rPr lang="en-US" smtClean="0"/>
              <a:t>‹#›</a:t>
            </a:fld>
            <a:endParaRPr lang="en-US"/>
          </a:p>
        </p:txBody>
      </p:sp>
    </p:spTree>
    <p:extLst>
      <p:ext uri="{BB962C8B-B14F-4D97-AF65-F5344CB8AC3E}">
        <p14:creationId xmlns:p14="http://schemas.microsoft.com/office/powerpoint/2010/main" val="15912856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58DE7D9-C89F-448B-B058-B0ABA33B6B68}" type="datetimeFigureOut">
              <a:rPr lang="en-US" smtClean="0"/>
              <a:t>9/7/2018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9BA427-8677-4818-9C17-3B0B3DE882DA}" type="slidenum">
              <a:rPr lang="en-US" smtClean="0"/>
              <a:t>‹#›</a:t>
            </a:fld>
            <a:endParaRPr lang="en-US"/>
          </a:p>
        </p:txBody>
      </p:sp>
    </p:spTree>
    <p:extLst>
      <p:ext uri="{BB962C8B-B14F-4D97-AF65-F5344CB8AC3E}">
        <p14:creationId xmlns:p14="http://schemas.microsoft.com/office/powerpoint/2010/main" val="2945007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58DE7D9-C89F-448B-B058-B0ABA33B6B68}" type="datetimeFigureOut">
              <a:rPr lang="en-US" smtClean="0"/>
              <a:t>9/7/2018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9BA427-8677-4818-9C17-3B0B3DE882DA}" type="slidenum">
              <a:rPr lang="en-US" smtClean="0"/>
              <a:t>‹#›</a:t>
            </a:fld>
            <a:endParaRPr lang="en-US"/>
          </a:p>
        </p:txBody>
      </p:sp>
    </p:spTree>
    <p:extLst>
      <p:ext uri="{BB962C8B-B14F-4D97-AF65-F5344CB8AC3E}">
        <p14:creationId xmlns:p14="http://schemas.microsoft.com/office/powerpoint/2010/main" val="1295104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8DE7D9-C89F-448B-B058-B0ABA33B6B68}" type="datetimeFigureOut">
              <a:rPr lang="en-US" smtClean="0"/>
              <a:t>9/7/2018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9BA427-8677-4818-9C17-3B0B3DE882DA}" type="slidenum">
              <a:rPr lang="en-US" smtClean="0"/>
              <a:t>‹#›</a:t>
            </a:fld>
            <a:endParaRPr lang="en-US"/>
          </a:p>
        </p:txBody>
      </p:sp>
    </p:spTree>
    <p:extLst>
      <p:ext uri="{BB962C8B-B14F-4D97-AF65-F5344CB8AC3E}">
        <p14:creationId xmlns:p14="http://schemas.microsoft.com/office/powerpoint/2010/main" val="39549449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8DE7D9-C89F-448B-B058-B0ABA33B6B68}" type="datetimeFigureOut">
              <a:rPr lang="en-US" smtClean="0"/>
              <a:t>9/7/2018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9BA427-8677-4818-9C17-3B0B3DE882DA}" type="slidenum">
              <a:rPr lang="en-US" smtClean="0"/>
              <a:t>‹#›</a:t>
            </a:fld>
            <a:endParaRPr lang="en-US"/>
          </a:p>
        </p:txBody>
      </p:sp>
    </p:spTree>
    <p:extLst>
      <p:ext uri="{BB962C8B-B14F-4D97-AF65-F5344CB8AC3E}">
        <p14:creationId xmlns:p14="http://schemas.microsoft.com/office/powerpoint/2010/main" val="21019480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8DE7D9-C89F-448B-B058-B0ABA33B6B68}" type="datetimeFigureOut">
              <a:rPr lang="en-US" smtClean="0"/>
              <a:t>9/7/2018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9BA427-8677-4818-9C17-3B0B3DE882DA}" type="slidenum">
              <a:rPr lang="en-US" smtClean="0"/>
              <a:t>‹#›</a:t>
            </a:fld>
            <a:endParaRPr lang="en-US"/>
          </a:p>
        </p:txBody>
      </p:sp>
    </p:spTree>
    <p:extLst>
      <p:ext uri="{BB962C8B-B14F-4D97-AF65-F5344CB8AC3E}">
        <p14:creationId xmlns:p14="http://schemas.microsoft.com/office/powerpoint/2010/main" val="2421217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8DE7D9-C89F-448B-B058-B0ABA33B6B68}" type="datetimeFigureOut">
              <a:rPr lang="en-US" smtClean="0"/>
              <a:t>9/7/2018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9BA427-8677-4818-9C17-3B0B3DE882DA}" type="slidenum">
              <a:rPr lang="en-US" smtClean="0"/>
              <a:t>‹#›</a:t>
            </a:fld>
            <a:endParaRPr lang="en-US"/>
          </a:p>
        </p:txBody>
      </p:sp>
    </p:spTree>
    <p:extLst>
      <p:ext uri="{BB962C8B-B14F-4D97-AF65-F5344CB8AC3E}">
        <p14:creationId xmlns:p14="http://schemas.microsoft.com/office/powerpoint/2010/main" val="14025530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stopbullying.gov/cyberbullying/what-is-it/index.html"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s://lawforkids.org/cyberbullying"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38667" y="474134"/>
            <a:ext cx="11700933" cy="2677656"/>
          </a:xfrm>
          <a:prstGeom prst="rect">
            <a:avLst/>
          </a:prstGeom>
          <a:noFill/>
        </p:spPr>
        <p:txBody>
          <a:bodyPr wrap="square" rtlCol="0">
            <a:spAutoFit/>
          </a:bodyPr>
          <a:lstStyle/>
          <a:p>
            <a:r>
              <a:rPr lang="en-US" sz="2400" dirty="0" smtClean="0"/>
              <a:t>“Cyberbullying is bullying that takes place over digital devices like cell phones, computers, and tablets. Cyberbullying can occur through SMS, text, and apps, or online in social media, forums, or gaming where people can view, participate in, or share content. Cyberbullying includes sending, posting, or sharing negative, harmful, false, or mean content about someone else. It can include sharing personal or private information about someone else causing embarrassment or humiliation. Some cyberbullying crosses the line into unlawful or criminal behavior.” </a:t>
            </a:r>
            <a:r>
              <a:rPr lang="en-US" sz="1400" dirty="0" smtClean="0">
                <a:hlinkClick r:id="rId2"/>
              </a:rPr>
              <a:t>https://www.stopbullying.gov/cyberbullying/what-is-it/index.html</a:t>
            </a:r>
            <a:r>
              <a:rPr lang="en-US" sz="1400" dirty="0" smtClean="0"/>
              <a:t> </a:t>
            </a:r>
            <a:endParaRPr lang="en-US" sz="1400" dirty="0"/>
          </a:p>
        </p:txBody>
      </p:sp>
      <p:sp>
        <p:nvSpPr>
          <p:cNvPr id="6" name="TextBox 5"/>
          <p:cNvSpPr txBox="1"/>
          <p:nvPr/>
        </p:nvSpPr>
        <p:spPr>
          <a:xfrm>
            <a:off x="338667" y="3589867"/>
            <a:ext cx="11700933" cy="2677656"/>
          </a:xfrm>
          <a:prstGeom prst="rect">
            <a:avLst/>
          </a:prstGeom>
          <a:noFill/>
        </p:spPr>
        <p:txBody>
          <a:bodyPr wrap="square" rtlCol="0">
            <a:spAutoFit/>
          </a:bodyPr>
          <a:lstStyle/>
          <a:p>
            <a:r>
              <a:rPr lang="en-US" sz="2400" dirty="0" smtClean="0"/>
              <a:t>“Cyberbullying is bullying that takes place over digital devices like cell phones, computers, and tablets. Cyberbullying can occur through SMS, Text, and apps, or online in social media, forums, or gaming where people can view, participate in, or share content. Cyberbullying includes sending, posting, or sharing negative, harmful, false, or mean content about someone else. It can include sharing personal or private information about someone else causing embarrassment or humiliation. Some cyberbullying crosses the line into unlawful or criminal behavior.” </a:t>
            </a:r>
            <a:r>
              <a:rPr lang="en-US" sz="1400" dirty="0" smtClean="0">
                <a:hlinkClick r:id="rId2"/>
              </a:rPr>
              <a:t>https://www.stopbullying.gov/cyberbullying/what-is-it/index.html</a:t>
            </a:r>
            <a:r>
              <a:rPr lang="en-US" sz="1400" dirty="0" smtClean="0"/>
              <a:t> </a:t>
            </a:r>
            <a:endParaRPr lang="en-US" sz="1400" dirty="0"/>
          </a:p>
        </p:txBody>
      </p:sp>
    </p:spTree>
    <p:extLst>
      <p:ext uri="{BB962C8B-B14F-4D97-AF65-F5344CB8AC3E}">
        <p14:creationId xmlns:p14="http://schemas.microsoft.com/office/powerpoint/2010/main" val="41543140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0933" y="287867"/>
            <a:ext cx="11565465" cy="6309420"/>
          </a:xfrm>
          <a:prstGeom prst="rect">
            <a:avLst/>
          </a:prstGeom>
          <a:noFill/>
        </p:spPr>
        <p:txBody>
          <a:bodyPr wrap="square" rtlCol="0">
            <a:spAutoFit/>
          </a:bodyPr>
          <a:lstStyle/>
          <a:p>
            <a:pPr algn="ctr"/>
            <a:r>
              <a:rPr lang="en-US" sz="2000" b="1" dirty="0" smtClean="0">
                <a:latin typeface="Comic Sans MS" panose="030F0702030302020204" pitchFamily="66" charset="0"/>
              </a:rPr>
              <a:t>Is Cyberbullying a Crime?</a:t>
            </a:r>
          </a:p>
          <a:p>
            <a:pPr algn="ctr"/>
            <a:endParaRPr lang="en-US" sz="2400" b="1" dirty="0" smtClean="0">
              <a:latin typeface="Comic Sans MS" panose="030F0702030302020204" pitchFamily="66" charset="0"/>
            </a:endParaRPr>
          </a:p>
          <a:p>
            <a:r>
              <a:rPr lang="en-US" dirty="0" smtClean="0">
                <a:latin typeface="Comic Sans MS" panose="030F0702030302020204" pitchFamily="66" charset="0"/>
              </a:rPr>
              <a:t>Arizona law defines bullying and cyberbullying as harassing, threatening or intimidating another person.  Harassment is conduct directed at a specific person that would cause that person to be frightened, alarmed, or annoyed.  Harassment laws require that the victim actually feel frightened, alarmed or annoyed as a result of the cyberbullying.  (Arizona Revised Statute § 13-2921.)</a:t>
            </a:r>
          </a:p>
          <a:p>
            <a:endParaRPr lang="en-US" dirty="0" smtClean="0">
              <a:latin typeface="Comic Sans MS" panose="030F0702030302020204" pitchFamily="66" charset="0"/>
            </a:endParaRPr>
          </a:p>
          <a:p>
            <a:r>
              <a:rPr lang="en-US" dirty="0" smtClean="0">
                <a:latin typeface="Comic Sans MS" panose="030F0702030302020204" pitchFamily="66" charset="0"/>
              </a:rPr>
              <a:t>Arizona prosecutors are using Arizona’s harassment statute to prosecute cyberbullies.  Under the harassment law, cyberbullying is a misdemeanor with a maximum penalty of 6 months in jail, a fine of $2,500, or both.  (Arizona Revised Statutes §§ 13-707, 13-802.)  Threatening or intimidating someone, through cyberbullying or otherwise, is also a misdemeanor and carries the same possible sentence if there is a conviction.  If the harassment or intimidation continues, and if the bully violates an order of protection or if the bully is convicted of a second offense, it becomes a felony with a possible sentence of 2 years in prison.</a:t>
            </a:r>
          </a:p>
          <a:p>
            <a:endParaRPr lang="en-US" dirty="0" smtClean="0">
              <a:latin typeface="Comic Sans MS" panose="030F0702030302020204" pitchFamily="66" charset="0"/>
            </a:endParaRPr>
          </a:p>
          <a:p>
            <a:r>
              <a:rPr lang="en-US" dirty="0" smtClean="0">
                <a:latin typeface="Comic Sans MS" panose="030F0702030302020204" pitchFamily="66" charset="0"/>
              </a:rPr>
              <a:t>Cyberbullies may also be violating other state and education laws including A.R.S. § 15-341 (36) which are procedures aimed at prohibiting students from “harassing, intimidating, and bullying” other students on school grounds, on school property, on school buses, at school bus stops, at school-sponsored events and activities.</a:t>
            </a:r>
          </a:p>
          <a:p>
            <a:endParaRPr lang="en-US" dirty="0" smtClean="0">
              <a:latin typeface="Comic Sans MS" panose="030F0702030302020204" pitchFamily="66" charset="0"/>
            </a:endParaRPr>
          </a:p>
          <a:p>
            <a:r>
              <a:rPr lang="en-US" dirty="0" smtClean="0">
                <a:latin typeface="Comic Sans MS" panose="030F0702030302020204" pitchFamily="66" charset="0"/>
                <a:hlinkClick r:id="rId2"/>
              </a:rPr>
              <a:t>https://lawforkids.org/cyberbullying</a:t>
            </a:r>
            <a:r>
              <a:rPr lang="en-US" dirty="0" smtClean="0">
                <a:latin typeface="Comic Sans MS" panose="030F0702030302020204" pitchFamily="66" charset="0"/>
              </a:rPr>
              <a:t> </a:t>
            </a:r>
            <a:endParaRPr lang="en-US" dirty="0">
              <a:latin typeface="Comic Sans MS" panose="030F0702030302020204" pitchFamily="66" charset="0"/>
            </a:endParaRPr>
          </a:p>
          <a:p>
            <a:endParaRPr lang="en-US" dirty="0">
              <a:latin typeface="Comic Sans MS" panose="030F0702030302020204" pitchFamily="66" charset="0"/>
            </a:endParaRPr>
          </a:p>
        </p:txBody>
      </p:sp>
    </p:spTree>
    <p:extLst>
      <p:ext uri="{BB962C8B-B14F-4D97-AF65-F5344CB8AC3E}">
        <p14:creationId xmlns:p14="http://schemas.microsoft.com/office/powerpoint/2010/main" val="28138415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TotalTime>
  <Words>452</Words>
  <Application>Microsoft Office PowerPoint</Application>
  <PresentationFormat>Widescreen</PresentationFormat>
  <Paragraphs>11</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Comic Sans MS</vt:lpstr>
      <vt:lpstr>Office Theme</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Strouth</dc:creator>
  <cp:lastModifiedBy>Diana Strouth</cp:lastModifiedBy>
  <cp:revision>7</cp:revision>
  <cp:lastPrinted>2018-09-07T20:57:35Z</cp:lastPrinted>
  <dcterms:created xsi:type="dcterms:W3CDTF">2018-05-30T18:51:19Z</dcterms:created>
  <dcterms:modified xsi:type="dcterms:W3CDTF">2018-09-07T21:17:56Z</dcterms:modified>
</cp:coreProperties>
</file>