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8"/>
  </p:handoutMasterIdLst>
  <p:sldIdLst>
    <p:sldId id="264" r:id="rId2"/>
    <p:sldId id="272" r:id="rId3"/>
    <p:sldId id="259" r:id="rId4"/>
    <p:sldId id="265" r:id="rId5"/>
    <p:sldId id="260" r:id="rId6"/>
    <p:sldId id="266" r:id="rId7"/>
    <p:sldId id="261" r:id="rId8"/>
    <p:sldId id="267" r:id="rId9"/>
    <p:sldId id="257" r:id="rId10"/>
    <p:sldId id="268" r:id="rId11"/>
    <p:sldId id="258" r:id="rId12"/>
    <p:sldId id="269" r:id="rId13"/>
    <p:sldId id="262" r:id="rId14"/>
    <p:sldId id="270" r:id="rId15"/>
    <p:sldId id="263" r:id="rId16"/>
    <p:sldId id="271" r:id="rId17"/>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yberbullying Scenarios and Key" id="{6AD4B7AA-DDA4-4CF8-AD33-04340898BCB1}">
          <p14:sldIdLst>
            <p14:sldId id="264"/>
            <p14:sldId id="272"/>
            <p14:sldId id="259"/>
            <p14:sldId id="265"/>
            <p14:sldId id="260"/>
            <p14:sldId id="266"/>
            <p14:sldId id="261"/>
            <p14:sldId id="267"/>
            <p14:sldId id="257"/>
            <p14:sldId id="268"/>
            <p14:sldId id="258"/>
            <p14:sldId id="269"/>
            <p14:sldId id="262"/>
            <p14:sldId id="270"/>
            <p14:sldId id="263"/>
            <p14:sldId id="271"/>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ifer Castro" initials="JC" lastIdx="11" clrIdx="0">
    <p:extLst>
      <p:ext uri="{19B8F6BF-5375-455C-9EA6-DF929625EA0E}">
        <p15:presenceInfo xmlns:p15="http://schemas.microsoft.com/office/powerpoint/2012/main" userId="S-1-5-21-2994875558-459195724-1964723830-16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60"/>
  </p:normalViewPr>
  <p:slideViewPr>
    <p:cSldViewPr snapToGrid="0">
      <p:cViewPr varScale="1">
        <p:scale>
          <a:sx n="76" d="100"/>
          <a:sy n="76" d="100"/>
        </p:scale>
        <p:origin x="126" y="82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6725"/>
          </a:xfrm>
          <a:prstGeom prst="rect">
            <a:avLst/>
          </a:prstGeom>
        </p:spPr>
        <p:txBody>
          <a:bodyPr vert="horz" lIns="91440" tIns="45720" rIns="91440" bIns="45720" rtlCol="0"/>
          <a:lstStyle>
            <a:lvl1pPr algn="r">
              <a:defRPr sz="1200"/>
            </a:lvl1pPr>
          </a:lstStyle>
          <a:p>
            <a:fld id="{216F1CCD-49DD-4855-8445-CF8E8B7C8544}" type="datetimeFigureOut">
              <a:rPr lang="en-US" smtClean="0"/>
              <a:t>9/7/2018</a:t>
            </a:fld>
            <a:endParaRPr lang="en-US"/>
          </a:p>
        </p:txBody>
      </p:sp>
      <p:sp>
        <p:nvSpPr>
          <p:cNvPr id="4" name="Footer Placeholder 3"/>
          <p:cNvSpPr>
            <a:spLocks noGrp="1"/>
          </p:cNvSpPr>
          <p:nvPr>
            <p:ph type="ftr" sz="quarter" idx="2"/>
          </p:nvPr>
        </p:nvSpPr>
        <p:spPr>
          <a:xfrm>
            <a:off x="0" y="8842375"/>
            <a:ext cx="3043238"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6725"/>
          </a:xfrm>
          <a:prstGeom prst="rect">
            <a:avLst/>
          </a:prstGeom>
        </p:spPr>
        <p:txBody>
          <a:bodyPr vert="horz" lIns="91440" tIns="45720" rIns="91440" bIns="45720" rtlCol="0" anchor="b"/>
          <a:lstStyle>
            <a:lvl1pPr algn="r">
              <a:defRPr sz="1200"/>
            </a:lvl1pPr>
          </a:lstStyle>
          <a:p>
            <a:fld id="{1526D779-9555-4AE7-8BED-CC6EC835A477}" type="slidenum">
              <a:rPr lang="en-US" smtClean="0"/>
              <a:t>‹#›</a:t>
            </a:fld>
            <a:endParaRPr lang="en-US"/>
          </a:p>
        </p:txBody>
      </p:sp>
    </p:spTree>
    <p:extLst>
      <p:ext uri="{BB962C8B-B14F-4D97-AF65-F5344CB8AC3E}">
        <p14:creationId xmlns:p14="http://schemas.microsoft.com/office/powerpoint/2010/main" val="393763748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E8B20F9-427F-4775-9626-DE0BF203D947}" type="datetimeFigureOut">
              <a:rPr lang="en-US" smtClean="0"/>
              <a:t>9/7/2018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AA5826-CE4D-44A6-BB5C-C5175299A66B}" type="slidenum">
              <a:rPr lang="en-US" smtClean="0"/>
              <a:t>‹#›</a:t>
            </a:fld>
            <a:endParaRPr lang="en-US" dirty="0"/>
          </a:p>
        </p:txBody>
      </p:sp>
    </p:spTree>
    <p:extLst>
      <p:ext uri="{BB962C8B-B14F-4D97-AF65-F5344CB8AC3E}">
        <p14:creationId xmlns:p14="http://schemas.microsoft.com/office/powerpoint/2010/main" val="3068376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8B20F9-427F-4775-9626-DE0BF203D947}" type="datetimeFigureOut">
              <a:rPr lang="en-US" smtClean="0"/>
              <a:t>9/7/2018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AA5826-CE4D-44A6-BB5C-C5175299A66B}" type="slidenum">
              <a:rPr lang="en-US" smtClean="0"/>
              <a:t>‹#›</a:t>
            </a:fld>
            <a:endParaRPr lang="en-US" dirty="0"/>
          </a:p>
        </p:txBody>
      </p:sp>
    </p:spTree>
    <p:extLst>
      <p:ext uri="{BB962C8B-B14F-4D97-AF65-F5344CB8AC3E}">
        <p14:creationId xmlns:p14="http://schemas.microsoft.com/office/powerpoint/2010/main" val="10558824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8B20F9-427F-4775-9626-DE0BF203D947}" type="datetimeFigureOut">
              <a:rPr lang="en-US" smtClean="0"/>
              <a:t>9/7/2018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AA5826-CE4D-44A6-BB5C-C5175299A66B}" type="slidenum">
              <a:rPr lang="en-US" smtClean="0"/>
              <a:t>‹#›</a:t>
            </a:fld>
            <a:endParaRPr lang="en-US" dirty="0"/>
          </a:p>
        </p:txBody>
      </p:sp>
    </p:spTree>
    <p:extLst>
      <p:ext uri="{BB962C8B-B14F-4D97-AF65-F5344CB8AC3E}">
        <p14:creationId xmlns:p14="http://schemas.microsoft.com/office/powerpoint/2010/main" val="7568707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8B20F9-427F-4775-9626-DE0BF203D947}" type="datetimeFigureOut">
              <a:rPr lang="en-US" smtClean="0"/>
              <a:t>9/7/2018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AA5826-CE4D-44A6-BB5C-C5175299A66B}" type="slidenum">
              <a:rPr lang="en-US" smtClean="0"/>
              <a:t>‹#›</a:t>
            </a:fld>
            <a:endParaRPr lang="en-US" dirty="0"/>
          </a:p>
        </p:txBody>
      </p:sp>
    </p:spTree>
    <p:extLst>
      <p:ext uri="{BB962C8B-B14F-4D97-AF65-F5344CB8AC3E}">
        <p14:creationId xmlns:p14="http://schemas.microsoft.com/office/powerpoint/2010/main" val="40531982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E8B20F9-427F-4775-9626-DE0BF203D947}" type="datetimeFigureOut">
              <a:rPr lang="en-US" smtClean="0"/>
              <a:t>9/7/2018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AA5826-CE4D-44A6-BB5C-C5175299A66B}" type="slidenum">
              <a:rPr lang="en-US" smtClean="0"/>
              <a:t>‹#›</a:t>
            </a:fld>
            <a:endParaRPr lang="en-US" dirty="0"/>
          </a:p>
        </p:txBody>
      </p:sp>
    </p:spTree>
    <p:extLst>
      <p:ext uri="{BB962C8B-B14F-4D97-AF65-F5344CB8AC3E}">
        <p14:creationId xmlns:p14="http://schemas.microsoft.com/office/powerpoint/2010/main" val="15591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E8B20F9-427F-4775-9626-DE0BF203D947}" type="datetimeFigureOut">
              <a:rPr lang="en-US" smtClean="0"/>
              <a:t>9/7/2018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BAA5826-CE4D-44A6-BB5C-C5175299A66B}" type="slidenum">
              <a:rPr lang="en-US" smtClean="0"/>
              <a:t>‹#›</a:t>
            </a:fld>
            <a:endParaRPr lang="en-US" dirty="0"/>
          </a:p>
        </p:txBody>
      </p:sp>
    </p:spTree>
    <p:extLst>
      <p:ext uri="{BB962C8B-B14F-4D97-AF65-F5344CB8AC3E}">
        <p14:creationId xmlns:p14="http://schemas.microsoft.com/office/powerpoint/2010/main" val="3857634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E8B20F9-427F-4775-9626-DE0BF203D947}" type="datetimeFigureOut">
              <a:rPr lang="en-US" smtClean="0"/>
              <a:t>9/7/2018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BAA5826-CE4D-44A6-BB5C-C5175299A66B}" type="slidenum">
              <a:rPr lang="en-US" smtClean="0"/>
              <a:t>‹#›</a:t>
            </a:fld>
            <a:endParaRPr lang="en-US" dirty="0"/>
          </a:p>
        </p:txBody>
      </p:sp>
    </p:spTree>
    <p:extLst>
      <p:ext uri="{BB962C8B-B14F-4D97-AF65-F5344CB8AC3E}">
        <p14:creationId xmlns:p14="http://schemas.microsoft.com/office/powerpoint/2010/main" val="136717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E8B20F9-427F-4775-9626-DE0BF203D947}" type="datetimeFigureOut">
              <a:rPr lang="en-US" smtClean="0"/>
              <a:t>9/7/2018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BAA5826-CE4D-44A6-BB5C-C5175299A66B}" type="slidenum">
              <a:rPr lang="en-US" smtClean="0"/>
              <a:t>‹#›</a:t>
            </a:fld>
            <a:endParaRPr lang="en-US" dirty="0"/>
          </a:p>
        </p:txBody>
      </p:sp>
    </p:spTree>
    <p:extLst>
      <p:ext uri="{BB962C8B-B14F-4D97-AF65-F5344CB8AC3E}">
        <p14:creationId xmlns:p14="http://schemas.microsoft.com/office/powerpoint/2010/main" val="2226906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8B20F9-427F-4775-9626-DE0BF203D947}" type="datetimeFigureOut">
              <a:rPr lang="en-US" smtClean="0"/>
              <a:t>9/7/2018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BAA5826-CE4D-44A6-BB5C-C5175299A66B}" type="slidenum">
              <a:rPr lang="en-US" smtClean="0"/>
              <a:t>‹#›</a:t>
            </a:fld>
            <a:endParaRPr lang="en-US" dirty="0"/>
          </a:p>
        </p:txBody>
      </p:sp>
    </p:spTree>
    <p:extLst>
      <p:ext uri="{BB962C8B-B14F-4D97-AF65-F5344CB8AC3E}">
        <p14:creationId xmlns:p14="http://schemas.microsoft.com/office/powerpoint/2010/main" val="129289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8B20F9-427F-4775-9626-DE0BF203D947}" type="datetimeFigureOut">
              <a:rPr lang="en-US" smtClean="0"/>
              <a:t>9/7/2018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BAA5826-CE4D-44A6-BB5C-C5175299A66B}" type="slidenum">
              <a:rPr lang="en-US" smtClean="0"/>
              <a:t>‹#›</a:t>
            </a:fld>
            <a:endParaRPr lang="en-US" dirty="0"/>
          </a:p>
        </p:txBody>
      </p:sp>
    </p:spTree>
    <p:extLst>
      <p:ext uri="{BB962C8B-B14F-4D97-AF65-F5344CB8AC3E}">
        <p14:creationId xmlns:p14="http://schemas.microsoft.com/office/powerpoint/2010/main" val="1189248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8B20F9-427F-4775-9626-DE0BF203D947}" type="datetimeFigureOut">
              <a:rPr lang="en-US" smtClean="0"/>
              <a:t>9/7/2018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BAA5826-CE4D-44A6-BB5C-C5175299A66B}" type="slidenum">
              <a:rPr lang="en-US" smtClean="0"/>
              <a:t>‹#›</a:t>
            </a:fld>
            <a:endParaRPr lang="en-US" dirty="0"/>
          </a:p>
        </p:txBody>
      </p:sp>
    </p:spTree>
    <p:extLst>
      <p:ext uri="{BB962C8B-B14F-4D97-AF65-F5344CB8AC3E}">
        <p14:creationId xmlns:p14="http://schemas.microsoft.com/office/powerpoint/2010/main" val="14490966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8B20F9-427F-4775-9626-DE0BF203D947}" type="datetimeFigureOut">
              <a:rPr lang="en-US" smtClean="0"/>
              <a:t>9/7/2018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AA5826-CE4D-44A6-BB5C-C5175299A66B}" type="slidenum">
              <a:rPr lang="en-US" smtClean="0"/>
              <a:t>‹#›</a:t>
            </a:fld>
            <a:endParaRPr lang="en-US" dirty="0"/>
          </a:p>
        </p:txBody>
      </p:sp>
    </p:spTree>
    <p:extLst>
      <p:ext uri="{BB962C8B-B14F-4D97-AF65-F5344CB8AC3E}">
        <p14:creationId xmlns:p14="http://schemas.microsoft.com/office/powerpoint/2010/main" val="4755887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284600" y="122244"/>
            <a:ext cx="11557434" cy="5324535"/>
          </a:xfrm>
          <a:prstGeom prst="rect">
            <a:avLst/>
          </a:prstGeom>
          <a:noFill/>
        </p:spPr>
        <p:txBody>
          <a:bodyPr wrap="square" rtlCol="0">
            <a:spAutoFit/>
          </a:bodyPr>
          <a:lstStyle/>
          <a:p>
            <a:r>
              <a:rPr lang="en-US" sz="2400" dirty="0" smtClean="0">
                <a:latin typeface="Comic Sans MS" panose="030F0702030302020204" pitchFamily="66" charset="0"/>
              </a:rPr>
              <a:t>A. A student receives inappropriate pictures on their social media page.</a:t>
            </a:r>
          </a:p>
          <a:p>
            <a:endParaRPr lang="en-US" sz="2400" dirty="0">
              <a:latin typeface="Comic Sans MS" panose="030F0702030302020204" pitchFamily="66" charset="0"/>
            </a:endParaRPr>
          </a:p>
          <a:p>
            <a:r>
              <a:rPr lang="en-US" sz="2400" dirty="0" smtClean="0">
                <a:latin typeface="Comic Sans MS" panose="030F0702030302020204" pitchFamily="66" charset="0"/>
              </a:rPr>
              <a:t>What emotions could the target be experiencing?</a:t>
            </a:r>
          </a:p>
          <a:p>
            <a:endParaRPr lang="en-US" sz="2400" dirty="0" smtClean="0">
              <a:latin typeface="Comic Sans MS" panose="030F0702030302020204" pitchFamily="66" charset="0"/>
            </a:endParaRPr>
          </a:p>
          <a:p>
            <a:endParaRPr lang="en-US" sz="2400" dirty="0" smtClean="0">
              <a:latin typeface="Comic Sans MS" panose="030F0702030302020204" pitchFamily="66" charset="0"/>
            </a:endParaRPr>
          </a:p>
          <a:p>
            <a:endParaRPr lang="en-US" sz="2400" dirty="0" smtClean="0">
              <a:latin typeface="Comic Sans MS" panose="030F0702030302020204" pitchFamily="66" charset="0"/>
            </a:endParaRPr>
          </a:p>
          <a:p>
            <a:endParaRPr lang="en-US" sz="2400" dirty="0">
              <a:latin typeface="Comic Sans MS" panose="030F0702030302020204" pitchFamily="66" charset="0"/>
            </a:endParaRPr>
          </a:p>
          <a:p>
            <a:r>
              <a:rPr lang="en-US" sz="2400" dirty="0" smtClean="0">
                <a:latin typeface="Comic Sans MS" panose="030F0702030302020204" pitchFamily="66" charset="0"/>
              </a:rPr>
              <a:t>What </a:t>
            </a:r>
            <a:r>
              <a:rPr lang="en-US" sz="2400" dirty="0">
                <a:latin typeface="Comic Sans MS" panose="030F0702030302020204" pitchFamily="66" charset="0"/>
              </a:rPr>
              <a:t>could happen if the situation was not </a:t>
            </a:r>
            <a:r>
              <a:rPr lang="en-US" sz="2400" dirty="0" smtClean="0">
                <a:latin typeface="Comic Sans MS" panose="030F0702030302020204" pitchFamily="66" charset="0"/>
              </a:rPr>
              <a:t>reported? </a:t>
            </a:r>
          </a:p>
          <a:p>
            <a:endParaRPr lang="en-US" sz="2400" dirty="0" smtClean="0">
              <a:latin typeface="Comic Sans MS" panose="030F0702030302020204" pitchFamily="66" charset="0"/>
            </a:endParaRPr>
          </a:p>
          <a:p>
            <a:endParaRPr lang="en-US" sz="2400" dirty="0" smtClean="0">
              <a:latin typeface="Comic Sans MS" panose="030F0702030302020204" pitchFamily="66" charset="0"/>
            </a:endParaRPr>
          </a:p>
          <a:p>
            <a:endParaRPr lang="en-US" sz="2400" dirty="0" smtClean="0">
              <a:latin typeface="Comic Sans MS" panose="030F0702030302020204" pitchFamily="66" charset="0"/>
            </a:endParaRPr>
          </a:p>
          <a:p>
            <a:endParaRPr lang="en-US" sz="2400" dirty="0">
              <a:latin typeface="Comic Sans MS" panose="030F0702030302020204" pitchFamily="66" charset="0"/>
            </a:endParaRPr>
          </a:p>
          <a:p>
            <a:r>
              <a:rPr lang="en-US" sz="2400" dirty="0" smtClean="0">
                <a:latin typeface="Comic Sans MS" panose="030F0702030302020204" pitchFamily="66" charset="0"/>
              </a:rPr>
              <a:t>How could this situation be reported?</a:t>
            </a:r>
          </a:p>
          <a:p>
            <a:endParaRPr lang="en-US" sz="2800" dirty="0">
              <a:solidFill>
                <a:srgbClr val="FF0000"/>
              </a:solidFill>
              <a:latin typeface="Comic Sans MS" panose="030F0702030302020204" pitchFamily="66" charset="0"/>
            </a:endParaRPr>
          </a:p>
        </p:txBody>
      </p:sp>
    </p:spTree>
    <p:extLst>
      <p:ext uri="{BB962C8B-B14F-4D97-AF65-F5344CB8AC3E}">
        <p14:creationId xmlns:p14="http://schemas.microsoft.com/office/powerpoint/2010/main" val="4090391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46819" y="224431"/>
            <a:ext cx="11501341" cy="6494085"/>
          </a:xfrm>
          <a:prstGeom prst="rect">
            <a:avLst/>
          </a:prstGeom>
          <a:noFill/>
        </p:spPr>
        <p:txBody>
          <a:bodyPr wrap="square" rtlCol="0">
            <a:spAutoFit/>
          </a:bodyPr>
          <a:lstStyle/>
          <a:p>
            <a:r>
              <a:rPr lang="en-US" sz="2800" dirty="0">
                <a:latin typeface="Comic Sans MS" panose="030F0702030302020204" pitchFamily="66" charset="0"/>
              </a:rPr>
              <a:t>E</a:t>
            </a:r>
            <a:r>
              <a:rPr lang="en-US" sz="2800" dirty="0" smtClean="0">
                <a:latin typeface="Comic Sans MS" panose="030F0702030302020204" pitchFamily="66" charset="0"/>
              </a:rPr>
              <a:t>.  An unknown person/phone number is sending you text messages that they are watching you and know how to find you.</a:t>
            </a:r>
          </a:p>
          <a:p>
            <a:endParaRPr lang="en-US" sz="2800" dirty="0">
              <a:latin typeface="Comic Sans MS" panose="030F0702030302020204" pitchFamily="66" charset="0"/>
            </a:endParaRPr>
          </a:p>
          <a:p>
            <a:r>
              <a:rPr lang="en-US" sz="2800" dirty="0">
                <a:latin typeface="Comic Sans MS" panose="030F0702030302020204" pitchFamily="66" charset="0"/>
              </a:rPr>
              <a:t>What emotions could the target be experiencing?</a:t>
            </a:r>
          </a:p>
          <a:p>
            <a:r>
              <a:rPr lang="en-US" sz="2800" dirty="0" smtClean="0">
                <a:solidFill>
                  <a:srgbClr val="FF0000"/>
                </a:solidFill>
                <a:latin typeface="Comic Sans MS" panose="030F0702030302020204" pitchFamily="66" charset="0"/>
              </a:rPr>
              <a:t>anxiety, fear, harassed</a:t>
            </a:r>
            <a:endParaRPr lang="en-US" sz="2800" dirty="0">
              <a:solidFill>
                <a:srgbClr val="FF0000"/>
              </a:solidFill>
              <a:latin typeface="Comic Sans MS" panose="030F0702030302020204" pitchFamily="66" charset="0"/>
            </a:endParaRPr>
          </a:p>
          <a:p>
            <a:endParaRPr lang="en-US" sz="2800" dirty="0">
              <a:latin typeface="Comic Sans MS" panose="030F0702030302020204" pitchFamily="66" charset="0"/>
            </a:endParaRPr>
          </a:p>
          <a:p>
            <a:r>
              <a:rPr lang="en-US" sz="2800" dirty="0">
                <a:latin typeface="Comic Sans MS" panose="030F0702030302020204" pitchFamily="66" charset="0"/>
              </a:rPr>
              <a:t>What could happen if the situation was not reported? </a:t>
            </a:r>
          </a:p>
          <a:p>
            <a:r>
              <a:rPr lang="en-US" sz="2800" dirty="0" smtClean="0">
                <a:solidFill>
                  <a:srgbClr val="FF0000"/>
                </a:solidFill>
                <a:latin typeface="Comic Sans MS" panose="030F0702030302020204" pitchFamily="66" charset="0"/>
              </a:rPr>
              <a:t>someone might try to harm you, disturbing messages could continue or escalate</a:t>
            </a:r>
            <a:endParaRPr lang="en-US" sz="2800" dirty="0">
              <a:solidFill>
                <a:srgbClr val="FF0000"/>
              </a:solidFill>
              <a:latin typeface="Comic Sans MS" panose="030F0702030302020204" pitchFamily="66" charset="0"/>
            </a:endParaRPr>
          </a:p>
          <a:p>
            <a:endParaRPr lang="en-US" sz="2800" dirty="0">
              <a:latin typeface="Comic Sans MS" panose="030F0702030302020204" pitchFamily="66" charset="0"/>
            </a:endParaRPr>
          </a:p>
          <a:p>
            <a:endParaRPr lang="en-US" sz="2800" dirty="0">
              <a:latin typeface="Comic Sans MS" panose="030F0702030302020204" pitchFamily="66" charset="0"/>
            </a:endParaRPr>
          </a:p>
          <a:p>
            <a:r>
              <a:rPr lang="en-US" sz="2800" dirty="0">
                <a:latin typeface="Comic Sans MS" panose="030F0702030302020204" pitchFamily="66" charset="0"/>
              </a:rPr>
              <a:t>How could this situation be reported?</a:t>
            </a:r>
          </a:p>
          <a:p>
            <a:r>
              <a:rPr lang="en-US" sz="2800" dirty="0" smtClean="0">
                <a:solidFill>
                  <a:srgbClr val="FF0000"/>
                </a:solidFill>
                <a:latin typeface="Comic Sans MS" panose="030F0702030302020204" pitchFamily="66" charset="0"/>
              </a:rPr>
              <a:t>file a police report, inform school officials if you have reason to believe it is from </a:t>
            </a:r>
            <a:r>
              <a:rPr lang="en-US" sz="2800" dirty="0">
                <a:solidFill>
                  <a:srgbClr val="FF0000"/>
                </a:solidFill>
                <a:latin typeface="Comic Sans MS" panose="030F0702030302020204" pitchFamily="66" charset="0"/>
              </a:rPr>
              <a:t>another student, tell a trusted adult</a:t>
            </a:r>
            <a:endParaRPr lang="en-US" sz="2800" dirty="0" smtClean="0">
              <a:solidFill>
                <a:srgbClr val="FF0000"/>
              </a:solidFill>
              <a:latin typeface="Comic Sans MS" panose="030F0702030302020204" pitchFamily="66" charset="0"/>
            </a:endParaRPr>
          </a:p>
          <a:p>
            <a:endParaRPr lang="en-US" sz="2400" dirty="0">
              <a:latin typeface="Comic Sans MS" panose="030F0702030302020204" pitchFamily="66" charset="0"/>
            </a:endParaRPr>
          </a:p>
        </p:txBody>
      </p:sp>
    </p:spTree>
    <p:extLst>
      <p:ext uri="{BB962C8B-B14F-4D97-AF65-F5344CB8AC3E}">
        <p14:creationId xmlns:p14="http://schemas.microsoft.com/office/powerpoint/2010/main" val="12504190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29767" y="439565"/>
            <a:ext cx="10128739" cy="6986528"/>
          </a:xfrm>
          <a:prstGeom prst="rect">
            <a:avLst/>
          </a:prstGeom>
          <a:noFill/>
        </p:spPr>
        <p:txBody>
          <a:bodyPr wrap="square" rtlCol="0">
            <a:spAutoFit/>
          </a:bodyPr>
          <a:lstStyle/>
          <a:p>
            <a:r>
              <a:rPr lang="en-US" sz="2800" dirty="0">
                <a:latin typeface="Comic Sans MS" panose="030F0702030302020204" pitchFamily="66" charset="0"/>
              </a:rPr>
              <a:t>F</a:t>
            </a:r>
            <a:r>
              <a:rPr lang="en-US" sz="2800" dirty="0" smtClean="0">
                <a:latin typeface="Comic Sans MS" panose="030F0702030302020204" pitchFamily="66" charset="0"/>
              </a:rPr>
              <a:t>.  A friend from school has posted a secret you told them</a:t>
            </a:r>
            <a:r>
              <a:rPr lang="en-US" sz="2800" dirty="0">
                <a:latin typeface="Comic Sans MS" panose="030F0702030302020204" pitchFamily="66" charset="0"/>
              </a:rPr>
              <a:t> </a:t>
            </a:r>
            <a:r>
              <a:rPr lang="en-US" sz="2800" dirty="0" smtClean="0">
                <a:latin typeface="Comic Sans MS" panose="030F0702030302020204" pitchFamily="66" charset="0"/>
              </a:rPr>
              <a:t>about your family.</a:t>
            </a:r>
          </a:p>
          <a:p>
            <a:endParaRPr lang="en-US" sz="2800" dirty="0">
              <a:latin typeface="Comic Sans MS" panose="030F0702030302020204" pitchFamily="66" charset="0"/>
            </a:endParaRPr>
          </a:p>
          <a:p>
            <a:r>
              <a:rPr lang="en-US" sz="2800" dirty="0">
                <a:latin typeface="Comic Sans MS" panose="030F0702030302020204" pitchFamily="66" charset="0"/>
              </a:rPr>
              <a:t>What emotions could the target be experiencing?</a:t>
            </a:r>
          </a:p>
          <a:p>
            <a:endParaRPr lang="en-US" sz="2800" dirty="0">
              <a:latin typeface="Comic Sans MS" panose="030F0702030302020204" pitchFamily="66" charset="0"/>
            </a:endParaRPr>
          </a:p>
          <a:p>
            <a:endParaRPr lang="en-US" sz="2800" dirty="0">
              <a:latin typeface="Comic Sans MS" panose="030F0702030302020204" pitchFamily="66" charset="0"/>
            </a:endParaRPr>
          </a:p>
          <a:p>
            <a:endParaRPr lang="en-US" sz="2800" dirty="0">
              <a:latin typeface="Comic Sans MS" panose="030F0702030302020204" pitchFamily="66" charset="0"/>
            </a:endParaRPr>
          </a:p>
          <a:p>
            <a:endParaRPr lang="en-US" sz="2800" dirty="0">
              <a:latin typeface="Comic Sans MS" panose="030F0702030302020204" pitchFamily="66" charset="0"/>
            </a:endParaRPr>
          </a:p>
          <a:p>
            <a:r>
              <a:rPr lang="en-US" sz="2800" dirty="0">
                <a:latin typeface="Comic Sans MS" panose="030F0702030302020204" pitchFamily="66" charset="0"/>
              </a:rPr>
              <a:t>What could happen if the situation was not reported? </a:t>
            </a:r>
          </a:p>
          <a:p>
            <a:endParaRPr lang="en-US" sz="2800" dirty="0">
              <a:latin typeface="Comic Sans MS" panose="030F0702030302020204" pitchFamily="66" charset="0"/>
            </a:endParaRPr>
          </a:p>
          <a:p>
            <a:endParaRPr lang="en-US" sz="2800" dirty="0">
              <a:latin typeface="Comic Sans MS" panose="030F0702030302020204" pitchFamily="66" charset="0"/>
            </a:endParaRPr>
          </a:p>
          <a:p>
            <a:endParaRPr lang="en-US" sz="2800" dirty="0">
              <a:latin typeface="Comic Sans MS" panose="030F0702030302020204" pitchFamily="66" charset="0"/>
            </a:endParaRPr>
          </a:p>
          <a:p>
            <a:endParaRPr lang="en-US" sz="2800" dirty="0">
              <a:latin typeface="Comic Sans MS" panose="030F0702030302020204" pitchFamily="66" charset="0"/>
            </a:endParaRPr>
          </a:p>
          <a:p>
            <a:r>
              <a:rPr lang="en-US" sz="2800" dirty="0">
                <a:latin typeface="Comic Sans MS" panose="030F0702030302020204" pitchFamily="66" charset="0"/>
              </a:rPr>
              <a:t>How could this situation be reported?</a:t>
            </a:r>
          </a:p>
          <a:p>
            <a:endParaRPr lang="en-US" sz="3200" dirty="0">
              <a:solidFill>
                <a:srgbClr val="FF0000"/>
              </a:solidFill>
              <a:latin typeface="Comic Sans MS" panose="030F0702030302020204" pitchFamily="66" charset="0"/>
            </a:endParaRPr>
          </a:p>
          <a:p>
            <a:endParaRPr lang="en-US" sz="2800" dirty="0">
              <a:latin typeface="Comic Sans MS" panose="030F0702030302020204" pitchFamily="66" charset="0"/>
            </a:endParaRPr>
          </a:p>
        </p:txBody>
      </p:sp>
    </p:spTree>
    <p:extLst>
      <p:ext uri="{BB962C8B-B14F-4D97-AF65-F5344CB8AC3E}">
        <p14:creationId xmlns:p14="http://schemas.microsoft.com/office/powerpoint/2010/main" val="21166700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29767" y="439565"/>
            <a:ext cx="10128739" cy="6555641"/>
          </a:xfrm>
          <a:prstGeom prst="rect">
            <a:avLst/>
          </a:prstGeom>
          <a:noFill/>
        </p:spPr>
        <p:txBody>
          <a:bodyPr wrap="square" rtlCol="0">
            <a:spAutoFit/>
          </a:bodyPr>
          <a:lstStyle/>
          <a:p>
            <a:r>
              <a:rPr lang="en-US" sz="2800" dirty="0">
                <a:latin typeface="Comic Sans MS" panose="030F0702030302020204" pitchFamily="66" charset="0"/>
              </a:rPr>
              <a:t>F</a:t>
            </a:r>
            <a:r>
              <a:rPr lang="en-US" sz="2800" dirty="0" smtClean="0">
                <a:latin typeface="Comic Sans MS" panose="030F0702030302020204" pitchFamily="66" charset="0"/>
              </a:rPr>
              <a:t>.  A friend from school has posted a secret you told them</a:t>
            </a:r>
            <a:r>
              <a:rPr lang="en-US" sz="2800" dirty="0">
                <a:latin typeface="Comic Sans MS" panose="030F0702030302020204" pitchFamily="66" charset="0"/>
              </a:rPr>
              <a:t> </a:t>
            </a:r>
            <a:r>
              <a:rPr lang="en-US" sz="2800" dirty="0" smtClean="0">
                <a:latin typeface="Comic Sans MS" panose="030F0702030302020204" pitchFamily="66" charset="0"/>
              </a:rPr>
              <a:t>about your family.</a:t>
            </a:r>
          </a:p>
          <a:p>
            <a:endParaRPr lang="en-US" sz="2800" dirty="0">
              <a:latin typeface="Comic Sans MS" panose="030F0702030302020204" pitchFamily="66" charset="0"/>
            </a:endParaRPr>
          </a:p>
          <a:p>
            <a:r>
              <a:rPr lang="en-US" sz="2800" dirty="0">
                <a:latin typeface="Comic Sans MS" panose="030F0702030302020204" pitchFamily="66" charset="0"/>
              </a:rPr>
              <a:t>What emotions could the target be experiencing?</a:t>
            </a:r>
          </a:p>
          <a:p>
            <a:r>
              <a:rPr lang="en-US" sz="2800" dirty="0" smtClean="0">
                <a:solidFill>
                  <a:srgbClr val="FF0000"/>
                </a:solidFill>
                <a:latin typeface="Comic Sans MS" panose="030F0702030302020204" pitchFamily="66" charset="0"/>
              </a:rPr>
              <a:t>betrayal, distrust of others, embarrassment, exclusion</a:t>
            </a:r>
            <a:endParaRPr lang="en-US" sz="2800" dirty="0">
              <a:solidFill>
                <a:srgbClr val="FF0000"/>
              </a:solidFill>
              <a:latin typeface="Comic Sans MS" panose="030F0702030302020204" pitchFamily="66" charset="0"/>
            </a:endParaRPr>
          </a:p>
          <a:p>
            <a:endParaRPr lang="en-US" sz="2800" dirty="0">
              <a:latin typeface="Comic Sans MS" panose="030F0702030302020204" pitchFamily="66" charset="0"/>
            </a:endParaRPr>
          </a:p>
          <a:p>
            <a:r>
              <a:rPr lang="en-US" sz="2800" dirty="0">
                <a:latin typeface="Comic Sans MS" panose="030F0702030302020204" pitchFamily="66" charset="0"/>
              </a:rPr>
              <a:t>What could happen if the situation was not reported? </a:t>
            </a:r>
          </a:p>
          <a:p>
            <a:r>
              <a:rPr lang="en-US" sz="2800" dirty="0" smtClean="0">
                <a:solidFill>
                  <a:srgbClr val="FF0000"/>
                </a:solidFill>
                <a:latin typeface="Comic Sans MS" panose="030F0702030302020204" pitchFamily="66" charset="0"/>
              </a:rPr>
              <a:t>it could go around to more people, others could feel differently about you, family members could be embarrassed</a:t>
            </a:r>
            <a:endParaRPr lang="en-US" sz="2800" dirty="0">
              <a:solidFill>
                <a:srgbClr val="FF0000"/>
              </a:solidFill>
              <a:latin typeface="Comic Sans MS" panose="030F0702030302020204" pitchFamily="66" charset="0"/>
            </a:endParaRPr>
          </a:p>
          <a:p>
            <a:endParaRPr lang="en-US" sz="2800" dirty="0">
              <a:latin typeface="Comic Sans MS" panose="030F0702030302020204" pitchFamily="66" charset="0"/>
            </a:endParaRPr>
          </a:p>
          <a:p>
            <a:r>
              <a:rPr lang="en-US" sz="2800" dirty="0">
                <a:latin typeface="Comic Sans MS" panose="030F0702030302020204" pitchFamily="66" charset="0"/>
              </a:rPr>
              <a:t>How could this situation be reported?</a:t>
            </a:r>
          </a:p>
          <a:p>
            <a:r>
              <a:rPr lang="en-US" sz="2800" dirty="0" smtClean="0">
                <a:solidFill>
                  <a:srgbClr val="FF0000"/>
                </a:solidFill>
                <a:latin typeface="Comic Sans MS" panose="030F0702030302020204" pitchFamily="66" charset="0"/>
              </a:rPr>
              <a:t>report it on the social media site, inform school officials, tell </a:t>
            </a:r>
            <a:r>
              <a:rPr lang="en-US" sz="2800" dirty="0">
                <a:solidFill>
                  <a:srgbClr val="FF0000"/>
                </a:solidFill>
                <a:latin typeface="Comic Sans MS" panose="030F0702030302020204" pitchFamily="66" charset="0"/>
              </a:rPr>
              <a:t>a trusted adult</a:t>
            </a:r>
          </a:p>
          <a:p>
            <a:endParaRPr lang="en-US" sz="2800" dirty="0">
              <a:latin typeface="Comic Sans MS" panose="030F0702030302020204" pitchFamily="66" charset="0"/>
            </a:endParaRPr>
          </a:p>
        </p:txBody>
      </p:sp>
    </p:spTree>
    <p:extLst>
      <p:ext uri="{BB962C8B-B14F-4D97-AF65-F5344CB8AC3E}">
        <p14:creationId xmlns:p14="http://schemas.microsoft.com/office/powerpoint/2010/main" val="17543255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12413" y="241264"/>
            <a:ext cx="10128739" cy="5632311"/>
          </a:xfrm>
          <a:prstGeom prst="rect">
            <a:avLst/>
          </a:prstGeom>
          <a:noFill/>
        </p:spPr>
        <p:txBody>
          <a:bodyPr wrap="square" rtlCol="0">
            <a:spAutoFit/>
          </a:bodyPr>
          <a:lstStyle/>
          <a:p>
            <a:r>
              <a:rPr lang="en-US" sz="2800" dirty="0" smtClean="0">
                <a:latin typeface="Comic Sans MS" panose="030F0702030302020204" pitchFamily="66" charset="0"/>
              </a:rPr>
              <a:t>G.  A student at school is taking pictures of you around campus and posting them saying how geeky you are.</a:t>
            </a:r>
          </a:p>
          <a:p>
            <a:pPr marL="457200" indent="-457200">
              <a:buAutoNum type="alphaUcPeriod" startAt="6"/>
            </a:pPr>
            <a:endParaRPr lang="en-US" sz="2800" dirty="0">
              <a:latin typeface="Comic Sans MS" panose="030F0702030302020204" pitchFamily="66" charset="0"/>
            </a:endParaRPr>
          </a:p>
          <a:p>
            <a:r>
              <a:rPr lang="en-US" sz="2800" dirty="0">
                <a:latin typeface="Comic Sans MS" panose="030F0702030302020204" pitchFamily="66" charset="0"/>
              </a:rPr>
              <a:t>What emotions could the target be experiencing?</a:t>
            </a:r>
          </a:p>
          <a:p>
            <a:endParaRPr lang="en-US" sz="2800" dirty="0">
              <a:latin typeface="Comic Sans MS" panose="030F0702030302020204" pitchFamily="66" charset="0"/>
            </a:endParaRPr>
          </a:p>
          <a:p>
            <a:endParaRPr lang="en-US" sz="2800" dirty="0">
              <a:latin typeface="Comic Sans MS" panose="030F0702030302020204" pitchFamily="66" charset="0"/>
            </a:endParaRPr>
          </a:p>
          <a:p>
            <a:endParaRPr lang="en-US" sz="2800" dirty="0">
              <a:latin typeface="Comic Sans MS" panose="030F0702030302020204" pitchFamily="66" charset="0"/>
            </a:endParaRPr>
          </a:p>
          <a:p>
            <a:r>
              <a:rPr lang="en-US" sz="2800" dirty="0" smtClean="0">
                <a:latin typeface="Comic Sans MS" panose="030F0702030302020204" pitchFamily="66" charset="0"/>
              </a:rPr>
              <a:t>What </a:t>
            </a:r>
            <a:r>
              <a:rPr lang="en-US" sz="2800" dirty="0">
                <a:latin typeface="Comic Sans MS" panose="030F0702030302020204" pitchFamily="66" charset="0"/>
              </a:rPr>
              <a:t>could happen if the situation was not reported? </a:t>
            </a:r>
          </a:p>
          <a:p>
            <a:endParaRPr lang="en-US" sz="2800" dirty="0">
              <a:latin typeface="Comic Sans MS" panose="030F0702030302020204" pitchFamily="66" charset="0"/>
            </a:endParaRPr>
          </a:p>
          <a:p>
            <a:endParaRPr lang="en-US" sz="2800" dirty="0">
              <a:latin typeface="Comic Sans MS" panose="030F0702030302020204" pitchFamily="66" charset="0"/>
            </a:endParaRPr>
          </a:p>
          <a:p>
            <a:endParaRPr lang="en-US" sz="2800" dirty="0">
              <a:latin typeface="Comic Sans MS" panose="030F0702030302020204" pitchFamily="66" charset="0"/>
            </a:endParaRPr>
          </a:p>
          <a:p>
            <a:r>
              <a:rPr lang="en-US" sz="2800" dirty="0" smtClean="0">
                <a:latin typeface="Comic Sans MS" panose="030F0702030302020204" pitchFamily="66" charset="0"/>
              </a:rPr>
              <a:t>How </a:t>
            </a:r>
            <a:r>
              <a:rPr lang="en-US" sz="2800" dirty="0">
                <a:latin typeface="Comic Sans MS" panose="030F0702030302020204" pitchFamily="66" charset="0"/>
              </a:rPr>
              <a:t>could this situation be reported?</a:t>
            </a:r>
          </a:p>
          <a:p>
            <a:endParaRPr lang="en-US" sz="2400" dirty="0">
              <a:latin typeface="Comic Sans MS" panose="030F0702030302020204" pitchFamily="66" charset="0"/>
            </a:endParaRPr>
          </a:p>
        </p:txBody>
      </p:sp>
    </p:spTree>
    <p:extLst>
      <p:ext uri="{BB962C8B-B14F-4D97-AF65-F5344CB8AC3E}">
        <p14:creationId xmlns:p14="http://schemas.microsoft.com/office/powerpoint/2010/main" val="38634817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32509" y="351796"/>
            <a:ext cx="11695368" cy="6063198"/>
          </a:xfrm>
          <a:prstGeom prst="rect">
            <a:avLst/>
          </a:prstGeom>
          <a:noFill/>
        </p:spPr>
        <p:txBody>
          <a:bodyPr wrap="square" rtlCol="0">
            <a:spAutoFit/>
          </a:bodyPr>
          <a:lstStyle/>
          <a:p>
            <a:r>
              <a:rPr lang="en-US" sz="2800" dirty="0" smtClean="0">
                <a:latin typeface="Comic Sans MS" panose="030F0702030302020204" pitchFamily="66" charset="0"/>
              </a:rPr>
              <a:t>G.  A student at school is taking pictures of you around campus and posting them on social media so others will laugh.</a:t>
            </a:r>
          </a:p>
          <a:p>
            <a:pPr marL="457200" indent="-457200">
              <a:buAutoNum type="alphaUcPeriod" startAt="6"/>
            </a:pPr>
            <a:endParaRPr lang="en-US" sz="2800" dirty="0">
              <a:latin typeface="Comic Sans MS" panose="030F0702030302020204" pitchFamily="66" charset="0"/>
            </a:endParaRPr>
          </a:p>
          <a:p>
            <a:r>
              <a:rPr lang="en-US" sz="2800" dirty="0">
                <a:latin typeface="Comic Sans MS" panose="030F0702030302020204" pitchFamily="66" charset="0"/>
              </a:rPr>
              <a:t>What emotions could the target be experiencing?</a:t>
            </a:r>
          </a:p>
          <a:p>
            <a:r>
              <a:rPr lang="en-US" sz="2800" dirty="0" smtClean="0">
                <a:solidFill>
                  <a:srgbClr val="FF0000"/>
                </a:solidFill>
                <a:latin typeface="Comic Sans MS" panose="030F0702030302020204" pitchFamily="66" charset="0"/>
              </a:rPr>
              <a:t>embarrassed, humiliated, paranoid, harassed</a:t>
            </a:r>
          </a:p>
          <a:p>
            <a:endParaRPr lang="en-US" sz="2800" dirty="0">
              <a:solidFill>
                <a:srgbClr val="FF0000"/>
              </a:solidFill>
              <a:latin typeface="Comic Sans MS" panose="030F0702030302020204" pitchFamily="66" charset="0"/>
            </a:endParaRPr>
          </a:p>
          <a:p>
            <a:r>
              <a:rPr lang="en-US" sz="2800" dirty="0">
                <a:latin typeface="Comic Sans MS" panose="030F0702030302020204" pitchFamily="66" charset="0"/>
              </a:rPr>
              <a:t>What could happen if the situation was not reported? </a:t>
            </a:r>
          </a:p>
          <a:p>
            <a:r>
              <a:rPr lang="en-US" sz="2800" dirty="0" smtClean="0">
                <a:solidFill>
                  <a:srgbClr val="FF0000"/>
                </a:solidFill>
                <a:latin typeface="Comic Sans MS" panose="030F0702030302020204" pitchFamily="66" charset="0"/>
              </a:rPr>
              <a:t>it could continue and make you feel worse, others could be targeted, it could cause others to also bully you</a:t>
            </a:r>
            <a:endParaRPr lang="en-US" sz="2800" dirty="0">
              <a:solidFill>
                <a:srgbClr val="FF0000"/>
              </a:solidFill>
              <a:latin typeface="Comic Sans MS" panose="030F0702030302020204" pitchFamily="66" charset="0"/>
            </a:endParaRPr>
          </a:p>
          <a:p>
            <a:endParaRPr lang="en-US" sz="2800" dirty="0">
              <a:latin typeface="Comic Sans MS" panose="030F0702030302020204" pitchFamily="66" charset="0"/>
            </a:endParaRPr>
          </a:p>
          <a:p>
            <a:r>
              <a:rPr lang="en-US" sz="2800" dirty="0">
                <a:latin typeface="Comic Sans MS" panose="030F0702030302020204" pitchFamily="66" charset="0"/>
              </a:rPr>
              <a:t>How could this situation be reported?</a:t>
            </a:r>
          </a:p>
          <a:p>
            <a:r>
              <a:rPr lang="en-US" sz="2800" dirty="0" smtClean="0">
                <a:solidFill>
                  <a:srgbClr val="FF0000"/>
                </a:solidFill>
                <a:latin typeface="Comic Sans MS" panose="030F0702030302020204" pitchFamily="66" charset="0"/>
              </a:rPr>
              <a:t>fill out the report form on the social media site, inform school officials, tell a trusted adult</a:t>
            </a:r>
            <a:endParaRPr lang="en-US" sz="2800" dirty="0">
              <a:solidFill>
                <a:srgbClr val="FF0000"/>
              </a:solidFill>
              <a:latin typeface="Comic Sans MS" panose="030F0702030302020204" pitchFamily="66" charset="0"/>
            </a:endParaRPr>
          </a:p>
          <a:p>
            <a:pPr marL="457200" indent="-457200">
              <a:buAutoNum type="alphaUcPeriod" startAt="6"/>
            </a:pPr>
            <a:endParaRPr lang="en-US" sz="2400" dirty="0">
              <a:latin typeface="Comic Sans MS" panose="030F0702030302020204" pitchFamily="66" charset="0"/>
            </a:endParaRPr>
          </a:p>
        </p:txBody>
      </p:sp>
    </p:spTree>
    <p:extLst>
      <p:ext uri="{BB962C8B-B14F-4D97-AF65-F5344CB8AC3E}">
        <p14:creationId xmlns:p14="http://schemas.microsoft.com/office/powerpoint/2010/main" val="17241359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620712" y="409470"/>
            <a:ext cx="10128739" cy="6063198"/>
          </a:xfrm>
          <a:prstGeom prst="rect">
            <a:avLst/>
          </a:prstGeom>
          <a:noFill/>
        </p:spPr>
        <p:txBody>
          <a:bodyPr wrap="square" rtlCol="0">
            <a:spAutoFit/>
          </a:bodyPr>
          <a:lstStyle/>
          <a:p>
            <a:r>
              <a:rPr lang="en-US" sz="2800" dirty="0" smtClean="0">
                <a:latin typeface="Comic Sans MS" panose="030F0702030302020204" pitchFamily="66" charset="0"/>
              </a:rPr>
              <a:t>H. </a:t>
            </a:r>
            <a:r>
              <a:rPr lang="en-US" sz="2800" dirty="0">
                <a:latin typeface="Comic Sans MS" panose="030F0702030302020204" pitchFamily="66" charset="0"/>
              </a:rPr>
              <a:t>You post your opinion on your social media page and then you begin receiving several posts calling you names and insulting you.</a:t>
            </a:r>
          </a:p>
          <a:p>
            <a:endParaRPr lang="en-US" sz="2800" dirty="0">
              <a:latin typeface="Comic Sans MS" panose="030F0702030302020204" pitchFamily="66" charset="0"/>
            </a:endParaRPr>
          </a:p>
          <a:p>
            <a:r>
              <a:rPr lang="en-US" sz="2800" dirty="0">
                <a:latin typeface="Comic Sans MS" panose="030F0702030302020204" pitchFamily="66" charset="0"/>
              </a:rPr>
              <a:t>What emotions could the target be experiencing?</a:t>
            </a:r>
          </a:p>
          <a:p>
            <a:endParaRPr lang="en-US" sz="2800" dirty="0">
              <a:latin typeface="Comic Sans MS" panose="030F0702030302020204" pitchFamily="66" charset="0"/>
            </a:endParaRPr>
          </a:p>
          <a:p>
            <a:endParaRPr lang="en-US" sz="2800" dirty="0">
              <a:latin typeface="Comic Sans MS" panose="030F0702030302020204" pitchFamily="66" charset="0"/>
            </a:endParaRPr>
          </a:p>
          <a:p>
            <a:endParaRPr lang="en-US" sz="2800" dirty="0">
              <a:latin typeface="Comic Sans MS" panose="030F0702030302020204" pitchFamily="66" charset="0"/>
            </a:endParaRPr>
          </a:p>
          <a:p>
            <a:r>
              <a:rPr lang="en-US" sz="2800" dirty="0" smtClean="0">
                <a:latin typeface="Comic Sans MS" panose="030F0702030302020204" pitchFamily="66" charset="0"/>
              </a:rPr>
              <a:t>What </a:t>
            </a:r>
            <a:r>
              <a:rPr lang="en-US" sz="2800" dirty="0">
                <a:latin typeface="Comic Sans MS" panose="030F0702030302020204" pitchFamily="66" charset="0"/>
              </a:rPr>
              <a:t>could happen if the situation was not reported? </a:t>
            </a:r>
          </a:p>
          <a:p>
            <a:endParaRPr lang="en-US" sz="2800" dirty="0">
              <a:latin typeface="Comic Sans MS" panose="030F0702030302020204" pitchFamily="66" charset="0"/>
            </a:endParaRPr>
          </a:p>
          <a:p>
            <a:endParaRPr lang="en-US" sz="2800" dirty="0">
              <a:latin typeface="Comic Sans MS" panose="030F0702030302020204" pitchFamily="66" charset="0"/>
            </a:endParaRPr>
          </a:p>
          <a:p>
            <a:endParaRPr lang="en-US" sz="2800" dirty="0">
              <a:latin typeface="Comic Sans MS" panose="030F0702030302020204" pitchFamily="66" charset="0"/>
            </a:endParaRPr>
          </a:p>
          <a:p>
            <a:r>
              <a:rPr lang="en-US" sz="2800" dirty="0" smtClean="0">
                <a:latin typeface="Comic Sans MS" panose="030F0702030302020204" pitchFamily="66" charset="0"/>
              </a:rPr>
              <a:t>How </a:t>
            </a:r>
            <a:r>
              <a:rPr lang="en-US" sz="2800" dirty="0">
                <a:latin typeface="Comic Sans MS" panose="030F0702030302020204" pitchFamily="66" charset="0"/>
              </a:rPr>
              <a:t>could this situation be reported?</a:t>
            </a:r>
          </a:p>
          <a:p>
            <a:endParaRPr lang="en-US" sz="2400" dirty="0">
              <a:latin typeface="Comic Sans MS" panose="030F0702030302020204" pitchFamily="66" charset="0"/>
            </a:endParaRPr>
          </a:p>
        </p:txBody>
      </p:sp>
    </p:spTree>
    <p:extLst>
      <p:ext uri="{BB962C8B-B14F-4D97-AF65-F5344CB8AC3E}">
        <p14:creationId xmlns:p14="http://schemas.microsoft.com/office/powerpoint/2010/main" val="22587748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254952" y="226590"/>
            <a:ext cx="11790744" cy="6124754"/>
          </a:xfrm>
          <a:prstGeom prst="rect">
            <a:avLst/>
          </a:prstGeom>
          <a:noFill/>
        </p:spPr>
        <p:txBody>
          <a:bodyPr wrap="square" rtlCol="0">
            <a:spAutoFit/>
          </a:bodyPr>
          <a:lstStyle/>
          <a:p>
            <a:r>
              <a:rPr lang="en-US" sz="2800" dirty="0" smtClean="0">
                <a:latin typeface="Comic Sans MS" panose="030F0702030302020204" pitchFamily="66" charset="0"/>
              </a:rPr>
              <a:t>H.  You post your opinion on your social media page and then you begin receiving several posts calling you names and insulting you.</a:t>
            </a:r>
          </a:p>
          <a:p>
            <a:endParaRPr lang="en-US" sz="2800" dirty="0">
              <a:latin typeface="Comic Sans MS" panose="030F0702030302020204" pitchFamily="66" charset="0"/>
            </a:endParaRPr>
          </a:p>
          <a:p>
            <a:r>
              <a:rPr lang="en-US" sz="2800" dirty="0">
                <a:latin typeface="Comic Sans MS" panose="030F0702030302020204" pitchFamily="66" charset="0"/>
              </a:rPr>
              <a:t>What emotions could the target be experiencing?</a:t>
            </a:r>
          </a:p>
          <a:p>
            <a:r>
              <a:rPr lang="en-US" sz="2800" dirty="0" smtClean="0">
                <a:solidFill>
                  <a:srgbClr val="FF0000"/>
                </a:solidFill>
                <a:latin typeface="Comic Sans MS" panose="030F0702030302020204" pitchFamily="66" charset="0"/>
              </a:rPr>
              <a:t>offended, put down, humiliated</a:t>
            </a:r>
          </a:p>
          <a:p>
            <a:endParaRPr lang="en-US" sz="2800" dirty="0">
              <a:latin typeface="Comic Sans MS" panose="030F0702030302020204" pitchFamily="66" charset="0"/>
            </a:endParaRPr>
          </a:p>
          <a:p>
            <a:r>
              <a:rPr lang="en-US" sz="2800" dirty="0">
                <a:latin typeface="Comic Sans MS" panose="030F0702030302020204" pitchFamily="66" charset="0"/>
              </a:rPr>
              <a:t>What could happen if the situation was not reported? </a:t>
            </a:r>
          </a:p>
          <a:p>
            <a:r>
              <a:rPr lang="en-US" sz="2800" dirty="0" smtClean="0">
                <a:solidFill>
                  <a:srgbClr val="FF0000"/>
                </a:solidFill>
                <a:latin typeface="Comic Sans MS" panose="030F0702030302020204" pitchFamily="66" charset="0"/>
              </a:rPr>
              <a:t>others could join in the name calling and insults, other targets could be picked, the bullying could escalate into conflicts at school and more aggressive actions</a:t>
            </a:r>
            <a:endParaRPr lang="en-US" sz="2800" dirty="0">
              <a:solidFill>
                <a:srgbClr val="FF0000"/>
              </a:solidFill>
              <a:latin typeface="Comic Sans MS" panose="030F0702030302020204" pitchFamily="66" charset="0"/>
            </a:endParaRPr>
          </a:p>
          <a:p>
            <a:endParaRPr lang="en-US" sz="2800" dirty="0">
              <a:latin typeface="Comic Sans MS" panose="030F0702030302020204" pitchFamily="66" charset="0"/>
            </a:endParaRPr>
          </a:p>
          <a:p>
            <a:r>
              <a:rPr lang="en-US" sz="2800" dirty="0">
                <a:latin typeface="Comic Sans MS" panose="030F0702030302020204" pitchFamily="66" charset="0"/>
              </a:rPr>
              <a:t>How could this situation be reported?</a:t>
            </a:r>
          </a:p>
          <a:p>
            <a:r>
              <a:rPr lang="en-US" sz="2800" dirty="0" smtClean="0">
                <a:solidFill>
                  <a:srgbClr val="FF0000"/>
                </a:solidFill>
                <a:latin typeface="Comic Sans MS" panose="030F0702030302020204" pitchFamily="66" charset="0"/>
              </a:rPr>
              <a:t>inform school officials if you have reason to believe it is coming from another student, file a police report, tell a trusted adult</a:t>
            </a:r>
            <a:endParaRPr lang="en-US" sz="2400" dirty="0">
              <a:latin typeface="Comic Sans MS" panose="030F0702030302020204" pitchFamily="66" charset="0"/>
            </a:endParaRPr>
          </a:p>
        </p:txBody>
      </p:sp>
    </p:spTree>
    <p:extLst>
      <p:ext uri="{BB962C8B-B14F-4D97-AF65-F5344CB8AC3E}">
        <p14:creationId xmlns:p14="http://schemas.microsoft.com/office/powerpoint/2010/main" val="133421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284600" y="122244"/>
            <a:ext cx="11557434" cy="5693866"/>
          </a:xfrm>
          <a:prstGeom prst="rect">
            <a:avLst/>
          </a:prstGeom>
          <a:noFill/>
        </p:spPr>
        <p:txBody>
          <a:bodyPr wrap="square" rtlCol="0">
            <a:spAutoFit/>
          </a:bodyPr>
          <a:lstStyle/>
          <a:p>
            <a:r>
              <a:rPr lang="en-US" sz="2400" dirty="0" smtClean="0">
                <a:latin typeface="Comic Sans MS" panose="030F0702030302020204" pitchFamily="66" charset="0"/>
              </a:rPr>
              <a:t>A. A student receives inappropriate pictures on their social media page.</a:t>
            </a:r>
          </a:p>
          <a:p>
            <a:endParaRPr lang="en-US" sz="2400" dirty="0">
              <a:latin typeface="Comic Sans MS" panose="030F0702030302020204" pitchFamily="66" charset="0"/>
            </a:endParaRPr>
          </a:p>
          <a:p>
            <a:r>
              <a:rPr lang="en-US" sz="2400" dirty="0" smtClean="0">
                <a:latin typeface="Comic Sans MS" panose="030F0702030302020204" pitchFamily="66" charset="0"/>
              </a:rPr>
              <a:t>What emotions could the target be experiencing?</a:t>
            </a:r>
          </a:p>
          <a:p>
            <a:r>
              <a:rPr lang="en-US" sz="2400" dirty="0" smtClean="0">
                <a:solidFill>
                  <a:srgbClr val="FF0000"/>
                </a:solidFill>
                <a:latin typeface="Comic Sans MS" panose="030F0702030302020204" pitchFamily="66" charset="0"/>
              </a:rPr>
              <a:t>embarrassment, fear of making the situation worse, fear of getting into trouble, harassed</a:t>
            </a:r>
          </a:p>
          <a:p>
            <a:endParaRPr lang="en-US" sz="2400" dirty="0">
              <a:latin typeface="Comic Sans MS" panose="030F0702030302020204" pitchFamily="66" charset="0"/>
            </a:endParaRPr>
          </a:p>
          <a:p>
            <a:r>
              <a:rPr lang="en-US" sz="2400" dirty="0" smtClean="0">
                <a:latin typeface="Comic Sans MS" panose="030F0702030302020204" pitchFamily="66" charset="0"/>
              </a:rPr>
              <a:t>What </a:t>
            </a:r>
            <a:r>
              <a:rPr lang="en-US" sz="2400" dirty="0">
                <a:latin typeface="Comic Sans MS" panose="030F0702030302020204" pitchFamily="66" charset="0"/>
              </a:rPr>
              <a:t>could happen if the situation was not </a:t>
            </a:r>
            <a:r>
              <a:rPr lang="en-US" sz="2400" dirty="0" smtClean="0">
                <a:latin typeface="Comic Sans MS" panose="030F0702030302020204" pitchFamily="66" charset="0"/>
              </a:rPr>
              <a:t>reported? </a:t>
            </a:r>
          </a:p>
          <a:p>
            <a:r>
              <a:rPr lang="en-US" sz="2400" dirty="0">
                <a:solidFill>
                  <a:srgbClr val="FF0000"/>
                </a:solidFill>
                <a:latin typeface="Comic Sans MS" panose="030F0702030302020204" pitchFamily="66" charset="0"/>
              </a:rPr>
              <a:t>t</a:t>
            </a:r>
            <a:r>
              <a:rPr lang="en-US" sz="2400" dirty="0" smtClean="0">
                <a:solidFill>
                  <a:srgbClr val="FF0000"/>
                </a:solidFill>
                <a:latin typeface="Comic Sans MS" panose="030F0702030302020204" pitchFamily="66" charset="0"/>
              </a:rPr>
              <a:t>he person sending could continue or do worse things since they are not being stopped, parents find out and take away tech privileges, the sender could do this to others too</a:t>
            </a:r>
          </a:p>
          <a:p>
            <a:endParaRPr lang="en-US" sz="2400" dirty="0">
              <a:latin typeface="Comic Sans MS" panose="030F0702030302020204" pitchFamily="66" charset="0"/>
            </a:endParaRPr>
          </a:p>
          <a:p>
            <a:r>
              <a:rPr lang="en-US" sz="2400" dirty="0" smtClean="0">
                <a:latin typeface="Comic Sans MS" panose="030F0702030302020204" pitchFamily="66" charset="0"/>
              </a:rPr>
              <a:t>How could this situation be reported?</a:t>
            </a:r>
          </a:p>
          <a:p>
            <a:r>
              <a:rPr lang="en-US" sz="2400" dirty="0">
                <a:solidFill>
                  <a:srgbClr val="FF0000"/>
                </a:solidFill>
                <a:latin typeface="Comic Sans MS" panose="030F0702030302020204" pitchFamily="66" charset="0"/>
              </a:rPr>
              <a:t>s</a:t>
            </a:r>
            <a:r>
              <a:rPr lang="en-US" sz="2400" dirty="0" smtClean="0">
                <a:solidFill>
                  <a:srgbClr val="FF0000"/>
                </a:solidFill>
                <a:latin typeface="Comic Sans MS" panose="030F0702030302020204" pitchFamily="66" charset="0"/>
              </a:rPr>
              <a:t>how an adult-let them save the evidence to use in a report to police or school officials, fill out the report form on the website</a:t>
            </a:r>
          </a:p>
          <a:p>
            <a:endParaRPr lang="en-US" sz="2800" dirty="0">
              <a:solidFill>
                <a:srgbClr val="FF0000"/>
              </a:solidFill>
              <a:latin typeface="Comic Sans MS" panose="030F0702030302020204" pitchFamily="66" charset="0"/>
            </a:endParaRPr>
          </a:p>
        </p:txBody>
      </p:sp>
    </p:spTree>
    <p:extLst>
      <p:ext uri="{BB962C8B-B14F-4D97-AF65-F5344CB8AC3E}">
        <p14:creationId xmlns:p14="http://schemas.microsoft.com/office/powerpoint/2010/main" val="40146842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37961" y="255954"/>
            <a:ext cx="11598997" cy="6186309"/>
          </a:xfrm>
          <a:prstGeom prst="rect">
            <a:avLst/>
          </a:prstGeom>
          <a:noFill/>
        </p:spPr>
        <p:txBody>
          <a:bodyPr wrap="square" rtlCol="0">
            <a:spAutoFit/>
          </a:bodyPr>
          <a:lstStyle/>
          <a:p>
            <a:r>
              <a:rPr lang="en-US" sz="2800" dirty="0" smtClean="0">
                <a:latin typeface="Comic Sans MS" panose="030F0702030302020204" pitchFamily="66" charset="0"/>
              </a:rPr>
              <a:t>B.  An unknown person has created a social media account in your name using your pictures.</a:t>
            </a:r>
          </a:p>
          <a:p>
            <a:endParaRPr lang="en-US" sz="2800" dirty="0">
              <a:latin typeface="Comic Sans MS" panose="030F0702030302020204" pitchFamily="66" charset="0"/>
            </a:endParaRPr>
          </a:p>
          <a:p>
            <a:r>
              <a:rPr lang="en-US" sz="2800" dirty="0">
                <a:latin typeface="Comic Sans MS" panose="030F0702030302020204" pitchFamily="66" charset="0"/>
              </a:rPr>
              <a:t>What emotions could the target be experiencing?</a:t>
            </a:r>
          </a:p>
          <a:p>
            <a:endParaRPr lang="en-US" sz="2800" dirty="0">
              <a:latin typeface="Comic Sans MS" panose="030F0702030302020204" pitchFamily="66" charset="0"/>
            </a:endParaRPr>
          </a:p>
          <a:p>
            <a:endParaRPr lang="en-US" sz="2800" dirty="0">
              <a:latin typeface="Comic Sans MS" panose="030F0702030302020204" pitchFamily="66" charset="0"/>
            </a:endParaRPr>
          </a:p>
          <a:p>
            <a:endParaRPr lang="en-US" sz="2800" dirty="0">
              <a:latin typeface="Comic Sans MS" panose="030F0702030302020204" pitchFamily="66" charset="0"/>
            </a:endParaRPr>
          </a:p>
          <a:p>
            <a:r>
              <a:rPr lang="en-US" sz="2800" dirty="0" smtClean="0">
                <a:latin typeface="Comic Sans MS" panose="030F0702030302020204" pitchFamily="66" charset="0"/>
              </a:rPr>
              <a:t>What </a:t>
            </a:r>
            <a:r>
              <a:rPr lang="en-US" sz="2800" dirty="0">
                <a:latin typeface="Comic Sans MS" panose="030F0702030302020204" pitchFamily="66" charset="0"/>
              </a:rPr>
              <a:t>could happen if the situation was not reported? </a:t>
            </a:r>
          </a:p>
          <a:p>
            <a:endParaRPr lang="en-US" sz="2800" dirty="0">
              <a:latin typeface="Comic Sans MS" panose="030F0702030302020204" pitchFamily="66" charset="0"/>
            </a:endParaRPr>
          </a:p>
          <a:p>
            <a:endParaRPr lang="en-US" sz="2800" dirty="0">
              <a:latin typeface="Comic Sans MS" panose="030F0702030302020204" pitchFamily="66" charset="0"/>
            </a:endParaRPr>
          </a:p>
          <a:p>
            <a:endParaRPr lang="en-US" sz="2800" dirty="0">
              <a:latin typeface="Comic Sans MS" panose="030F0702030302020204" pitchFamily="66" charset="0"/>
            </a:endParaRPr>
          </a:p>
          <a:p>
            <a:r>
              <a:rPr lang="en-US" sz="2800" dirty="0" smtClean="0">
                <a:latin typeface="Comic Sans MS" panose="030F0702030302020204" pitchFamily="66" charset="0"/>
              </a:rPr>
              <a:t>How </a:t>
            </a:r>
            <a:r>
              <a:rPr lang="en-US" sz="2800" dirty="0">
                <a:latin typeface="Comic Sans MS" panose="030F0702030302020204" pitchFamily="66" charset="0"/>
              </a:rPr>
              <a:t>could this situation be reported?</a:t>
            </a:r>
          </a:p>
          <a:p>
            <a:endParaRPr lang="en-US" sz="3200" dirty="0">
              <a:solidFill>
                <a:srgbClr val="FF0000"/>
              </a:solidFill>
              <a:latin typeface="Comic Sans MS" panose="030F0702030302020204" pitchFamily="66" charset="0"/>
            </a:endParaRPr>
          </a:p>
          <a:p>
            <a:endParaRPr lang="en-US" sz="2800" dirty="0">
              <a:latin typeface="Comic Sans MS" panose="030F0702030302020204" pitchFamily="66" charset="0"/>
            </a:endParaRPr>
          </a:p>
        </p:txBody>
      </p:sp>
    </p:spTree>
    <p:extLst>
      <p:ext uri="{BB962C8B-B14F-4D97-AF65-F5344CB8AC3E}">
        <p14:creationId xmlns:p14="http://schemas.microsoft.com/office/powerpoint/2010/main" val="9440481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09728" y="136982"/>
            <a:ext cx="11923775" cy="6494085"/>
          </a:xfrm>
          <a:prstGeom prst="rect">
            <a:avLst/>
          </a:prstGeom>
          <a:noFill/>
        </p:spPr>
        <p:txBody>
          <a:bodyPr wrap="square" rtlCol="0">
            <a:spAutoFit/>
          </a:bodyPr>
          <a:lstStyle/>
          <a:p>
            <a:r>
              <a:rPr lang="en-US" sz="2400" dirty="0" smtClean="0">
                <a:latin typeface="Comic Sans MS" panose="030F0702030302020204" pitchFamily="66" charset="0"/>
              </a:rPr>
              <a:t>B.  An unknown person has created a social media account in your name using your pictures.</a:t>
            </a:r>
          </a:p>
          <a:p>
            <a:endParaRPr lang="en-US" sz="2400" dirty="0">
              <a:latin typeface="Comic Sans MS" panose="030F0702030302020204" pitchFamily="66" charset="0"/>
            </a:endParaRPr>
          </a:p>
          <a:p>
            <a:r>
              <a:rPr lang="en-US" sz="2400" dirty="0">
                <a:latin typeface="Comic Sans MS" panose="030F0702030302020204" pitchFamily="66" charset="0"/>
              </a:rPr>
              <a:t>What emotions could the target be experiencing?</a:t>
            </a:r>
          </a:p>
          <a:p>
            <a:r>
              <a:rPr lang="en-US" sz="2400" dirty="0">
                <a:solidFill>
                  <a:srgbClr val="FF0000"/>
                </a:solidFill>
                <a:latin typeface="Comic Sans MS" panose="030F0702030302020204" pitchFamily="66" charset="0"/>
              </a:rPr>
              <a:t>h</a:t>
            </a:r>
            <a:r>
              <a:rPr lang="en-US" sz="2400" dirty="0" smtClean="0">
                <a:solidFill>
                  <a:srgbClr val="FF0000"/>
                </a:solidFill>
                <a:latin typeface="Comic Sans MS" panose="030F0702030302020204" pitchFamily="66" charset="0"/>
              </a:rPr>
              <a:t>umiliation, betrayal, fear of what may get posted, fear that others may believe false information that could make you look bad or cause police, parents or school officials to question your alleged actions</a:t>
            </a:r>
          </a:p>
          <a:p>
            <a:r>
              <a:rPr lang="en-US" sz="2400" dirty="0" smtClean="0">
                <a:solidFill>
                  <a:srgbClr val="FF0000"/>
                </a:solidFill>
                <a:latin typeface="Comic Sans MS" panose="030F0702030302020204" pitchFamily="66" charset="0"/>
              </a:rPr>
              <a:t> </a:t>
            </a:r>
          </a:p>
          <a:p>
            <a:r>
              <a:rPr lang="en-US" sz="2400" dirty="0" smtClean="0">
                <a:latin typeface="Comic Sans MS" panose="030F0702030302020204" pitchFamily="66" charset="0"/>
              </a:rPr>
              <a:t>What </a:t>
            </a:r>
            <a:r>
              <a:rPr lang="en-US" sz="2400" dirty="0">
                <a:latin typeface="Comic Sans MS" panose="030F0702030302020204" pitchFamily="66" charset="0"/>
              </a:rPr>
              <a:t>could happen if the situation was not reported? </a:t>
            </a:r>
          </a:p>
          <a:p>
            <a:r>
              <a:rPr lang="en-US" sz="2400" dirty="0">
                <a:solidFill>
                  <a:srgbClr val="FF0000"/>
                </a:solidFill>
                <a:latin typeface="Comic Sans MS" panose="030F0702030302020204" pitchFamily="66" charset="0"/>
              </a:rPr>
              <a:t>t</a:t>
            </a:r>
            <a:r>
              <a:rPr lang="en-US" sz="2400" dirty="0" smtClean="0">
                <a:solidFill>
                  <a:srgbClr val="FF0000"/>
                </a:solidFill>
                <a:latin typeface="Comic Sans MS" panose="030F0702030302020204" pitchFamily="66" charset="0"/>
              </a:rPr>
              <a:t>he situation could continue and more damaging posts could be added since they are not being stopped, the impersonator may try to friend all of your friends and provide false information, confusion over which account is accurate</a:t>
            </a:r>
            <a:endParaRPr lang="en-US" sz="2400" dirty="0">
              <a:solidFill>
                <a:srgbClr val="FF0000"/>
              </a:solidFill>
              <a:latin typeface="Comic Sans MS" panose="030F0702030302020204" pitchFamily="66" charset="0"/>
            </a:endParaRPr>
          </a:p>
          <a:p>
            <a:endParaRPr lang="en-US" sz="2400" dirty="0">
              <a:latin typeface="Comic Sans MS" panose="030F0702030302020204" pitchFamily="66" charset="0"/>
            </a:endParaRPr>
          </a:p>
          <a:p>
            <a:r>
              <a:rPr lang="en-US" sz="2400" dirty="0">
                <a:latin typeface="Comic Sans MS" panose="030F0702030302020204" pitchFamily="66" charset="0"/>
              </a:rPr>
              <a:t>How could this situation be reported?</a:t>
            </a:r>
          </a:p>
          <a:p>
            <a:r>
              <a:rPr lang="en-US" sz="2400" dirty="0">
                <a:solidFill>
                  <a:srgbClr val="FF0000"/>
                </a:solidFill>
                <a:latin typeface="Comic Sans MS" panose="030F0702030302020204" pitchFamily="66" charset="0"/>
              </a:rPr>
              <a:t>f</a:t>
            </a:r>
            <a:r>
              <a:rPr lang="en-US" sz="2400" dirty="0" smtClean="0">
                <a:solidFill>
                  <a:srgbClr val="FF0000"/>
                </a:solidFill>
                <a:latin typeface="Comic Sans MS" panose="030F0702030302020204" pitchFamily="66" charset="0"/>
              </a:rPr>
              <a:t>ill out the report form on the social media site, inform school officials if you have reason to believe it is from another student, file a </a:t>
            </a:r>
            <a:r>
              <a:rPr lang="en-US" sz="2400" dirty="0">
                <a:solidFill>
                  <a:srgbClr val="FF0000"/>
                </a:solidFill>
                <a:latin typeface="Comic Sans MS" panose="030F0702030302020204" pitchFamily="66" charset="0"/>
              </a:rPr>
              <a:t>police report, tell a trusted adult</a:t>
            </a:r>
          </a:p>
        </p:txBody>
      </p:sp>
    </p:spTree>
    <p:extLst>
      <p:ext uri="{BB962C8B-B14F-4D97-AF65-F5344CB8AC3E}">
        <p14:creationId xmlns:p14="http://schemas.microsoft.com/office/powerpoint/2010/main" val="16806052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288203" y="434922"/>
            <a:ext cx="11723688" cy="6924973"/>
          </a:xfrm>
          <a:prstGeom prst="rect">
            <a:avLst/>
          </a:prstGeom>
          <a:noFill/>
        </p:spPr>
        <p:txBody>
          <a:bodyPr wrap="square" rtlCol="0">
            <a:spAutoFit/>
          </a:bodyPr>
          <a:lstStyle/>
          <a:p>
            <a:r>
              <a:rPr lang="en-US" sz="2800" dirty="0" smtClean="0">
                <a:latin typeface="Comic Sans MS" panose="030F0702030302020204" pitchFamily="66" charset="0"/>
              </a:rPr>
              <a:t>C.  An ex-friend from school has messaged you that you should just kill yourself because you are such a bad friend.</a:t>
            </a:r>
          </a:p>
          <a:p>
            <a:endParaRPr lang="en-US" sz="2800" dirty="0">
              <a:latin typeface="Comic Sans MS" panose="030F0702030302020204" pitchFamily="66" charset="0"/>
            </a:endParaRPr>
          </a:p>
          <a:p>
            <a:r>
              <a:rPr lang="en-US" sz="2800" dirty="0">
                <a:latin typeface="Comic Sans MS" panose="030F0702030302020204" pitchFamily="66" charset="0"/>
              </a:rPr>
              <a:t>What emotions could the target be experiencing?</a:t>
            </a:r>
          </a:p>
          <a:p>
            <a:endParaRPr lang="en-US" sz="2800" dirty="0">
              <a:latin typeface="Comic Sans MS" panose="030F0702030302020204" pitchFamily="66" charset="0"/>
            </a:endParaRPr>
          </a:p>
          <a:p>
            <a:endParaRPr lang="en-US" sz="2800" dirty="0">
              <a:latin typeface="Comic Sans MS" panose="030F0702030302020204" pitchFamily="66" charset="0"/>
            </a:endParaRPr>
          </a:p>
          <a:p>
            <a:endParaRPr lang="en-US" sz="2800" dirty="0">
              <a:latin typeface="Comic Sans MS" panose="030F0702030302020204" pitchFamily="66" charset="0"/>
            </a:endParaRPr>
          </a:p>
          <a:p>
            <a:endParaRPr lang="en-US" sz="2800" dirty="0">
              <a:latin typeface="Comic Sans MS" panose="030F0702030302020204" pitchFamily="66" charset="0"/>
            </a:endParaRPr>
          </a:p>
          <a:p>
            <a:r>
              <a:rPr lang="en-US" sz="2800" dirty="0">
                <a:latin typeface="Comic Sans MS" panose="030F0702030302020204" pitchFamily="66" charset="0"/>
              </a:rPr>
              <a:t>What could happen if the situation was not reported? </a:t>
            </a:r>
          </a:p>
          <a:p>
            <a:endParaRPr lang="en-US" sz="2800" dirty="0">
              <a:latin typeface="Comic Sans MS" panose="030F0702030302020204" pitchFamily="66" charset="0"/>
            </a:endParaRPr>
          </a:p>
          <a:p>
            <a:endParaRPr lang="en-US" sz="2800" dirty="0">
              <a:latin typeface="Comic Sans MS" panose="030F0702030302020204" pitchFamily="66" charset="0"/>
            </a:endParaRPr>
          </a:p>
          <a:p>
            <a:endParaRPr lang="en-US" sz="2800" dirty="0">
              <a:latin typeface="Comic Sans MS" panose="030F0702030302020204" pitchFamily="66" charset="0"/>
            </a:endParaRPr>
          </a:p>
          <a:p>
            <a:endParaRPr lang="en-US" sz="2800" dirty="0">
              <a:latin typeface="Comic Sans MS" panose="030F0702030302020204" pitchFamily="66" charset="0"/>
            </a:endParaRPr>
          </a:p>
          <a:p>
            <a:r>
              <a:rPr lang="en-US" sz="2800" dirty="0">
                <a:latin typeface="Comic Sans MS" panose="030F0702030302020204" pitchFamily="66" charset="0"/>
              </a:rPr>
              <a:t>How could this situation be reported?</a:t>
            </a:r>
          </a:p>
          <a:p>
            <a:endParaRPr lang="en-US" sz="3200" dirty="0">
              <a:solidFill>
                <a:srgbClr val="FF0000"/>
              </a:solidFill>
              <a:latin typeface="Comic Sans MS" panose="030F0702030302020204" pitchFamily="66" charset="0"/>
            </a:endParaRPr>
          </a:p>
          <a:p>
            <a:endParaRPr lang="en-US" sz="2400" dirty="0">
              <a:latin typeface="Comic Sans MS" panose="030F0702030302020204" pitchFamily="66" charset="0"/>
            </a:endParaRPr>
          </a:p>
        </p:txBody>
      </p:sp>
    </p:spTree>
    <p:extLst>
      <p:ext uri="{BB962C8B-B14F-4D97-AF65-F5344CB8AC3E}">
        <p14:creationId xmlns:p14="http://schemas.microsoft.com/office/powerpoint/2010/main" val="31229172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258058" y="193761"/>
            <a:ext cx="11723688" cy="6924973"/>
          </a:xfrm>
          <a:prstGeom prst="rect">
            <a:avLst/>
          </a:prstGeom>
          <a:noFill/>
        </p:spPr>
        <p:txBody>
          <a:bodyPr wrap="square" rtlCol="0">
            <a:spAutoFit/>
          </a:bodyPr>
          <a:lstStyle/>
          <a:p>
            <a:r>
              <a:rPr lang="en-US" sz="2800" dirty="0" smtClean="0">
                <a:latin typeface="Comic Sans MS" panose="030F0702030302020204" pitchFamily="66" charset="0"/>
              </a:rPr>
              <a:t>C.  A student receives a message from an ex-friend from school on their social media page that they should kill themselves because they are such a bad friend.</a:t>
            </a:r>
          </a:p>
          <a:p>
            <a:endParaRPr lang="en-US" sz="2800" dirty="0">
              <a:latin typeface="Comic Sans MS" panose="030F0702030302020204" pitchFamily="66" charset="0"/>
            </a:endParaRPr>
          </a:p>
          <a:p>
            <a:r>
              <a:rPr lang="en-US" sz="2800" dirty="0">
                <a:latin typeface="Comic Sans MS" panose="030F0702030302020204" pitchFamily="66" charset="0"/>
              </a:rPr>
              <a:t>What </a:t>
            </a:r>
            <a:r>
              <a:rPr lang="en-US" sz="2800" dirty="0" smtClean="0">
                <a:latin typeface="Comic Sans MS" panose="030F0702030302020204" pitchFamily="66" charset="0"/>
              </a:rPr>
              <a:t>emotions could the target be feeling?</a:t>
            </a:r>
            <a:endParaRPr lang="en-US" sz="2800" dirty="0">
              <a:latin typeface="Comic Sans MS" panose="030F0702030302020204" pitchFamily="66" charset="0"/>
            </a:endParaRPr>
          </a:p>
          <a:p>
            <a:r>
              <a:rPr lang="en-US" sz="2800" dirty="0" smtClean="0">
                <a:solidFill>
                  <a:srgbClr val="FF0000"/>
                </a:solidFill>
                <a:latin typeface="Comic Sans MS" panose="030F0702030302020204" pitchFamily="66" charset="0"/>
              </a:rPr>
              <a:t>depression, anxiety, upset, fear, indifference towards others</a:t>
            </a:r>
          </a:p>
          <a:p>
            <a:endParaRPr lang="en-US" sz="2800" dirty="0">
              <a:latin typeface="Comic Sans MS" panose="030F0702030302020204" pitchFamily="66" charset="0"/>
            </a:endParaRPr>
          </a:p>
          <a:p>
            <a:r>
              <a:rPr lang="en-US" sz="2800" dirty="0">
                <a:latin typeface="Comic Sans MS" panose="030F0702030302020204" pitchFamily="66" charset="0"/>
              </a:rPr>
              <a:t>What could happen if the situation was not reported? </a:t>
            </a:r>
          </a:p>
          <a:p>
            <a:r>
              <a:rPr lang="en-US" sz="2800" dirty="0" smtClean="0">
                <a:solidFill>
                  <a:srgbClr val="FF0000"/>
                </a:solidFill>
                <a:latin typeface="Comic Sans MS" panose="030F0702030302020204" pitchFamily="66" charset="0"/>
              </a:rPr>
              <a:t>the messages could continue and get worse since they are not being stopped, the person sending the messages cold target others, the target cold experience depression and self-harm</a:t>
            </a:r>
            <a:endParaRPr lang="en-US" sz="2800" dirty="0">
              <a:latin typeface="Comic Sans MS" panose="030F0702030302020204" pitchFamily="66" charset="0"/>
            </a:endParaRPr>
          </a:p>
          <a:p>
            <a:endParaRPr lang="en-US" sz="2800" dirty="0">
              <a:latin typeface="Comic Sans MS" panose="030F0702030302020204" pitchFamily="66" charset="0"/>
            </a:endParaRPr>
          </a:p>
          <a:p>
            <a:r>
              <a:rPr lang="en-US" sz="2800" dirty="0">
                <a:latin typeface="Comic Sans MS" panose="030F0702030302020204" pitchFamily="66" charset="0"/>
              </a:rPr>
              <a:t>How could this situation be reported?</a:t>
            </a:r>
          </a:p>
          <a:p>
            <a:r>
              <a:rPr lang="en-US" sz="2800" dirty="0">
                <a:solidFill>
                  <a:srgbClr val="FF0000"/>
                </a:solidFill>
                <a:latin typeface="Comic Sans MS" panose="030F0702030302020204" pitchFamily="66" charset="0"/>
              </a:rPr>
              <a:t>fill out the </a:t>
            </a:r>
            <a:r>
              <a:rPr lang="en-US" sz="2800" dirty="0" smtClean="0">
                <a:solidFill>
                  <a:srgbClr val="FF0000"/>
                </a:solidFill>
                <a:latin typeface="Comic Sans MS" panose="030F0702030302020204" pitchFamily="66" charset="0"/>
              </a:rPr>
              <a:t>report form </a:t>
            </a:r>
            <a:r>
              <a:rPr lang="en-US" sz="2800" dirty="0">
                <a:solidFill>
                  <a:srgbClr val="FF0000"/>
                </a:solidFill>
                <a:latin typeface="Comic Sans MS" panose="030F0702030302020204" pitchFamily="66" charset="0"/>
              </a:rPr>
              <a:t>on the social media </a:t>
            </a:r>
            <a:r>
              <a:rPr lang="en-US" sz="2800" dirty="0" smtClean="0">
                <a:solidFill>
                  <a:srgbClr val="FF0000"/>
                </a:solidFill>
                <a:latin typeface="Comic Sans MS" panose="030F0702030302020204" pitchFamily="66" charset="0"/>
              </a:rPr>
              <a:t>site, inform school officials, file a </a:t>
            </a:r>
            <a:r>
              <a:rPr lang="en-US" sz="2800" dirty="0">
                <a:solidFill>
                  <a:srgbClr val="FF0000"/>
                </a:solidFill>
                <a:latin typeface="Comic Sans MS" panose="030F0702030302020204" pitchFamily="66" charset="0"/>
              </a:rPr>
              <a:t>police report, tell a trusted adult</a:t>
            </a:r>
          </a:p>
          <a:p>
            <a:endParaRPr lang="en-US" sz="2400" dirty="0">
              <a:latin typeface="Comic Sans MS" panose="030F0702030302020204" pitchFamily="66" charset="0"/>
            </a:endParaRPr>
          </a:p>
        </p:txBody>
      </p:sp>
    </p:spTree>
    <p:extLst>
      <p:ext uri="{BB962C8B-B14F-4D97-AF65-F5344CB8AC3E}">
        <p14:creationId xmlns:p14="http://schemas.microsoft.com/office/powerpoint/2010/main" val="10544252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29767" y="243216"/>
            <a:ext cx="10128739" cy="6924973"/>
          </a:xfrm>
          <a:prstGeom prst="rect">
            <a:avLst/>
          </a:prstGeom>
          <a:noFill/>
        </p:spPr>
        <p:txBody>
          <a:bodyPr wrap="square" rtlCol="0">
            <a:spAutoFit/>
          </a:bodyPr>
          <a:lstStyle/>
          <a:p>
            <a:r>
              <a:rPr lang="en-US" sz="2800" dirty="0" smtClean="0">
                <a:latin typeface="Comic Sans MS" panose="030F0702030302020204" pitchFamily="66" charset="0"/>
              </a:rPr>
              <a:t>D.  Some students around school have posted that you want to fight another student at school.</a:t>
            </a:r>
          </a:p>
          <a:p>
            <a:endParaRPr lang="en-US" sz="2800" dirty="0">
              <a:latin typeface="Comic Sans MS" panose="030F0702030302020204" pitchFamily="66" charset="0"/>
            </a:endParaRPr>
          </a:p>
          <a:p>
            <a:r>
              <a:rPr lang="en-US" sz="2800" dirty="0">
                <a:latin typeface="Comic Sans MS" panose="030F0702030302020204" pitchFamily="66" charset="0"/>
              </a:rPr>
              <a:t>What emotions could the target be experiencing?</a:t>
            </a:r>
          </a:p>
          <a:p>
            <a:endParaRPr lang="en-US" sz="2800" dirty="0">
              <a:latin typeface="Comic Sans MS" panose="030F0702030302020204" pitchFamily="66" charset="0"/>
            </a:endParaRPr>
          </a:p>
          <a:p>
            <a:endParaRPr lang="en-US" sz="2800" dirty="0">
              <a:latin typeface="Comic Sans MS" panose="030F0702030302020204" pitchFamily="66" charset="0"/>
            </a:endParaRPr>
          </a:p>
          <a:p>
            <a:endParaRPr lang="en-US" sz="2800" dirty="0">
              <a:latin typeface="Comic Sans MS" panose="030F0702030302020204" pitchFamily="66" charset="0"/>
            </a:endParaRPr>
          </a:p>
          <a:p>
            <a:endParaRPr lang="en-US" sz="2800" dirty="0">
              <a:latin typeface="Comic Sans MS" panose="030F0702030302020204" pitchFamily="66" charset="0"/>
            </a:endParaRPr>
          </a:p>
          <a:p>
            <a:r>
              <a:rPr lang="en-US" sz="2800" dirty="0">
                <a:latin typeface="Comic Sans MS" panose="030F0702030302020204" pitchFamily="66" charset="0"/>
              </a:rPr>
              <a:t>What could happen if the situation was not reported? </a:t>
            </a:r>
          </a:p>
          <a:p>
            <a:endParaRPr lang="en-US" sz="2800" dirty="0">
              <a:latin typeface="Comic Sans MS" panose="030F0702030302020204" pitchFamily="66" charset="0"/>
            </a:endParaRPr>
          </a:p>
          <a:p>
            <a:endParaRPr lang="en-US" sz="2800" dirty="0">
              <a:latin typeface="Comic Sans MS" panose="030F0702030302020204" pitchFamily="66" charset="0"/>
            </a:endParaRPr>
          </a:p>
          <a:p>
            <a:endParaRPr lang="en-US" sz="2800" dirty="0">
              <a:latin typeface="Comic Sans MS" panose="030F0702030302020204" pitchFamily="66" charset="0"/>
            </a:endParaRPr>
          </a:p>
          <a:p>
            <a:endParaRPr lang="en-US" sz="2800" dirty="0">
              <a:latin typeface="Comic Sans MS" panose="030F0702030302020204" pitchFamily="66" charset="0"/>
            </a:endParaRPr>
          </a:p>
          <a:p>
            <a:r>
              <a:rPr lang="en-US" sz="2800" dirty="0">
                <a:latin typeface="Comic Sans MS" panose="030F0702030302020204" pitchFamily="66" charset="0"/>
              </a:rPr>
              <a:t>How could this situation be reported?</a:t>
            </a:r>
          </a:p>
          <a:p>
            <a:endParaRPr lang="en-US" sz="3200" dirty="0">
              <a:solidFill>
                <a:srgbClr val="FF0000"/>
              </a:solidFill>
              <a:latin typeface="Comic Sans MS" panose="030F0702030302020204" pitchFamily="66" charset="0"/>
            </a:endParaRPr>
          </a:p>
          <a:p>
            <a:endParaRPr lang="en-US" sz="2400" dirty="0">
              <a:latin typeface="Comic Sans MS" panose="030F0702030302020204" pitchFamily="66" charset="0"/>
            </a:endParaRPr>
          </a:p>
        </p:txBody>
      </p:sp>
    </p:spTree>
    <p:extLst>
      <p:ext uri="{BB962C8B-B14F-4D97-AF65-F5344CB8AC3E}">
        <p14:creationId xmlns:p14="http://schemas.microsoft.com/office/powerpoint/2010/main" val="38737303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199138" y="0"/>
            <a:ext cx="11846558" cy="6555641"/>
          </a:xfrm>
          <a:prstGeom prst="rect">
            <a:avLst/>
          </a:prstGeom>
          <a:noFill/>
        </p:spPr>
        <p:txBody>
          <a:bodyPr wrap="square" rtlCol="0">
            <a:spAutoFit/>
          </a:bodyPr>
          <a:lstStyle/>
          <a:p>
            <a:r>
              <a:rPr lang="en-US" sz="2800" dirty="0" smtClean="0">
                <a:latin typeface="Comic Sans MS" panose="030F0702030302020204" pitchFamily="66" charset="0"/>
              </a:rPr>
              <a:t>D.  Some students around school have posted that you want to fight another student at school, even though you have never given any indication that you wanted to..</a:t>
            </a:r>
          </a:p>
          <a:p>
            <a:endParaRPr lang="en-US" sz="2800" dirty="0">
              <a:latin typeface="Comic Sans MS" panose="030F0702030302020204" pitchFamily="66" charset="0"/>
            </a:endParaRPr>
          </a:p>
          <a:p>
            <a:r>
              <a:rPr lang="en-US" sz="2800" dirty="0">
                <a:latin typeface="Comic Sans MS" panose="030F0702030302020204" pitchFamily="66" charset="0"/>
              </a:rPr>
              <a:t>What emotions could the target be experiencing?</a:t>
            </a:r>
          </a:p>
          <a:p>
            <a:r>
              <a:rPr lang="en-US" sz="2800" dirty="0" smtClean="0">
                <a:solidFill>
                  <a:srgbClr val="FF0000"/>
                </a:solidFill>
                <a:latin typeface="Comic Sans MS" panose="030F0702030302020204" pitchFamily="66" charset="0"/>
              </a:rPr>
              <a:t>fear the other student will try to fight you, betrayal, peer pressure to fight, harassed</a:t>
            </a:r>
            <a:endParaRPr lang="en-US" sz="2800" dirty="0">
              <a:solidFill>
                <a:srgbClr val="FF0000"/>
              </a:solidFill>
              <a:latin typeface="Comic Sans MS" panose="030F0702030302020204" pitchFamily="66" charset="0"/>
            </a:endParaRPr>
          </a:p>
          <a:p>
            <a:endParaRPr lang="en-US" sz="2800" dirty="0" smtClean="0">
              <a:latin typeface="Comic Sans MS" panose="030F0702030302020204" pitchFamily="66" charset="0"/>
            </a:endParaRPr>
          </a:p>
          <a:p>
            <a:r>
              <a:rPr lang="en-US" sz="2800" dirty="0" smtClean="0">
                <a:latin typeface="Comic Sans MS" panose="030F0702030302020204" pitchFamily="66" charset="0"/>
              </a:rPr>
              <a:t>What </a:t>
            </a:r>
            <a:r>
              <a:rPr lang="en-US" sz="2800" dirty="0">
                <a:latin typeface="Comic Sans MS" panose="030F0702030302020204" pitchFamily="66" charset="0"/>
              </a:rPr>
              <a:t>could happen if the situation was not reported? </a:t>
            </a:r>
          </a:p>
          <a:p>
            <a:r>
              <a:rPr lang="en-US" sz="2800" dirty="0" smtClean="0">
                <a:solidFill>
                  <a:srgbClr val="FF0000"/>
                </a:solidFill>
                <a:latin typeface="Comic Sans MS" panose="030F0702030302020204" pitchFamily="66" charset="0"/>
              </a:rPr>
              <a:t>you could get hurt by actually fighting, those involved could experience school discipline such as suspension or legal consequences for assault, targeted for other aggressive actions</a:t>
            </a:r>
          </a:p>
          <a:p>
            <a:endParaRPr lang="en-US" sz="2800" dirty="0">
              <a:latin typeface="Comic Sans MS" panose="030F0702030302020204" pitchFamily="66" charset="0"/>
            </a:endParaRPr>
          </a:p>
          <a:p>
            <a:r>
              <a:rPr lang="en-US" sz="2800" dirty="0">
                <a:latin typeface="Comic Sans MS" panose="030F0702030302020204" pitchFamily="66" charset="0"/>
              </a:rPr>
              <a:t>How could this situation be reported?</a:t>
            </a:r>
          </a:p>
          <a:p>
            <a:r>
              <a:rPr lang="en-US" sz="2800" dirty="0" smtClean="0">
                <a:solidFill>
                  <a:srgbClr val="FF0000"/>
                </a:solidFill>
                <a:latin typeface="Comic Sans MS" panose="030F0702030302020204" pitchFamily="66" charset="0"/>
              </a:rPr>
              <a:t>inform school officials, file a police </a:t>
            </a:r>
            <a:r>
              <a:rPr lang="en-US" sz="2800" dirty="0">
                <a:solidFill>
                  <a:srgbClr val="FF0000"/>
                </a:solidFill>
                <a:latin typeface="Comic Sans MS" panose="030F0702030302020204" pitchFamily="66" charset="0"/>
              </a:rPr>
              <a:t>report, tell a trusted adult </a:t>
            </a:r>
          </a:p>
        </p:txBody>
      </p:sp>
    </p:spTree>
    <p:extLst>
      <p:ext uri="{BB962C8B-B14F-4D97-AF65-F5344CB8AC3E}">
        <p14:creationId xmlns:p14="http://schemas.microsoft.com/office/powerpoint/2010/main" val="3862878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508812" y="363915"/>
            <a:ext cx="10128739" cy="7786747"/>
          </a:xfrm>
          <a:prstGeom prst="rect">
            <a:avLst/>
          </a:prstGeom>
          <a:noFill/>
        </p:spPr>
        <p:txBody>
          <a:bodyPr wrap="square" rtlCol="0">
            <a:spAutoFit/>
          </a:bodyPr>
          <a:lstStyle/>
          <a:p>
            <a:r>
              <a:rPr lang="en-US" sz="2800" dirty="0">
                <a:latin typeface="Comic Sans MS" panose="030F0702030302020204" pitchFamily="66" charset="0"/>
              </a:rPr>
              <a:t>E</a:t>
            </a:r>
            <a:r>
              <a:rPr lang="en-US" sz="2800" dirty="0" smtClean="0">
                <a:latin typeface="Comic Sans MS" panose="030F0702030302020204" pitchFamily="66" charset="0"/>
              </a:rPr>
              <a:t>.  An unknown person/phone number is sending you text messages that they are watching you and know how to find you.</a:t>
            </a:r>
          </a:p>
          <a:p>
            <a:endParaRPr lang="en-US" sz="2800" dirty="0">
              <a:latin typeface="Comic Sans MS" panose="030F0702030302020204" pitchFamily="66" charset="0"/>
            </a:endParaRPr>
          </a:p>
          <a:p>
            <a:r>
              <a:rPr lang="en-US" sz="2800" dirty="0">
                <a:latin typeface="Comic Sans MS" panose="030F0702030302020204" pitchFamily="66" charset="0"/>
              </a:rPr>
              <a:t>What emotions could the target be experiencing?</a:t>
            </a:r>
          </a:p>
          <a:p>
            <a:endParaRPr lang="en-US" sz="2800" dirty="0">
              <a:latin typeface="Comic Sans MS" panose="030F0702030302020204" pitchFamily="66" charset="0"/>
            </a:endParaRPr>
          </a:p>
          <a:p>
            <a:endParaRPr lang="en-US" sz="2800" dirty="0">
              <a:latin typeface="Comic Sans MS" panose="030F0702030302020204" pitchFamily="66" charset="0"/>
            </a:endParaRPr>
          </a:p>
          <a:p>
            <a:endParaRPr lang="en-US" sz="2800" dirty="0">
              <a:latin typeface="Comic Sans MS" panose="030F0702030302020204" pitchFamily="66" charset="0"/>
            </a:endParaRPr>
          </a:p>
          <a:p>
            <a:endParaRPr lang="en-US" sz="2800" dirty="0">
              <a:latin typeface="Comic Sans MS" panose="030F0702030302020204" pitchFamily="66" charset="0"/>
            </a:endParaRPr>
          </a:p>
          <a:p>
            <a:r>
              <a:rPr lang="en-US" sz="2800" dirty="0">
                <a:latin typeface="Comic Sans MS" panose="030F0702030302020204" pitchFamily="66" charset="0"/>
              </a:rPr>
              <a:t>What could happen if the situation was not reported? </a:t>
            </a:r>
          </a:p>
          <a:p>
            <a:endParaRPr lang="en-US" sz="2800" dirty="0">
              <a:latin typeface="Comic Sans MS" panose="030F0702030302020204" pitchFamily="66" charset="0"/>
            </a:endParaRPr>
          </a:p>
          <a:p>
            <a:endParaRPr lang="en-US" sz="2800" dirty="0">
              <a:latin typeface="Comic Sans MS" panose="030F0702030302020204" pitchFamily="66" charset="0"/>
            </a:endParaRPr>
          </a:p>
          <a:p>
            <a:endParaRPr lang="en-US" sz="2800" dirty="0">
              <a:latin typeface="Comic Sans MS" panose="030F0702030302020204" pitchFamily="66" charset="0"/>
            </a:endParaRPr>
          </a:p>
          <a:p>
            <a:endParaRPr lang="en-US" sz="2800" dirty="0">
              <a:latin typeface="Comic Sans MS" panose="030F0702030302020204" pitchFamily="66" charset="0"/>
            </a:endParaRPr>
          </a:p>
          <a:p>
            <a:r>
              <a:rPr lang="en-US" sz="2800" dirty="0">
                <a:latin typeface="Comic Sans MS" panose="030F0702030302020204" pitchFamily="66" charset="0"/>
              </a:rPr>
              <a:t>How could this situation be reported?</a:t>
            </a:r>
          </a:p>
          <a:p>
            <a:endParaRPr lang="en-US" sz="3200" dirty="0">
              <a:solidFill>
                <a:srgbClr val="FF0000"/>
              </a:solidFill>
              <a:latin typeface="Comic Sans MS" panose="030F0702030302020204" pitchFamily="66" charset="0"/>
            </a:endParaRPr>
          </a:p>
          <a:p>
            <a:endParaRPr lang="en-US" sz="2800" dirty="0" smtClean="0">
              <a:latin typeface="Comic Sans MS" panose="030F0702030302020204" pitchFamily="66" charset="0"/>
            </a:endParaRPr>
          </a:p>
          <a:p>
            <a:endParaRPr lang="en-US" sz="2400" dirty="0">
              <a:latin typeface="Comic Sans MS" panose="030F0702030302020204" pitchFamily="66" charset="0"/>
            </a:endParaRPr>
          </a:p>
        </p:txBody>
      </p:sp>
    </p:spTree>
    <p:extLst>
      <p:ext uri="{BB962C8B-B14F-4D97-AF65-F5344CB8AC3E}">
        <p14:creationId xmlns:p14="http://schemas.microsoft.com/office/powerpoint/2010/main" val="2205700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625</TotalTime>
  <Words>1245</Words>
  <Application>Microsoft Office PowerPoint</Application>
  <PresentationFormat>Widescreen</PresentationFormat>
  <Paragraphs>180</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Comic Sans MS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Diana Strouth</cp:lastModifiedBy>
  <cp:revision>40</cp:revision>
  <cp:lastPrinted>2018-09-07T22:43:13Z</cp:lastPrinted>
  <dcterms:created xsi:type="dcterms:W3CDTF">2018-07-27T16:56:53Z</dcterms:created>
  <dcterms:modified xsi:type="dcterms:W3CDTF">2018-09-07T22:47:33Z</dcterms:modified>
</cp:coreProperties>
</file>