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9753600" cy="7315200"/>
  <p:notesSz cx="6858000" cy="9144000"/>
  <p:embeddedFontLst>
    <p:embeddedFont>
      <p:font typeface="Glacial Indifference Bold" charset="1" panose="00000800000000000000"/>
      <p:regular r:id="rId30"/>
    </p:embeddedFont>
    <p:embeddedFont>
      <p:font typeface="Glacial Indifference" charset="1" panose="0000000000000000000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8.png" Type="http://schemas.openxmlformats.org/officeDocument/2006/relationships/image"/><Relationship Id="rId4" Target="../media/image19.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0.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1.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6.png" Type="http://schemas.openxmlformats.org/officeDocument/2006/relationships/image"/><Relationship Id="rId4" Target="../media/image27.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8.png" Type="http://schemas.openxmlformats.org/officeDocument/2006/relationships/image"/><Relationship Id="rId4" Target="../media/image29.svg" Type="http://schemas.openxmlformats.org/officeDocument/2006/relationships/image"/><Relationship Id="rId5" Target="https://azleg.gov/ars/13/02316.htm" TargetMode="External" Type="http://schemas.openxmlformats.org/officeDocument/2006/relationships/hyperlink"/></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0.png" Type="http://schemas.openxmlformats.org/officeDocument/2006/relationships/image"/><Relationship Id="rId4" Target="../media/image31.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https://azleg.gov/ars/13/02316.htm" TargetMode="External" Type="http://schemas.openxmlformats.org/officeDocument/2006/relationships/hyperlink"/></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https://azleg.gov/ars/13/02316.htm" TargetMode="External" Type="http://schemas.openxmlformats.org/officeDocument/2006/relationships/hyperlink"/></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4.png" Type="http://schemas.openxmlformats.org/officeDocument/2006/relationships/image"/><Relationship Id="rId4" Target="../media/image35.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8.png" Type="http://schemas.openxmlformats.org/officeDocument/2006/relationships/image"/><Relationship Id="rId4" Target="../media/image39.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0.png" Type="http://schemas.openxmlformats.org/officeDocument/2006/relationships/image"/><Relationship Id="rId4" Target="../media/image41.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2.png" Type="http://schemas.openxmlformats.org/officeDocument/2006/relationships/image"/><Relationship Id="rId4" Target="../media/image43.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png" Type="http://schemas.openxmlformats.org/officeDocument/2006/relationships/image"/><Relationship Id="rId4" Target="../media/image8.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9.png" Type="http://schemas.openxmlformats.org/officeDocument/2006/relationships/image"/><Relationship Id="rId4" Target="../media/image10.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1.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2.png" Type="http://schemas.openxmlformats.org/officeDocument/2006/relationships/image"/><Relationship Id="rId4" Target="../media/image13.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553037" y="938916"/>
            <a:ext cx="4221989" cy="5767005"/>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953" lIns="47953" bIns="47953" rIns="47953"/>
            <a:lstStyle/>
            <a:p>
              <a:pPr algn="ctr">
                <a:lnSpc>
                  <a:spcPts val="1850"/>
                </a:lnSpc>
              </a:pPr>
            </a:p>
          </p:txBody>
        </p:sp>
      </p:grpSp>
      <p:grpSp>
        <p:nvGrpSpPr>
          <p:cNvPr name="Group 6" id="6"/>
          <p:cNvGrpSpPr/>
          <p:nvPr/>
        </p:nvGrpSpPr>
        <p:grpSpPr>
          <a:xfrm rot="0">
            <a:off x="2653474" y="130621"/>
            <a:ext cx="4109497" cy="608163"/>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953" lIns="47953" bIns="47953" rIns="47953"/>
            <a:lstStyle/>
            <a:p>
              <a:pPr algn="ctr">
                <a:lnSpc>
                  <a:spcPts val="3964"/>
                </a:lnSpc>
              </a:pPr>
              <a:r>
                <a:rPr lang="en-US" b="true" sz="2831">
                  <a:solidFill>
                    <a:srgbClr val="000000"/>
                  </a:solidFill>
                  <a:latin typeface="Glacial Indifference Bold"/>
                  <a:ea typeface="Glacial Indifference Bold"/>
                  <a:cs typeface="Glacial Indifference Bold"/>
                  <a:sym typeface="Glacial Indifference Bold"/>
                </a:rPr>
                <a:t>Doxing</a:t>
              </a:r>
            </a:p>
          </p:txBody>
        </p:sp>
      </p:grpSp>
      <p:grpSp>
        <p:nvGrpSpPr>
          <p:cNvPr name="Group 9" id="9"/>
          <p:cNvGrpSpPr/>
          <p:nvPr/>
        </p:nvGrpSpPr>
        <p:grpSpPr>
          <a:xfrm rot="0">
            <a:off x="840522" y="1121528"/>
            <a:ext cx="3625905" cy="5179685"/>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953" lIns="47953" bIns="47953" rIns="47953"/>
            <a:lstStyle/>
            <a:p>
              <a:pPr algn="ctr">
                <a:lnSpc>
                  <a:spcPts val="3359"/>
                </a:lnSpc>
              </a:pPr>
              <a:r>
                <a:rPr lang="en-US" sz="2400">
                  <a:solidFill>
                    <a:srgbClr val="000000"/>
                  </a:solidFill>
                  <a:latin typeface="Glacial Indifference"/>
                  <a:ea typeface="Glacial Indifference"/>
                  <a:cs typeface="Glacial Indifference"/>
                  <a:sym typeface="Glacial Indifference"/>
                </a:rPr>
                <a:t>Publishing private or identifying information about the target without their consent.</a:t>
              </a:r>
            </a:p>
          </p:txBody>
        </p:sp>
      </p:grpSp>
      <p:grpSp>
        <p:nvGrpSpPr>
          <p:cNvPr name="Group 12" id="12"/>
          <p:cNvGrpSpPr/>
          <p:nvPr/>
        </p:nvGrpSpPr>
        <p:grpSpPr>
          <a:xfrm rot="0">
            <a:off x="5124815" y="986541"/>
            <a:ext cx="4221989" cy="5767005"/>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953" lIns="47953" bIns="47953" rIns="47953"/>
            <a:lstStyle/>
            <a:p>
              <a:pPr algn="ctr">
                <a:lnSpc>
                  <a:spcPts val="1850"/>
                </a:lnSpc>
              </a:pPr>
            </a:p>
          </p:txBody>
        </p:sp>
      </p:grpSp>
      <p:grpSp>
        <p:nvGrpSpPr>
          <p:cNvPr name="Group 15" id="15"/>
          <p:cNvGrpSpPr/>
          <p:nvPr/>
        </p:nvGrpSpPr>
        <p:grpSpPr>
          <a:xfrm rot="0">
            <a:off x="5422857" y="1280201"/>
            <a:ext cx="3625905" cy="5179685"/>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953" lIns="47953" bIns="47953" rIns="47953"/>
            <a:lstStyle/>
            <a:p>
              <a:pPr algn="ctr">
                <a:lnSpc>
                  <a:spcPts val="4228"/>
                </a:lnSpc>
              </a:pPr>
            </a:p>
          </p:txBody>
        </p:sp>
      </p:grpSp>
      <p:sp>
        <p:nvSpPr>
          <p:cNvPr name="Freeform 18" id="18"/>
          <p:cNvSpPr/>
          <p:nvPr/>
        </p:nvSpPr>
        <p:spPr>
          <a:xfrm flipH="false" flipV="false" rot="0">
            <a:off x="5789861" y="2945018"/>
            <a:ext cx="2891897" cy="1532706"/>
          </a:xfrm>
          <a:custGeom>
            <a:avLst/>
            <a:gdLst/>
            <a:ahLst/>
            <a:cxnLst/>
            <a:rect r="r" b="b" t="t" l="l"/>
            <a:pathLst>
              <a:path h="1532706" w="2891897">
                <a:moveTo>
                  <a:pt x="0" y="0"/>
                </a:moveTo>
                <a:lnTo>
                  <a:pt x="2891897" y="0"/>
                </a:lnTo>
                <a:lnTo>
                  <a:pt x="2891897" y="1532705"/>
                </a:lnTo>
                <a:lnTo>
                  <a:pt x="0" y="153270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504900" y="1024320"/>
            <a:ext cx="4080137" cy="5573243"/>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47625"/>
              <a:ext cx="1602911" cy="2237113"/>
            </a:xfrm>
            <a:prstGeom prst="rect">
              <a:avLst/>
            </a:prstGeom>
          </p:spPr>
          <p:txBody>
            <a:bodyPr anchor="ctr" rtlCol="false" tIns="46341" lIns="46341" bIns="46341" rIns="46341"/>
            <a:lstStyle/>
            <a:p>
              <a:pPr algn="ctr">
                <a:lnSpc>
                  <a:spcPts val="1787"/>
                </a:lnSpc>
              </a:pPr>
            </a:p>
          </p:txBody>
        </p:sp>
      </p:grpSp>
      <p:grpSp>
        <p:nvGrpSpPr>
          <p:cNvPr name="Group 6" id="6"/>
          <p:cNvGrpSpPr/>
          <p:nvPr/>
        </p:nvGrpSpPr>
        <p:grpSpPr>
          <a:xfrm rot="0">
            <a:off x="2891088" y="311276"/>
            <a:ext cx="3971424" cy="587730"/>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66675"/>
              <a:ext cx="1560202" cy="297569"/>
            </a:xfrm>
            <a:prstGeom prst="rect">
              <a:avLst/>
            </a:prstGeom>
          </p:spPr>
          <p:txBody>
            <a:bodyPr anchor="ctr" rtlCol="false" tIns="46341" lIns="46341" bIns="46341" rIns="46341"/>
            <a:lstStyle/>
            <a:p>
              <a:pPr algn="ctr">
                <a:lnSpc>
                  <a:spcPts val="3831"/>
                </a:lnSpc>
              </a:pPr>
              <a:r>
                <a:rPr lang="en-US" b="true" sz="2736">
                  <a:solidFill>
                    <a:srgbClr val="000000"/>
                  </a:solidFill>
                  <a:latin typeface="Glacial Indifference Bold"/>
                  <a:ea typeface="Glacial Indifference Bold"/>
                  <a:cs typeface="Glacial Indifference Bold"/>
                  <a:sym typeface="Glacial Indifference Bold"/>
                </a:rPr>
                <a:t>Photoshopping</a:t>
              </a:r>
            </a:p>
          </p:txBody>
        </p:sp>
      </p:grpSp>
      <p:grpSp>
        <p:nvGrpSpPr>
          <p:cNvPr name="Group 9" id="9"/>
          <p:cNvGrpSpPr/>
          <p:nvPr/>
        </p:nvGrpSpPr>
        <p:grpSpPr>
          <a:xfrm rot="0">
            <a:off x="792929" y="1308114"/>
            <a:ext cx="3504080" cy="5005656"/>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6341" lIns="46341" bIns="46341" rIns="46341"/>
            <a:lstStyle/>
            <a:p>
              <a:pPr algn="ctr">
                <a:lnSpc>
                  <a:spcPts val="3359"/>
                </a:lnSpc>
              </a:pPr>
              <a:r>
                <a:rPr lang="en-US" sz="2400">
                  <a:solidFill>
                    <a:srgbClr val="000000"/>
                  </a:solidFill>
                  <a:latin typeface="Glacial Indifference"/>
                  <a:ea typeface="Glacial Indifference"/>
                  <a:cs typeface="Glacial Indifference"/>
                  <a:sym typeface="Glacial Indifference"/>
                </a:rPr>
                <a:t> Altering photos of the target to embarrass or humiliate them.</a:t>
              </a:r>
            </a:p>
          </p:txBody>
        </p:sp>
      </p:grpSp>
      <p:grpSp>
        <p:nvGrpSpPr>
          <p:cNvPr name="Group 12" id="12"/>
          <p:cNvGrpSpPr/>
          <p:nvPr/>
        </p:nvGrpSpPr>
        <p:grpSpPr>
          <a:xfrm rot="0">
            <a:off x="5314804" y="1024320"/>
            <a:ext cx="4080137" cy="5573243"/>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47625"/>
              <a:ext cx="1602911" cy="2237113"/>
            </a:xfrm>
            <a:prstGeom prst="rect">
              <a:avLst/>
            </a:prstGeom>
          </p:spPr>
          <p:txBody>
            <a:bodyPr anchor="ctr" rtlCol="false" tIns="46341" lIns="46341" bIns="46341" rIns="46341"/>
            <a:lstStyle/>
            <a:p>
              <a:pPr algn="ctr">
                <a:lnSpc>
                  <a:spcPts val="1787"/>
                </a:lnSpc>
              </a:pPr>
            </a:p>
          </p:txBody>
        </p:sp>
      </p:grpSp>
      <p:grpSp>
        <p:nvGrpSpPr>
          <p:cNvPr name="Group 15" id="15"/>
          <p:cNvGrpSpPr/>
          <p:nvPr/>
        </p:nvGrpSpPr>
        <p:grpSpPr>
          <a:xfrm rot="0">
            <a:off x="5602832" y="1308114"/>
            <a:ext cx="3504080" cy="5005656"/>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6341" lIns="46341" bIns="46341" rIns="46341"/>
            <a:lstStyle/>
            <a:p>
              <a:pPr algn="ctr">
                <a:lnSpc>
                  <a:spcPts val="4086"/>
                </a:lnSpc>
              </a:pPr>
            </a:p>
          </p:txBody>
        </p:sp>
      </p:grpSp>
      <p:sp>
        <p:nvSpPr>
          <p:cNvPr name="Freeform 18" id="18"/>
          <p:cNvSpPr/>
          <p:nvPr/>
        </p:nvSpPr>
        <p:spPr>
          <a:xfrm flipH="false" flipV="false" rot="0">
            <a:off x="5985593" y="2104153"/>
            <a:ext cx="2738558" cy="2913359"/>
          </a:xfrm>
          <a:custGeom>
            <a:avLst/>
            <a:gdLst/>
            <a:ahLst/>
            <a:cxnLst/>
            <a:rect r="r" b="b" t="t" l="l"/>
            <a:pathLst>
              <a:path h="2913359" w="2738558">
                <a:moveTo>
                  <a:pt x="0" y="0"/>
                </a:moveTo>
                <a:lnTo>
                  <a:pt x="2738558" y="0"/>
                </a:lnTo>
                <a:lnTo>
                  <a:pt x="2738558" y="2913359"/>
                </a:lnTo>
                <a:lnTo>
                  <a:pt x="0" y="291335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22257" y="842760"/>
            <a:ext cx="4293048" cy="5864067"/>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8760" lIns="48760" bIns="48760" rIns="48760"/>
            <a:lstStyle/>
            <a:p>
              <a:pPr algn="ctr">
                <a:lnSpc>
                  <a:spcPts val="1881"/>
                </a:lnSpc>
              </a:pPr>
            </a:p>
          </p:txBody>
        </p:sp>
      </p:grpSp>
      <p:grpSp>
        <p:nvGrpSpPr>
          <p:cNvPr name="Group 6" id="6"/>
          <p:cNvGrpSpPr/>
          <p:nvPr/>
        </p:nvGrpSpPr>
        <p:grpSpPr>
          <a:xfrm rot="0">
            <a:off x="2808445" y="108106"/>
            <a:ext cx="4178662" cy="61839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8760" lIns="48760" bIns="48760" rIns="48760"/>
            <a:lstStyle/>
            <a:p>
              <a:pPr algn="ctr">
                <a:lnSpc>
                  <a:spcPts val="4031"/>
                </a:lnSpc>
              </a:pPr>
              <a:r>
                <a:rPr lang="en-US" b="true" sz="2879">
                  <a:solidFill>
                    <a:srgbClr val="000000"/>
                  </a:solidFill>
                  <a:latin typeface="Glacial Indifference Bold"/>
                  <a:ea typeface="Glacial Indifference Bold"/>
                  <a:cs typeface="Glacial Indifference Bold"/>
                  <a:sym typeface="Glacial Indifference Bold"/>
                </a:rPr>
                <a:t>Hate Speech</a:t>
              </a:r>
            </a:p>
          </p:txBody>
        </p:sp>
      </p:grpSp>
      <p:grpSp>
        <p:nvGrpSpPr>
          <p:cNvPr name="Group 9" id="9"/>
          <p:cNvGrpSpPr/>
          <p:nvPr/>
        </p:nvGrpSpPr>
        <p:grpSpPr>
          <a:xfrm rot="0">
            <a:off x="725316" y="1141362"/>
            <a:ext cx="3686931" cy="5266863"/>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8760" lIns="48760" bIns="48760" rIns="48760"/>
            <a:lstStyle/>
            <a:p>
              <a:pPr algn="ctr">
                <a:lnSpc>
                  <a:spcPts val="3359"/>
                </a:lnSpc>
              </a:pPr>
              <a:r>
                <a:rPr lang="en-US" sz="2400">
                  <a:solidFill>
                    <a:srgbClr val="000000"/>
                  </a:solidFill>
                  <a:latin typeface="Glacial Indifference"/>
                  <a:ea typeface="Glacial Indifference"/>
                  <a:cs typeface="Glacial Indifference"/>
                  <a:sym typeface="Glacial Indifference"/>
                </a:rPr>
                <a:t> Using derogatory language or slurs based on race, gender, sexuality, religion, or other characteristics to demean the target.</a:t>
              </a:r>
            </a:p>
          </p:txBody>
        </p:sp>
      </p:grpSp>
      <p:grpSp>
        <p:nvGrpSpPr>
          <p:cNvPr name="Group 12" id="12"/>
          <p:cNvGrpSpPr/>
          <p:nvPr/>
        </p:nvGrpSpPr>
        <p:grpSpPr>
          <a:xfrm rot="0">
            <a:off x="5184536" y="938010"/>
            <a:ext cx="4293048" cy="5864067"/>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8760" lIns="48760" bIns="48760" rIns="48760"/>
            <a:lstStyle/>
            <a:p>
              <a:pPr algn="ctr">
                <a:lnSpc>
                  <a:spcPts val="1881"/>
                </a:lnSpc>
              </a:pPr>
            </a:p>
          </p:txBody>
        </p:sp>
      </p:grpSp>
      <p:grpSp>
        <p:nvGrpSpPr>
          <p:cNvPr name="Group 15" id="15"/>
          <p:cNvGrpSpPr/>
          <p:nvPr/>
        </p:nvGrpSpPr>
        <p:grpSpPr>
          <a:xfrm rot="0">
            <a:off x="5487594" y="1236612"/>
            <a:ext cx="3686931" cy="5266863"/>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8760" lIns="48760" bIns="48760" rIns="48760"/>
            <a:lstStyle/>
            <a:p>
              <a:pPr algn="ctr">
                <a:lnSpc>
                  <a:spcPts val="4300"/>
                </a:lnSpc>
              </a:pPr>
            </a:p>
          </p:txBody>
        </p:sp>
      </p:grpSp>
      <p:sp>
        <p:nvSpPr>
          <p:cNvPr name="Freeform 18" id="18"/>
          <p:cNvSpPr/>
          <p:nvPr/>
        </p:nvSpPr>
        <p:spPr>
          <a:xfrm flipH="false" flipV="false" rot="0">
            <a:off x="5878484" y="2256124"/>
            <a:ext cx="2905152" cy="2905152"/>
          </a:xfrm>
          <a:custGeom>
            <a:avLst/>
            <a:gdLst/>
            <a:ahLst/>
            <a:cxnLst/>
            <a:rect r="r" b="b" t="t" l="l"/>
            <a:pathLst>
              <a:path h="2905152" w="2905152">
                <a:moveTo>
                  <a:pt x="0" y="0"/>
                </a:moveTo>
                <a:lnTo>
                  <a:pt x="2905151" y="0"/>
                </a:lnTo>
                <a:lnTo>
                  <a:pt x="2905151" y="2905152"/>
                </a:lnTo>
                <a:lnTo>
                  <a:pt x="0" y="290515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502043" y="966841"/>
            <a:ext cx="4181101" cy="5711155"/>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488" lIns="47488" bIns="47488" rIns="47488"/>
            <a:lstStyle/>
            <a:p>
              <a:pPr algn="ctr">
                <a:lnSpc>
                  <a:spcPts val="1832"/>
                </a:lnSpc>
              </a:pPr>
            </a:p>
          </p:txBody>
        </p:sp>
      </p:grpSp>
      <p:grpSp>
        <p:nvGrpSpPr>
          <p:cNvPr name="Group 6" id="6"/>
          <p:cNvGrpSpPr/>
          <p:nvPr/>
        </p:nvGrpSpPr>
        <p:grpSpPr>
          <a:xfrm rot="0">
            <a:off x="2983481" y="206172"/>
            <a:ext cx="4069698" cy="602274"/>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488" lIns="47488" bIns="47488" rIns="47488"/>
            <a:lstStyle/>
            <a:p>
              <a:pPr algn="ctr">
                <a:lnSpc>
                  <a:spcPts val="3926"/>
                </a:lnSpc>
              </a:pPr>
              <a:r>
                <a:rPr lang="en-US" b="true" sz="2804">
                  <a:solidFill>
                    <a:srgbClr val="000000"/>
                  </a:solidFill>
                  <a:latin typeface="Glacial Indifference Bold"/>
                  <a:ea typeface="Glacial Indifference Bold"/>
                  <a:cs typeface="Glacial Indifference Bold"/>
                  <a:sym typeface="Glacial Indifference Bold"/>
                </a:rPr>
                <a:t>Bashing</a:t>
              </a:r>
            </a:p>
          </p:txBody>
        </p:sp>
      </p:grpSp>
      <p:grpSp>
        <p:nvGrpSpPr>
          <p:cNvPr name="Group 9" id="9"/>
          <p:cNvGrpSpPr/>
          <p:nvPr/>
        </p:nvGrpSpPr>
        <p:grpSpPr>
          <a:xfrm rot="0">
            <a:off x="797199" y="1257657"/>
            <a:ext cx="3590790" cy="5129523"/>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488" lIns="47488" bIns="47488" rIns="47488"/>
            <a:lstStyle/>
            <a:p>
              <a:pPr algn="ctr">
                <a:lnSpc>
                  <a:spcPts val="3359"/>
                </a:lnSpc>
              </a:pPr>
              <a:r>
                <a:rPr lang="en-US" sz="2400">
                  <a:solidFill>
                    <a:srgbClr val="000000"/>
                  </a:solidFill>
                  <a:latin typeface="Glacial Indifference"/>
                  <a:ea typeface="Glacial Indifference"/>
                  <a:cs typeface="Glacial Indifference"/>
                  <a:sym typeface="Glacial Indifference"/>
                </a:rPr>
                <a:t> Using the internet to make contact and commit direct verbal or visual attacks at any time.</a:t>
              </a:r>
            </a:p>
          </p:txBody>
        </p:sp>
      </p:grpSp>
      <p:grpSp>
        <p:nvGrpSpPr>
          <p:cNvPr name="Group 12" id="12"/>
          <p:cNvGrpSpPr/>
          <p:nvPr/>
        </p:nvGrpSpPr>
        <p:grpSpPr>
          <a:xfrm rot="0">
            <a:off x="5216696" y="966841"/>
            <a:ext cx="4181101" cy="5711155"/>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488" lIns="47488" bIns="47488" rIns="47488"/>
            <a:lstStyle/>
            <a:p>
              <a:pPr algn="ctr">
                <a:lnSpc>
                  <a:spcPts val="1832"/>
                </a:lnSpc>
              </a:pPr>
            </a:p>
          </p:txBody>
        </p:sp>
      </p:grpSp>
      <p:grpSp>
        <p:nvGrpSpPr>
          <p:cNvPr name="Group 15" id="15"/>
          <p:cNvGrpSpPr/>
          <p:nvPr/>
        </p:nvGrpSpPr>
        <p:grpSpPr>
          <a:xfrm rot="0">
            <a:off x="5511852" y="1257657"/>
            <a:ext cx="3590790" cy="5129523"/>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7488" lIns="47488" bIns="47488" rIns="47488"/>
            <a:lstStyle/>
            <a:p>
              <a:pPr algn="ctr">
                <a:lnSpc>
                  <a:spcPts val="4187"/>
                </a:lnSpc>
              </a:pPr>
            </a:p>
          </p:txBody>
        </p:sp>
      </p:grpSp>
      <p:sp>
        <p:nvSpPr>
          <p:cNvPr name="Freeform 18" id="18"/>
          <p:cNvSpPr/>
          <p:nvPr/>
        </p:nvSpPr>
        <p:spPr>
          <a:xfrm flipH="false" flipV="false" rot="0">
            <a:off x="5877988" y="2117233"/>
            <a:ext cx="2858519" cy="2522643"/>
          </a:xfrm>
          <a:custGeom>
            <a:avLst/>
            <a:gdLst/>
            <a:ahLst/>
            <a:cxnLst/>
            <a:rect r="r" b="b" t="t" l="l"/>
            <a:pathLst>
              <a:path h="2522643" w="2858519">
                <a:moveTo>
                  <a:pt x="0" y="0"/>
                </a:moveTo>
                <a:lnTo>
                  <a:pt x="2858518" y="0"/>
                </a:lnTo>
                <a:lnTo>
                  <a:pt x="2858518" y="2522643"/>
                </a:lnTo>
                <a:lnTo>
                  <a:pt x="0" y="2522643"/>
                </a:lnTo>
                <a:lnTo>
                  <a:pt x="0" y="0"/>
                </a:lnTo>
                <a:close/>
              </a:path>
            </a:pathLst>
          </a:custGeom>
          <a:blipFill>
            <a:blip r:embed="rId3"/>
            <a:stretch>
              <a:fillRect l="0" t="0" r="0" b="0"/>
            </a:stretch>
          </a:blipFill>
        </p:spPr>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504900" y="1024320"/>
            <a:ext cx="4080137" cy="5573243"/>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47625"/>
              <a:ext cx="1602911" cy="2237113"/>
            </a:xfrm>
            <a:prstGeom prst="rect">
              <a:avLst/>
            </a:prstGeom>
          </p:spPr>
          <p:txBody>
            <a:bodyPr anchor="ctr" rtlCol="false" tIns="46341" lIns="46341" bIns="46341" rIns="46341"/>
            <a:lstStyle/>
            <a:p>
              <a:pPr algn="ctr">
                <a:lnSpc>
                  <a:spcPts val="1787"/>
                </a:lnSpc>
              </a:pPr>
            </a:p>
          </p:txBody>
        </p:sp>
      </p:grpSp>
      <p:grpSp>
        <p:nvGrpSpPr>
          <p:cNvPr name="Group 6" id="6"/>
          <p:cNvGrpSpPr/>
          <p:nvPr/>
        </p:nvGrpSpPr>
        <p:grpSpPr>
          <a:xfrm rot="0">
            <a:off x="2891088" y="311276"/>
            <a:ext cx="3971424" cy="587730"/>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66675"/>
              <a:ext cx="1560202" cy="297569"/>
            </a:xfrm>
            <a:prstGeom prst="rect">
              <a:avLst/>
            </a:prstGeom>
          </p:spPr>
          <p:txBody>
            <a:bodyPr anchor="ctr" rtlCol="false" tIns="46341" lIns="46341" bIns="46341" rIns="46341"/>
            <a:lstStyle/>
            <a:p>
              <a:pPr algn="ctr">
                <a:lnSpc>
                  <a:spcPts val="3831"/>
                </a:lnSpc>
              </a:pPr>
              <a:r>
                <a:rPr lang="en-US" b="true" sz="2736">
                  <a:solidFill>
                    <a:srgbClr val="000000"/>
                  </a:solidFill>
                  <a:latin typeface="Glacial Indifference Bold"/>
                  <a:ea typeface="Glacial Indifference Bold"/>
                  <a:cs typeface="Glacial Indifference Bold"/>
                  <a:sym typeface="Glacial Indifference Bold"/>
                </a:rPr>
                <a:t>Cyberbaiting</a:t>
              </a:r>
            </a:p>
          </p:txBody>
        </p:sp>
      </p:grpSp>
      <p:grpSp>
        <p:nvGrpSpPr>
          <p:cNvPr name="Group 9" id="9"/>
          <p:cNvGrpSpPr/>
          <p:nvPr/>
        </p:nvGrpSpPr>
        <p:grpSpPr>
          <a:xfrm rot="0">
            <a:off x="792929" y="1308114"/>
            <a:ext cx="3504080" cy="5005656"/>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6341" lIns="46341" bIns="46341" rIns="46341"/>
            <a:lstStyle/>
            <a:p>
              <a:pPr algn="ctr">
                <a:lnSpc>
                  <a:spcPts val="3359"/>
                </a:lnSpc>
              </a:pPr>
              <a:r>
                <a:rPr lang="en-US" sz="2400">
                  <a:solidFill>
                    <a:srgbClr val="000000"/>
                  </a:solidFill>
                  <a:latin typeface="Glacial Indifference"/>
                  <a:ea typeface="Glacial Indifference"/>
                  <a:cs typeface="Glacial Indifference"/>
                  <a:sym typeface="Glacial Indifference"/>
                </a:rPr>
                <a:t> Provoking the target into an emotional response, then capturing and sharing that response to further humiliate them.</a:t>
              </a:r>
            </a:p>
          </p:txBody>
        </p:sp>
      </p:grpSp>
      <p:grpSp>
        <p:nvGrpSpPr>
          <p:cNvPr name="Group 12" id="12"/>
          <p:cNvGrpSpPr/>
          <p:nvPr/>
        </p:nvGrpSpPr>
        <p:grpSpPr>
          <a:xfrm rot="0">
            <a:off x="5314804" y="1024320"/>
            <a:ext cx="4080137" cy="5573243"/>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47625"/>
              <a:ext cx="1602911" cy="2237113"/>
            </a:xfrm>
            <a:prstGeom prst="rect">
              <a:avLst/>
            </a:prstGeom>
          </p:spPr>
          <p:txBody>
            <a:bodyPr anchor="ctr" rtlCol="false" tIns="46341" lIns="46341" bIns="46341" rIns="46341"/>
            <a:lstStyle/>
            <a:p>
              <a:pPr algn="ctr">
                <a:lnSpc>
                  <a:spcPts val="1787"/>
                </a:lnSpc>
              </a:pPr>
            </a:p>
          </p:txBody>
        </p:sp>
      </p:grpSp>
      <p:grpSp>
        <p:nvGrpSpPr>
          <p:cNvPr name="Group 15" id="15"/>
          <p:cNvGrpSpPr/>
          <p:nvPr/>
        </p:nvGrpSpPr>
        <p:grpSpPr>
          <a:xfrm rot="0">
            <a:off x="5602832" y="1308114"/>
            <a:ext cx="3504080" cy="5005656"/>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6341" lIns="46341" bIns="46341" rIns="46341"/>
            <a:lstStyle/>
            <a:p>
              <a:pPr algn="ctr">
                <a:lnSpc>
                  <a:spcPts val="4086"/>
                </a:lnSpc>
              </a:pPr>
            </a:p>
          </p:txBody>
        </p:sp>
      </p:grpSp>
      <p:sp>
        <p:nvSpPr>
          <p:cNvPr name="Freeform 18" id="18"/>
          <p:cNvSpPr/>
          <p:nvPr/>
        </p:nvSpPr>
        <p:spPr>
          <a:xfrm flipH="false" flipV="false" rot="0">
            <a:off x="5938915" y="2338598"/>
            <a:ext cx="2831915" cy="2449606"/>
          </a:xfrm>
          <a:custGeom>
            <a:avLst/>
            <a:gdLst/>
            <a:ahLst/>
            <a:cxnLst/>
            <a:rect r="r" b="b" t="t" l="l"/>
            <a:pathLst>
              <a:path h="2449606" w="2831915">
                <a:moveTo>
                  <a:pt x="0" y="0"/>
                </a:moveTo>
                <a:lnTo>
                  <a:pt x="2831914" y="0"/>
                </a:lnTo>
                <a:lnTo>
                  <a:pt x="2831914" y="2449606"/>
                </a:lnTo>
                <a:lnTo>
                  <a:pt x="0" y="2449606"/>
                </a:lnTo>
                <a:lnTo>
                  <a:pt x="0" y="0"/>
                </a:lnTo>
                <a:close/>
              </a:path>
            </a:pathLst>
          </a:custGeom>
          <a:blipFill>
            <a:blip r:embed="rId3"/>
            <a:stretch>
              <a:fillRect l="0" t="0" r="0" b="0"/>
            </a:stretch>
          </a:blipFill>
        </p:spPr>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96974" y="975016"/>
            <a:ext cx="4238864" cy="5790055"/>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8144" lIns="48144" bIns="48144" rIns="48144"/>
            <a:lstStyle/>
            <a:p>
              <a:pPr algn="ctr">
                <a:lnSpc>
                  <a:spcPts val="1857"/>
                </a:lnSpc>
              </a:pPr>
            </a:p>
          </p:txBody>
        </p:sp>
      </p:grpSp>
      <p:grpSp>
        <p:nvGrpSpPr>
          <p:cNvPr name="Group 6" id="6"/>
          <p:cNvGrpSpPr/>
          <p:nvPr/>
        </p:nvGrpSpPr>
        <p:grpSpPr>
          <a:xfrm rot="0">
            <a:off x="3073662" y="119097"/>
            <a:ext cx="4125921" cy="610594"/>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47625"/>
              <a:ext cx="1560202" cy="278519"/>
            </a:xfrm>
            <a:prstGeom prst="rect">
              <a:avLst/>
            </a:prstGeom>
          </p:spPr>
          <p:txBody>
            <a:bodyPr anchor="ctr" rtlCol="false" tIns="48144" lIns="48144" bIns="48144" rIns="48144"/>
            <a:lstStyle/>
            <a:p>
              <a:pPr algn="ctr">
                <a:lnSpc>
                  <a:spcPts val="3980"/>
                </a:lnSpc>
              </a:pPr>
              <a:r>
                <a:rPr lang="en-US" b="true" sz="2843">
                  <a:solidFill>
                    <a:srgbClr val="000000"/>
                  </a:solidFill>
                  <a:latin typeface="Glacial Indifference Bold"/>
                  <a:ea typeface="Glacial Indifference Bold"/>
                  <a:cs typeface="Glacial Indifference Bold"/>
                  <a:sym typeface="Glacial Indifference Bold"/>
                </a:rPr>
                <a:t>Catfishing</a:t>
              </a:r>
            </a:p>
          </p:txBody>
        </p:sp>
      </p:grpSp>
      <p:grpSp>
        <p:nvGrpSpPr>
          <p:cNvPr name="Group 9" id="9"/>
          <p:cNvGrpSpPr/>
          <p:nvPr/>
        </p:nvGrpSpPr>
        <p:grpSpPr>
          <a:xfrm rot="0">
            <a:off x="796208" y="1269850"/>
            <a:ext cx="3640397" cy="5200388"/>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8144" lIns="48144" bIns="48144" rIns="48144"/>
            <a:lstStyle/>
            <a:p>
              <a:pPr algn="ctr">
                <a:lnSpc>
                  <a:spcPts val="3359"/>
                </a:lnSpc>
              </a:pPr>
              <a:r>
                <a:rPr lang="en-US" sz="2400">
                  <a:solidFill>
                    <a:srgbClr val="000000"/>
                  </a:solidFill>
                  <a:latin typeface="Glacial Indifference"/>
                  <a:ea typeface="Glacial Indifference"/>
                  <a:cs typeface="Glacial Indifference"/>
                  <a:sym typeface="Glacial Indifference"/>
                </a:rPr>
                <a:t> Creating a fake identity to deceive the target, often to form a deceptive relationship that can be later used against them.</a:t>
              </a:r>
            </a:p>
          </p:txBody>
        </p:sp>
      </p:grpSp>
      <p:grpSp>
        <p:nvGrpSpPr>
          <p:cNvPr name="Group 12" id="12"/>
          <p:cNvGrpSpPr/>
          <p:nvPr/>
        </p:nvGrpSpPr>
        <p:grpSpPr>
          <a:xfrm rot="0">
            <a:off x="5164003" y="975016"/>
            <a:ext cx="4238864" cy="5790055"/>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8144" lIns="48144" bIns="48144" rIns="48144"/>
            <a:lstStyle/>
            <a:p>
              <a:pPr algn="ctr">
                <a:lnSpc>
                  <a:spcPts val="1857"/>
                </a:lnSpc>
              </a:pPr>
            </a:p>
          </p:txBody>
        </p:sp>
      </p:grpSp>
      <p:grpSp>
        <p:nvGrpSpPr>
          <p:cNvPr name="Group 15" id="15"/>
          <p:cNvGrpSpPr/>
          <p:nvPr/>
        </p:nvGrpSpPr>
        <p:grpSpPr>
          <a:xfrm rot="0">
            <a:off x="5463236" y="1269850"/>
            <a:ext cx="3640397" cy="5200388"/>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8144" lIns="48144" bIns="48144" rIns="48144"/>
            <a:lstStyle/>
            <a:p>
              <a:pPr algn="ctr">
                <a:lnSpc>
                  <a:spcPts val="4245"/>
                </a:lnSpc>
              </a:pPr>
            </a:p>
          </p:txBody>
        </p:sp>
      </p:grpSp>
      <p:sp>
        <p:nvSpPr>
          <p:cNvPr name="Freeform 18" id="18"/>
          <p:cNvSpPr/>
          <p:nvPr/>
        </p:nvSpPr>
        <p:spPr>
          <a:xfrm flipH="false" flipV="false" rot="0">
            <a:off x="5840174" y="2520046"/>
            <a:ext cx="2886522" cy="2381381"/>
          </a:xfrm>
          <a:custGeom>
            <a:avLst/>
            <a:gdLst/>
            <a:ahLst/>
            <a:cxnLst/>
            <a:rect r="r" b="b" t="t" l="l"/>
            <a:pathLst>
              <a:path h="2381381" w="2886522">
                <a:moveTo>
                  <a:pt x="0" y="0"/>
                </a:moveTo>
                <a:lnTo>
                  <a:pt x="2886522" y="0"/>
                </a:lnTo>
                <a:lnTo>
                  <a:pt x="2886522" y="2381381"/>
                </a:lnTo>
                <a:lnTo>
                  <a:pt x="0" y="238138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358698" y="942386"/>
            <a:ext cx="4182042" cy="5712440"/>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499" lIns="47499" bIns="47499" rIns="47499"/>
            <a:lstStyle/>
            <a:p>
              <a:pPr algn="ctr">
                <a:lnSpc>
                  <a:spcPts val="1832"/>
                </a:lnSpc>
              </a:pPr>
            </a:p>
          </p:txBody>
        </p:sp>
      </p:grpSp>
      <p:grpSp>
        <p:nvGrpSpPr>
          <p:cNvPr name="Group 6" id="6"/>
          <p:cNvGrpSpPr/>
          <p:nvPr/>
        </p:nvGrpSpPr>
        <p:grpSpPr>
          <a:xfrm rot="0">
            <a:off x="2935385" y="181717"/>
            <a:ext cx="4070614" cy="60240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499" lIns="47499" bIns="47499" rIns="47499"/>
            <a:lstStyle/>
            <a:p>
              <a:pPr algn="ctr">
                <a:lnSpc>
                  <a:spcPts val="3927"/>
                </a:lnSpc>
              </a:pPr>
              <a:r>
                <a:rPr lang="en-US" b="true" sz="2805">
                  <a:solidFill>
                    <a:srgbClr val="000000"/>
                  </a:solidFill>
                  <a:latin typeface="Glacial Indifference Bold"/>
                  <a:ea typeface="Glacial Indifference Bold"/>
                  <a:cs typeface="Glacial Indifference Bold"/>
                  <a:sym typeface="Glacial Indifference Bold"/>
                </a:rPr>
                <a:t>Pranking</a:t>
              </a:r>
            </a:p>
          </p:txBody>
        </p:sp>
      </p:grpSp>
      <p:grpSp>
        <p:nvGrpSpPr>
          <p:cNvPr name="Group 9" id="9"/>
          <p:cNvGrpSpPr/>
          <p:nvPr/>
        </p:nvGrpSpPr>
        <p:grpSpPr>
          <a:xfrm rot="0">
            <a:off x="653920" y="1233268"/>
            <a:ext cx="3591598" cy="5130677"/>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499" lIns="47499" bIns="47499" rIns="47499"/>
            <a:lstStyle/>
            <a:p>
              <a:pPr algn="ctr">
                <a:lnSpc>
                  <a:spcPts val="3359"/>
                </a:lnSpc>
              </a:pPr>
              <a:r>
                <a:rPr lang="en-US" sz="2400">
                  <a:solidFill>
                    <a:srgbClr val="000000"/>
                  </a:solidFill>
                  <a:latin typeface="Glacial Indifference"/>
                  <a:ea typeface="Glacial Indifference"/>
                  <a:cs typeface="Glacial Indifference"/>
                  <a:sym typeface="Glacial Indifference"/>
                </a:rPr>
                <a:t> Setting up elaborate hoaxes or pranks that embarrass or scare the target, often involving fake emergencies or threats.</a:t>
              </a:r>
            </a:p>
          </p:txBody>
        </p:sp>
      </p:grpSp>
      <p:grpSp>
        <p:nvGrpSpPr>
          <p:cNvPr name="Group 12" id="12"/>
          <p:cNvGrpSpPr/>
          <p:nvPr/>
        </p:nvGrpSpPr>
        <p:grpSpPr>
          <a:xfrm rot="0">
            <a:off x="5359101" y="990011"/>
            <a:ext cx="4182042" cy="5712440"/>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499" lIns="47499" bIns="47499" rIns="47499"/>
            <a:lstStyle/>
            <a:p>
              <a:pPr algn="ctr">
                <a:lnSpc>
                  <a:spcPts val="1832"/>
                </a:lnSpc>
              </a:pPr>
            </a:p>
          </p:txBody>
        </p:sp>
      </p:grpSp>
      <p:grpSp>
        <p:nvGrpSpPr>
          <p:cNvPr name="Group 15" id="15"/>
          <p:cNvGrpSpPr/>
          <p:nvPr/>
        </p:nvGrpSpPr>
        <p:grpSpPr>
          <a:xfrm rot="0">
            <a:off x="5654323" y="1280893"/>
            <a:ext cx="3591598" cy="5130677"/>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7499" lIns="47499" bIns="47499" rIns="47499"/>
            <a:lstStyle/>
            <a:p>
              <a:pPr algn="ctr">
                <a:lnSpc>
                  <a:spcPts val="4188"/>
                </a:lnSpc>
              </a:pPr>
            </a:p>
          </p:txBody>
        </p:sp>
      </p:grpSp>
      <p:sp>
        <p:nvSpPr>
          <p:cNvPr name="Freeform 18" id="18"/>
          <p:cNvSpPr/>
          <p:nvPr/>
        </p:nvSpPr>
        <p:spPr>
          <a:xfrm flipH="false" flipV="false" rot="0">
            <a:off x="5992652" y="2205670"/>
            <a:ext cx="2914941" cy="2827492"/>
          </a:xfrm>
          <a:custGeom>
            <a:avLst/>
            <a:gdLst/>
            <a:ahLst/>
            <a:cxnLst/>
            <a:rect r="r" b="b" t="t" l="l"/>
            <a:pathLst>
              <a:path h="2827492" w="2914941">
                <a:moveTo>
                  <a:pt x="0" y="0"/>
                </a:moveTo>
                <a:lnTo>
                  <a:pt x="2914940" y="0"/>
                </a:lnTo>
                <a:lnTo>
                  <a:pt x="2914940" y="2827493"/>
                </a:lnTo>
                <a:lnTo>
                  <a:pt x="0" y="282749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69227" y="945829"/>
            <a:ext cx="4246733" cy="5800804"/>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8234" lIns="48234" bIns="48234" rIns="48234"/>
            <a:lstStyle/>
            <a:p>
              <a:pPr algn="ctr">
                <a:lnSpc>
                  <a:spcPts val="1860"/>
                </a:lnSpc>
              </a:pPr>
            </a:p>
          </p:txBody>
        </p:sp>
      </p:grpSp>
      <p:grpSp>
        <p:nvGrpSpPr>
          <p:cNvPr name="Group 6" id="6"/>
          <p:cNvGrpSpPr/>
          <p:nvPr/>
        </p:nvGrpSpPr>
        <p:grpSpPr>
          <a:xfrm rot="0">
            <a:off x="2855415" y="137535"/>
            <a:ext cx="4133581" cy="611728"/>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47625"/>
              <a:ext cx="1560202" cy="278519"/>
            </a:xfrm>
            <a:prstGeom prst="rect">
              <a:avLst/>
            </a:prstGeom>
          </p:spPr>
          <p:txBody>
            <a:bodyPr anchor="ctr" rtlCol="false" tIns="48234" lIns="48234" bIns="48234" rIns="48234"/>
            <a:lstStyle/>
            <a:p>
              <a:pPr algn="ctr">
                <a:lnSpc>
                  <a:spcPts val="3987"/>
                </a:lnSpc>
              </a:pPr>
              <a:r>
                <a:rPr lang="en-US" b="true" sz="2848">
                  <a:solidFill>
                    <a:srgbClr val="000000"/>
                  </a:solidFill>
                  <a:latin typeface="Glacial Indifference Bold"/>
                  <a:ea typeface="Glacial Indifference Bold"/>
                  <a:cs typeface="Glacial Indifference Bold"/>
                  <a:sym typeface="Glacial Indifference Bold"/>
                </a:rPr>
                <a:t>Cyber Blackmail</a:t>
              </a:r>
            </a:p>
          </p:txBody>
        </p:sp>
      </p:grpSp>
      <p:grpSp>
        <p:nvGrpSpPr>
          <p:cNvPr name="Group 9" id="9"/>
          <p:cNvGrpSpPr/>
          <p:nvPr/>
        </p:nvGrpSpPr>
        <p:grpSpPr>
          <a:xfrm rot="0">
            <a:off x="769016" y="1241210"/>
            <a:ext cx="3647155" cy="5210042"/>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8234" lIns="48234" bIns="48234" rIns="48234"/>
            <a:lstStyle/>
            <a:p>
              <a:pPr algn="ctr">
                <a:lnSpc>
                  <a:spcPts val="3359"/>
                </a:lnSpc>
              </a:pPr>
              <a:r>
                <a:rPr lang="en-US" sz="2400">
                  <a:solidFill>
                    <a:srgbClr val="000000"/>
                  </a:solidFill>
                  <a:latin typeface="Glacial Indifference"/>
                  <a:ea typeface="Glacial Indifference"/>
                  <a:cs typeface="Glacial Indifference"/>
                  <a:sym typeface="Glacial Indifference"/>
                </a:rPr>
                <a:t> Threatening to release private or embarrassing information unless the target complies with certain demands.</a:t>
              </a:r>
            </a:p>
          </p:txBody>
        </p:sp>
      </p:grpSp>
      <p:grpSp>
        <p:nvGrpSpPr>
          <p:cNvPr name="Group 12" id="12"/>
          <p:cNvGrpSpPr/>
          <p:nvPr/>
        </p:nvGrpSpPr>
        <p:grpSpPr>
          <a:xfrm rot="0">
            <a:off x="5183881" y="850579"/>
            <a:ext cx="4246733" cy="5800804"/>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8234" lIns="48234" bIns="48234" rIns="48234"/>
            <a:lstStyle/>
            <a:p>
              <a:pPr algn="ctr">
                <a:lnSpc>
                  <a:spcPts val="1860"/>
                </a:lnSpc>
              </a:pPr>
            </a:p>
          </p:txBody>
        </p:sp>
      </p:grpSp>
      <p:grpSp>
        <p:nvGrpSpPr>
          <p:cNvPr name="Group 15" id="15"/>
          <p:cNvGrpSpPr/>
          <p:nvPr/>
        </p:nvGrpSpPr>
        <p:grpSpPr>
          <a:xfrm rot="0">
            <a:off x="5483670" y="1145960"/>
            <a:ext cx="3647155" cy="5210042"/>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8234" lIns="48234" bIns="48234" rIns="48234"/>
            <a:lstStyle/>
            <a:p>
              <a:pPr algn="ctr">
                <a:lnSpc>
                  <a:spcPts val="4253"/>
                </a:lnSpc>
              </a:pPr>
            </a:p>
          </p:txBody>
        </p:sp>
      </p:grpSp>
      <p:sp>
        <p:nvSpPr>
          <p:cNvPr name="Freeform 18" id="18"/>
          <p:cNvSpPr/>
          <p:nvPr/>
        </p:nvSpPr>
        <p:spPr>
          <a:xfrm flipH="false" flipV="false" rot="0">
            <a:off x="6033167" y="2070372"/>
            <a:ext cx="2548160" cy="2548160"/>
          </a:xfrm>
          <a:custGeom>
            <a:avLst/>
            <a:gdLst/>
            <a:ahLst/>
            <a:cxnLst/>
            <a:rect r="r" b="b" t="t" l="l"/>
            <a:pathLst>
              <a:path h="2548160" w="2548160">
                <a:moveTo>
                  <a:pt x="0" y="0"/>
                </a:moveTo>
                <a:lnTo>
                  <a:pt x="2548160" y="0"/>
                </a:lnTo>
                <a:lnTo>
                  <a:pt x="2548160" y="2548159"/>
                </a:lnTo>
                <a:lnTo>
                  <a:pt x="0" y="254815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27087" y="1040443"/>
            <a:ext cx="4226246" cy="5772820"/>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8001" lIns="48001" bIns="48001" rIns="48001"/>
            <a:lstStyle/>
            <a:p>
              <a:pPr algn="ctr">
                <a:lnSpc>
                  <a:spcPts val="1852"/>
                </a:lnSpc>
              </a:pPr>
            </a:p>
          </p:txBody>
        </p:sp>
      </p:grpSp>
      <p:grpSp>
        <p:nvGrpSpPr>
          <p:cNvPr name="Group 6" id="6"/>
          <p:cNvGrpSpPr/>
          <p:nvPr/>
        </p:nvGrpSpPr>
        <p:grpSpPr>
          <a:xfrm rot="0">
            <a:off x="3146650" y="184523"/>
            <a:ext cx="4113640" cy="608777"/>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8001" lIns="48001" bIns="48001" rIns="48001"/>
            <a:lstStyle/>
            <a:p>
              <a:pPr algn="ctr">
                <a:lnSpc>
                  <a:spcPts val="3968"/>
                </a:lnSpc>
              </a:pPr>
              <a:r>
                <a:rPr lang="en-US" b="true" sz="2834">
                  <a:solidFill>
                    <a:srgbClr val="000000"/>
                  </a:solidFill>
                  <a:latin typeface="Glacial Indifference Bold"/>
                  <a:ea typeface="Glacial Indifference Bold"/>
                  <a:cs typeface="Glacial Indifference Bold"/>
                  <a:sym typeface="Glacial Indifference Bold"/>
                </a:rPr>
                <a:t>Cyber Mob Attacks</a:t>
              </a:r>
            </a:p>
          </p:txBody>
        </p:sp>
      </p:grpSp>
      <p:grpSp>
        <p:nvGrpSpPr>
          <p:cNvPr name="Group 9" id="9"/>
          <p:cNvGrpSpPr/>
          <p:nvPr/>
        </p:nvGrpSpPr>
        <p:grpSpPr>
          <a:xfrm rot="0">
            <a:off x="725430" y="1334399"/>
            <a:ext cx="3629561" cy="5184908"/>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8001" lIns="48001" bIns="48001" rIns="48001"/>
            <a:lstStyle/>
            <a:p>
              <a:pPr algn="ctr">
                <a:lnSpc>
                  <a:spcPts val="3359"/>
                </a:lnSpc>
              </a:pPr>
              <a:r>
                <a:rPr lang="en-US" sz="2400">
                  <a:solidFill>
                    <a:srgbClr val="000000"/>
                  </a:solidFill>
                  <a:latin typeface="Glacial Indifference"/>
                  <a:ea typeface="Glacial Indifference"/>
                  <a:cs typeface="Glacial Indifference"/>
                  <a:sym typeface="Glacial Indifference"/>
                </a:rPr>
                <a:t> Organizing or inciting a group to collectively harass, intimidate, or attack the target online.</a:t>
              </a:r>
            </a:p>
          </p:txBody>
        </p:sp>
      </p:grpSp>
      <p:grpSp>
        <p:nvGrpSpPr>
          <p:cNvPr name="Group 12" id="12"/>
          <p:cNvGrpSpPr/>
          <p:nvPr/>
        </p:nvGrpSpPr>
        <p:grpSpPr>
          <a:xfrm rot="0">
            <a:off x="5159177" y="1104652"/>
            <a:ext cx="4501529" cy="2721240"/>
            <a:chOff x="0" y="0"/>
            <a:chExt cx="1707319" cy="1032099"/>
          </a:xfrm>
        </p:grpSpPr>
        <p:sp>
          <p:nvSpPr>
            <p:cNvPr name="Freeform 13" id="13"/>
            <p:cNvSpPr/>
            <p:nvPr/>
          </p:nvSpPr>
          <p:spPr>
            <a:xfrm flipH="false" flipV="false" rot="0">
              <a:off x="0" y="0"/>
              <a:ext cx="1707319" cy="1032099"/>
            </a:xfrm>
            <a:custGeom>
              <a:avLst/>
              <a:gdLst/>
              <a:ahLst/>
              <a:cxnLst/>
              <a:rect r="r" b="b" t="t" l="l"/>
              <a:pathLst>
                <a:path h="1032099" w="1707319">
                  <a:moveTo>
                    <a:pt x="60128" y="0"/>
                  </a:moveTo>
                  <a:lnTo>
                    <a:pt x="1647191" y="0"/>
                  </a:lnTo>
                  <a:cubicBezTo>
                    <a:pt x="1663138" y="0"/>
                    <a:pt x="1678432" y="6335"/>
                    <a:pt x="1689708" y="17611"/>
                  </a:cubicBezTo>
                  <a:cubicBezTo>
                    <a:pt x="1700984" y="28887"/>
                    <a:pt x="1707319" y="44181"/>
                    <a:pt x="1707319" y="60128"/>
                  </a:cubicBezTo>
                  <a:lnTo>
                    <a:pt x="1707319" y="971971"/>
                  </a:lnTo>
                  <a:cubicBezTo>
                    <a:pt x="1707319" y="987918"/>
                    <a:pt x="1700984" y="1003212"/>
                    <a:pt x="1689708" y="1014488"/>
                  </a:cubicBezTo>
                  <a:cubicBezTo>
                    <a:pt x="1678432" y="1025765"/>
                    <a:pt x="1663138" y="1032099"/>
                    <a:pt x="1647191" y="1032099"/>
                  </a:cubicBezTo>
                  <a:lnTo>
                    <a:pt x="60128" y="1032099"/>
                  </a:lnTo>
                  <a:cubicBezTo>
                    <a:pt x="44181" y="1032099"/>
                    <a:pt x="28887" y="1025765"/>
                    <a:pt x="17611" y="1014488"/>
                  </a:cubicBezTo>
                  <a:cubicBezTo>
                    <a:pt x="6335" y="1003212"/>
                    <a:pt x="0" y="987918"/>
                    <a:pt x="0" y="971971"/>
                  </a:cubicBezTo>
                  <a:lnTo>
                    <a:pt x="0" y="60128"/>
                  </a:lnTo>
                  <a:cubicBezTo>
                    <a:pt x="0" y="44181"/>
                    <a:pt x="6335" y="28887"/>
                    <a:pt x="17611" y="17611"/>
                  </a:cubicBezTo>
                  <a:cubicBezTo>
                    <a:pt x="28887" y="6335"/>
                    <a:pt x="44181" y="0"/>
                    <a:pt x="60128" y="0"/>
                  </a:cubicBezTo>
                  <a:close/>
                </a:path>
              </a:pathLst>
            </a:custGeom>
            <a:solidFill>
              <a:srgbClr val="FFBD59"/>
            </a:solidFill>
          </p:spPr>
        </p:sp>
        <p:sp>
          <p:nvSpPr>
            <p:cNvPr name="TextBox 14" id="14"/>
            <p:cNvSpPr txBox="true"/>
            <p:nvPr/>
          </p:nvSpPr>
          <p:spPr>
            <a:xfrm>
              <a:off x="0" y="-57150"/>
              <a:ext cx="1707319" cy="1089249"/>
            </a:xfrm>
            <a:prstGeom prst="rect">
              <a:avLst/>
            </a:prstGeom>
          </p:spPr>
          <p:txBody>
            <a:bodyPr anchor="ctr" rtlCol="false" tIns="48001" lIns="48001" bIns="48001" rIns="48001"/>
            <a:lstStyle/>
            <a:p>
              <a:pPr algn="ctr">
                <a:lnSpc>
                  <a:spcPts val="1852"/>
                </a:lnSpc>
              </a:pPr>
            </a:p>
          </p:txBody>
        </p:sp>
      </p:grpSp>
      <p:grpSp>
        <p:nvGrpSpPr>
          <p:cNvPr name="Group 15" id="15"/>
          <p:cNvGrpSpPr/>
          <p:nvPr/>
        </p:nvGrpSpPr>
        <p:grpSpPr>
          <a:xfrm rot="0">
            <a:off x="5457520" y="1366596"/>
            <a:ext cx="3851872" cy="2165766"/>
            <a:chOff x="0" y="0"/>
            <a:chExt cx="1460920" cy="821422"/>
          </a:xfrm>
        </p:grpSpPr>
        <p:sp>
          <p:nvSpPr>
            <p:cNvPr name="Freeform 16" id="16"/>
            <p:cNvSpPr/>
            <p:nvPr/>
          </p:nvSpPr>
          <p:spPr>
            <a:xfrm flipH="false" flipV="false" rot="0">
              <a:off x="0" y="0"/>
              <a:ext cx="1460920" cy="821422"/>
            </a:xfrm>
            <a:custGeom>
              <a:avLst/>
              <a:gdLst/>
              <a:ahLst/>
              <a:cxnLst/>
              <a:rect r="r" b="b" t="t" l="l"/>
              <a:pathLst>
                <a:path h="821422" w="1460920">
                  <a:moveTo>
                    <a:pt x="70269" y="0"/>
                  </a:moveTo>
                  <a:lnTo>
                    <a:pt x="1390651" y="0"/>
                  </a:lnTo>
                  <a:cubicBezTo>
                    <a:pt x="1429460" y="0"/>
                    <a:pt x="1460920" y="31461"/>
                    <a:pt x="1460920" y="70269"/>
                  </a:cubicBezTo>
                  <a:lnTo>
                    <a:pt x="1460920" y="751152"/>
                  </a:lnTo>
                  <a:cubicBezTo>
                    <a:pt x="1460920" y="789961"/>
                    <a:pt x="1429460" y="821422"/>
                    <a:pt x="1390651" y="821422"/>
                  </a:cubicBezTo>
                  <a:lnTo>
                    <a:pt x="70269" y="821422"/>
                  </a:lnTo>
                  <a:cubicBezTo>
                    <a:pt x="31461" y="821422"/>
                    <a:pt x="0" y="789961"/>
                    <a:pt x="0" y="751152"/>
                  </a:cubicBezTo>
                  <a:lnTo>
                    <a:pt x="0" y="70269"/>
                  </a:lnTo>
                  <a:cubicBezTo>
                    <a:pt x="0" y="31461"/>
                    <a:pt x="31461" y="0"/>
                    <a:pt x="70269" y="0"/>
                  </a:cubicBezTo>
                  <a:close/>
                </a:path>
              </a:pathLst>
            </a:custGeom>
            <a:solidFill>
              <a:srgbClr val="D9D9D9"/>
            </a:solidFill>
          </p:spPr>
        </p:sp>
        <p:sp>
          <p:nvSpPr>
            <p:cNvPr name="TextBox 17" id="17"/>
            <p:cNvSpPr txBox="true"/>
            <p:nvPr/>
          </p:nvSpPr>
          <p:spPr>
            <a:xfrm>
              <a:off x="0" y="-123825"/>
              <a:ext cx="1460920" cy="945247"/>
            </a:xfrm>
            <a:prstGeom prst="rect">
              <a:avLst/>
            </a:prstGeom>
          </p:spPr>
          <p:txBody>
            <a:bodyPr anchor="ctr" rtlCol="false" tIns="48001" lIns="48001" bIns="48001" rIns="48001"/>
            <a:lstStyle/>
            <a:p>
              <a:pPr algn="ctr">
                <a:lnSpc>
                  <a:spcPts val="4233"/>
                </a:lnSpc>
              </a:pPr>
            </a:p>
          </p:txBody>
        </p:sp>
      </p:grpSp>
      <p:sp>
        <p:nvSpPr>
          <p:cNvPr name="Freeform 18" id="18"/>
          <p:cNvSpPr/>
          <p:nvPr/>
        </p:nvSpPr>
        <p:spPr>
          <a:xfrm flipH="false" flipV="false" rot="0">
            <a:off x="6706917" y="1819190"/>
            <a:ext cx="1353079" cy="1329400"/>
          </a:xfrm>
          <a:custGeom>
            <a:avLst/>
            <a:gdLst/>
            <a:ahLst/>
            <a:cxnLst/>
            <a:rect r="r" b="b" t="t" l="l"/>
            <a:pathLst>
              <a:path h="1329400" w="1353079">
                <a:moveTo>
                  <a:pt x="0" y="0"/>
                </a:moveTo>
                <a:lnTo>
                  <a:pt x="1353079" y="0"/>
                </a:lnTo>
                <a:lnTo>
                  <a:pt x="1353079" y="1329399"/>
                </a:lnTo>
                <a:lnTo>
                  <a:pt x="0" y="132939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9" id="19"/>
          <p:cNvGrpSpPr/>
          <p:nvPr/>
        </p:nvGrpSpPr>
        <p:grpSpPr>
          <a:xfrm rot="0">
            <a:off x="5159177" y="3960190"/>
            <a:ext cx="4501529" cy="570535"/>
            <a:chOff x="0" y="0"/>
            <a:chExt cx="1707319" cy="216390"/>
          </a:xfrm>
        </p:grpSpPr>
        <p:sp>
          <p:nvSpPr>
            <p:cNvPr name="Freeform 20" id="20"/>
            <p:cNvSpPr/>
            <p:nvPr/>
          </p:nvSpPr>
          <p:spPr>
            <a:xfrm flipH="false" flipV="false" rot="0">
              <a:off x="0" y="0"/>
              <a:ext cx="1707319" cy="216390"/>
            </a:xfrm>
            <a:custGeom>
              <a:avLst/>
              <a:gdLst/>
              <a:ahLst/>
              <a:cxnLst/>
              <a:rect r="r" b="b" t="t" l="l"/>
              <a:pathLst>
                <a:path h="216390" w="1707319">
                  <a:moveTo>
                    <a:pt x="60128" y="0"/>
                  </a:moveTo>
                  <a:lnTo>
                    <a:pt x="1647191" y="0"/>
                  </a:lnTo>
                  <a:cubicBezTo>
                    <a:pt x="1663138" y="0"/>
                    <a:pt x="1678432" y="6335"/>
                    <a:pt x="1689708" y="17611"/>
                  </a:cubicBezTo>
                  <a:cubicBezTo>
                    <a:pt x="1700984" y="28887"/>
                    <a:pt x="1707319" y="44181"/>
                    <a:pt x="1707319" y="60128"/>
                  </a:cubicBezTo>
                  <a:lnTo>
                    <a:pt x="1707319" y="156262"/>
                  </a:lnTo>
                  <a:cubicBezTo>
                    <a:pt x="1707319" y="172209"/>
                    <a:pt x="1700984" y="187502"/>
                    <a:pt x="1689708" y="198779"/>
                  </a:cubicBezTo>
                  <a:cubicBezTo>
                    <a:pt x="1678432" y="210055"/>
                    <a:pt x="1663138" y="216390"/>
                    <a:pt x="1647191" y="216390"/>
                  </a:cubicBezTo>
                  <a:lnTo>
                    <a:pt x="60128" y="216390"/>
                  </a:lnTo>
                  <a:cubicBezTo>
                    <a:pt x="44181" y="216390"/>
                    <a:pt x="28887" y="210055"/>
                    <a:pt x="17611" y="198779"/>
                  </a:cubicBezTo>
                  <a:cubicBezTo>
                    <a:pt x="6335" y="187502"/>
                    <a:pt x="0" y="172209"/>
                    <a:pt x="0" y="156262"/>
                  </a:cubicBezTo>
                  <a:lnTo>
                    <a:pt x="0" y="60128"/>
                  </a:lnTo>
                  <a:cubicBezTo>
                    <a:pt x="0" y="44181"/>
                    <a:pt x="6335" y="28887"/>
                    <a:pt x="17611" y="17611"/>
                  </a:cubicBezTo>
                  <a:cubicBezTo>
                    <a:pt x="28887" y="6335"/>
                    <a:pt x="44181" y="0"/>
                    <a:pt x="60128" y="0"/>
                  </a:cubicBezTo>
                  <a:close/>
                </a:path>
              </a:pathLst>
            </a:custGeom>
            <a:solidFill>
              <a:srgbClr val="FFBD59"/>
            </a:solidFill>
          </p:spPr>
        </p:sp>
        <p:sp>
          <p:nvSpPr>
            <p:cNvPr name="TextBox 21" id="21"/>
            <p:cNvSpPr txBox="true"/>
            <p:nvPr/>
          </p:nvSpPr>
          <p:spPr>
            <a:xfrm>
              <a:off x="0" y="-28575"/>
              <a:ext cx="1707319" cy="244965"/>
            </a:xfrm>
            <a:prstGeom prst="rect">
              <a:avLst/>
            </a:prstGeom>
          </p:spPr>
          <p:txBody>
            <a:bodyPr anchor="ctr" rtlCol="false" tIns="48001" lIns="48001" bIns="48001" rIns="48001"/>
            <a:lstStyle/>
            <a:p>
              <a:pPr algn="ctr">
                <a:lnSpc>
                  <a:spcPts val="1960"/>
                </a:lnSpc>
              </a:pPr>
              <a:r>
                <a:rPr lang="en-US" sz="1400" b="true">
                  <a:solidFill>
                    <a:srgbClr val="000000"/>
                  </a:solidFill>
                  <a:latin typeface="Glacial Indifference Bold"/>
                  <a:ea typeface="Glacial Indifference Bold"/>
                  <a:cs typeface="Glacial Indifference Bold"/>
                  <a:sym typeface="Glacial Indifference Bold"/>
                </a:rPr>
                <a:t>ARS 13-2316 Computer Tampering</a:t>
              </a:r>
            </a:p>
          </p:txBody>
        </p:sp>
      </p:grpSp>
      <p:grpSp>
        <p:nvGrpSpPr>
          <p:cNvPr name="Group 22" id="22"/>
          <p:cNvGrpSpPr/>
          <p:nvPr/>
        </p:nvGrpSpPr>
        <p:grpSpPr>
          <a:xfrm rot="0">
            <a:off x="5159177" y="4665727"/>
            <a:ext cx="4501529" cy="2445958"/>
            <a:chOff x="0" y="0"/>
            <a:chExt cx="1707319" cy="927691"/>
          </a:xfrm>
        </p:grpSpPr>
        <p:sp>
          <p:nvSpPr>
            <p:cNvPr name="Freeform 23" id="23"/>
            <p:cNvSpPr/>
            <p:nvPr/>
          </p:nvSpPr>
          <p:spPr>
            <a:xfrm flipH="false" flipV="false" rot="0">
              <a:off x="0" y="0"/>
              <a:ext cx="1707319" cy="927691"/>
            </a:xfrm>
            <a:custGeom>
              <a:avLst/>
              <a:gdLst/>
              <a:ahLst/>
              <a:cxnLst/>
              <a:rect r="r" b="b" t="t" l="l"/>
              <a:pathLst>
                <a:path h="927691" w="1707319">
                  <a:moveTo>
                    <a:pt x="60128" y="0"/>
                  </a:moveTo>
                  <a:lnTo>
                    <a:pt x="1647191" y="0"/>
                  </a:lnTo>
                  <a:cubicBezTo>
                    <a:pt x="1663138" y="0"/>
                    <a:pt x="1678432" y="6335"/>
                    <a:pt x="1689708" y="17611"/>
                  </a:cubicBezTo>
                  <a:cubicBezTo>
                    <a:pt x="1700984" y="28887"/>
                    <a:pt x="1707319" y="44181"/>
                    <a:pt x="1707319" y="60128"/>
                  </a:cubicBezTo>
                  <a:lnTo>
                    <a:pt x="1707319" y="867564"/>
                  </a:lnTo>
                  <a:cubicBezTo>
                    <a:pt x="1707319" y="883510"/>
                    <a:pt x="1700984" y="898804"/>
                    <a:pt x="1689708" y="910080"/>
                  </a:cubicBezTo>
                  <a:cubicBezTo>
                    <a:pt x="1678432" y="921357"/>
                    <a:pt x="1663138" y="927691"/>
                    <a:pt x="1647191" y="927691"/>
                  </a:cubicBezTo>
                  <a:lnTo>
                    <a:pt x="60128" y="927691"/>
                  </a:lnTo>
                  <a:cubicBezTo>
                    <a:pt x="44181" y="927691"/>
                    <a:pt x="28887" y="921357"/>
                    <a:pt x="17611" y="910080"/>
                  </a:cubicBezTo>
                  <a:cubicBezTo>
                    <a:pt x="6335" y="898804"/>
                    <a:pt x="0" y="883510"/>
                    <a:pt x="0" y="867564"/>
                  </a:cubicBezTo>
                  <a:lnTo>
                    <a:pt x="0" y="60128"/>
                  </a:lnTo>
                  <a:cubicBezTo>
                    <a:pt x="0" y="44181"/>
                    <a:pt x="6335" y="28887"/>
                    <a:pt x="17611" y="17611"/>
                  </a:cubicBezTo>
                  <a:cubicBezTo>
                    <a:pt x="28887" y="6335"/>
                    <a:pt x="44181" y="0"/>
                    <a:pt x="60128" y="0"/>
                  </a:cubicBezTo>
                  <a:close/>
                </a:path>
              </a:pathLst>
            </a:custGeom>
            <a:solidFill>
              <a:srgbClr val="FFBD59"/>
            </a:solidFill>
          </p:spPr>
        </p:sp>
        <p:sp>
          <p:nvSpPr>
            <p:cNvPr name="TextBox 24" id="24"/>
            <p:cNvSpPr txBox="true"/>
            <p:nvPr/>
          </p:nvSpPr>
          <p:spPr>
            <a:xfrm>
              <a:off x="0" y="-57150"/>
              <a:ext cx="1707319" cy="984841"/>
            </a:xfrm>
            <a:prstGeom prst="rect">
              <a:avLst/>
            </a:prstGeom>
          </p:spPr>
          <p:txBody>
            <a:bodyPr anchor="ctr" rtlCol="false" tIns="48001" lIns="48001" bIns="48001" rIns="48001"/>
            <a:lstStyle/>
            <a:p>
              <a:pPr algn="ctr">
                <a:lnSpc>
                  <a:spcPts val="1852"/>
                </a:lnSpc>
              </a:pPr>
            </a:p>
          </p:txBody>
        </p:sp>
      </p:grpSp>
      <p:grpSp>
        <p:nvGrpSpPr>
          <p:cNvPr name="Group 25" id="25"/>
          <p:cNvGrpSpPr/>
          <p:nvPr/>
        </p:nvGrpSpPr>
        <p:grpSpPr>
          <a:xfrm rot="0">
            <a:off x="5342306" y="4805823"/>
            <a:ext cx="4250402" cy="2165766"/>
            <a:chOff x="0" y="0"/>
            <a:chExt cx="1612073" cy="821422"/>
          </a:xfrm>
        </p:grpSpPr>
        <p:sp>
          <p:nvSpPr>
            <p:cNvPr name="Freeform 26" id="26"/>
            <p:cNvSpPr/>
            <p:nvPr/>
          </p:nvSpPr>
          <p:spPr>
            <a:xfrm flipH="false" flipV="false" rot="0">
              <a:off x="0" y="0"/>
              <a:ext cx="1612073" cy="821422"/>
            </a:xfrm>
            <a:custGeom>
              <a:avLst/>
              <a:gdLst/>
              <a:ahLst/>
              <a:cxnLst/>
              <a:rect r="r" b="b" t="t" l="l"/>
              <a:pathLst>
                <a:path h="821422" w="1612073">
                  <a:moveTo>
                    <a:pt x="63680" y="0"/>
                  </a:moveTo>
                  <a:lnTo>
                    <a:pt x="1548392" y="0"/>
                  </a:lnTo>
                  <a:cubicBezTo>
                    <a:pt x="1565281" y="0"/>
                    <a:pt x="1581479" y="6709"/>
                    <a:pt x="1593421" y="18652"/>
                  </a:cubicBezTo>
                  <a:cubicBezTo>
                    <a:pt x="1605364" y="30594"/>
                    <a:pt x="1612073" y="46791"/>
                    <a:pt x="1612073" y="63680"/>
                  </a:cubicBezTo>
                  <a:lnTo>
                    <a:pt x="1612073" y="757741"/>
                  </a:lnTo>
                  <a:cubicBezTo>
                    <a:pt x="1612073" y="774630"/>
                    <a:pt x="1605364" y="790828"/>
                    <a:pt x="1593421" y="802770"/>
                  </a:cubicBezTo>
                  <a:cubicBezTo>
                    <a:pt x="1581479" y="814712"/>
                    <a:pt x="1565281" y="821422"/>
                    <a:pt x="1548392" y="821422"/>
                  </a:cubicBezTo>
                  <a:lnTo>
                    <a:pt x="63680" y="821422"/>
                  </a:lnTo>
                  <a:cubicBezTo>
                    <a:pt x="46791" y="821422"/>
                    <a:pt x="30594" y="814712"/>
                    <a:pt x="18652" y="802770"/>
                  </a:cubicBezTo>
                  <a:cubicBezTo>
                    <a:pt x="6709" y="790828"/>
                    <a:pt x="0" y="774630"/>
                    <a:pt x="0" y="757741"/>
                  </a:cubicBezTo>
                  <a:lnTo>
                    <a:pt x="0" y="63680"/>
                  </a:lnTo>
                  <a:cubicBezTo>
                    <a:pt x="0" y="46791"/>
                    <a:pt x="6709" y="30594"/>
                    <a:pt x="18652" y="18652"/>
                  </a:cubicBezTo>
                  <a:cubicBezTo>
                    <a:pt x="30594" y="6709"/>
                    <a:pt x="46791" y="0"/>
                    <a:pt x="63680" y="0"/>
                  </a:cubicBezTo>
                  <a:close/>
                </a:path>
              </a:pathLst>
            </a:custGeom>
            <a:solidFill>
              <a:srgbClr val="D9D9D9"/>
            </a:solidFill>
          </p:spPr>
        </p:sp>
        <p:sp>
          <p:nvSpPr>
            <p:cNvPr name="TextBox 27" id="27"/>
            <p:cNvSpPr txBox="true"/>
            <p:nvPr/>
          </p:nvSpPr>
          <p:spPr>
            <a:xfrm>
              <a:off x="0" y="-123825"/>
              <a:ext cx="1612073" cy="945247"/>
            </a:xfrm>
            <a:prstGeom prst="rect">
              <a:avLst/>
            </a:prstGeom>
          </p:spPr>
          <p:txBody>
            <a:bodyPr anchor="ctr" rtlCol="false" tIns="48001" lIns="48001" bIns="48001" rIns="48001"/>
            <a:lstStyle/>
            <a:p>
              <a:pPr algn="ctr">
                <a:lnSpc>
                  <a:spcPts val="4233"/>
                </a:lnSpc>
              </a:pPr>
            </a:p>
          </p:txBody>
        </p:sp>
      </p:grpSp>
      <p:sp>
        <p:nvSpPr>
          <p:cNvPr name="TextBox 28" id="28"/>
          <p:cNvSpPr txBox="true"/>
          <p:nvPr/>
        </p:nvSpPr>
        <p:spPr>
          <a:xfrm rot="0">
            <a:off x="5342306" y="4899563"/>
            <a:ext cx="4197265" cy="1726565"/>
          </a:xfrm>
          <a:prstGeom prst="rect">
            <a:avLst/>
          </a:prstGeom>
        </p:spPr>
        <p:txBody>
          <a:bodyPr anchor="t" rtlCol="false" tIns="0" lIns="0" bIns="0" rIns="0">
            <a:spAutoFit/>
          </a:bodyPr>
          <a:lstStyle/>
          <a:p>
            <a:pPr algn="ctr">
              <a:lnSpc>
                <a:spcPts val="1960"/>
              </a:lnSpc>
            </a:pPr>
            <a:r>
              <a:rPr lang="en-US" sz="1400">
                <a:solidFill>
                  <a:srgbClr val="000000"/>
                </a:solidFill>
                <a:latin typeface="Glacial Indifference"/>
                <a:ea typeface="Glacial Indifference"/>
                <a:cs typeface="Glacial Indifference"/>
                <a:sym typeface="Glacial Indifference"/>
              </a:rPr>
              <a:t> </a:t>
            </a:r>
            <a:r>
              <a:rPr lang="en-US" sz="1400">
                <a:solidFill>
                  <a:srgbClr val="000000"/>
                </a:solidFill>
                <a:latin typeface="Glacial Indifference"/>
                <a:ea typeface="Glacial Indifference"/>
                <a:cs typeface="Glacial Indifference"/>
                <a:sym typeface="Glacial Indifference"/>
              </a:rPr>
              <a:t>Recklessly using a computer, computer system or network to engage in a scheme or course of conduct that is directed at another person and that seriously alarms, torments, threatens or terrorizes the person.</a:t>
            </a:r>
          </a:p>
          <a:p>
            <a:pPr algn="ctr">
              <a:lnSpc>
                <a:spcPts val="1960"/>
              </a:lnSpc>
            </a:pPr>
            <a:r>
              <a:rPr lang="en-US" sz="1400">
                <a:solidFill>
                  <a:srgbClr val="000000"/>
                </a:solidFill>
                <a:latin typeface="Glacial Indifference"/>
                <a:ea typeface="Glacial Indifference"/>
                <a:cs typeface="Glacial Indifference"/>
                <a:sym typeface="Glacial Indifference"/>
              </a:rPr>
              <a:t>The full statute can be found - </a:t>
            </a:r>
            <a:r>
              <a:rPr lang="en-US" sz="1400" u="sng">
                <a:solidFill>
                  <a:srgbClr val="000000"/>
                </a:solidFill>
                <a:latin typeface="Glacial Indifference"/>
                <a:ea typeface="Glacial Indifference"/>
                <a:cs typeface="Glacial Indifference"/>
                <a:sym typeface="Glacial Indifference"/>
                <a:hlinkClick r:id="rId5" tooltip="https://azleg.gov/ars/13/02316.htm"/>
              </a:rPr>
              <a:t>13-2316 - Computer tampering; venue; forfeiture; classification (azleg.gov)</a:t>
            </a:r>
          </a:p>
          <a:p>
            <a:pPr algn="ctr">
              <a:lnSpc>
                <a:spcPts val="1960"/>
              </a:lnSpc>
              <a:spcBef>
                <a:spcPct val="0"/>
              </a:spcBef>
            </a:pP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67927" y="961481"/>
            <a:ext cx="4154084" cy="5674250"/>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181" lIns="47181" bIns="47181" rIns="47181"/>
            <a:lstStyle/>
            <a:p>
              <a:pPr algn="ctr">
                <a:lnSpc>
                  <a:spcPts val="1820"/>
                </a:lnSpc>
              </a:pPr>
            </a:p>
          </p:txBody>
        </p:sp>
      </p:grpSp>
      <p:grpSp>
        <p:nvGrpSpPr>
          <p:cNvPr name="Group 6" id="6"/>
          <p:cNvGrpSpPr/>
          <p:nvPr/>
        </p:nvGrpSpPr>
        <p:grpSpPr>
          <a:xfrm rot="0">
            <a:off x="2282615" y="248437"/>
            <a:ext cx="4043400" cy="598382"/>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66675"/>
              <a:ext cx="1560202" cy="297569"/>
            </a:xfrm>
            <a:prstGeom prst="rect">
              <a:avLst/>
            </a:prstGeom>
          </p:spPr>
          <p:txBody>
            <a:bodyPr anchor="ctr" rtlCol="false" tIns="47181" lIns="47181" bIns="47181" rIns="47181"/>
            <a:lstStyle/>
            <a:p>
              <a:pPr algn="ctr">
                <a:lnSpc>
                  <a:spcPts val="3900"/>
                </a:lnSpc>
              </a:pPr>
              <a:r>
                <a:rPr lang="en-US" b="true" sz="2786">
                  <a:solidFill>
                    <a:srgbClr val="000000"/>
                  </a:solidFill>
                  <a:latin typeface="Glacial Indifference Bold"/>
                  <a:ea typeface="Glacial Indifference Bold"/>
                  <a:cs typeface="Glacial Indifference Bold"/>
                  <a:sym typeface="Glacial Indifference Bold"/>
                </a:rPr>
                <a:t>Review Bombing</a:t>
              </a:r>
            </a:p>
          </p:txBody>
        </p:sp>
      </p:grpSp>
      <p:grpSp>
        <p:nvGrpSpPr>
          <p:cNvPr name="Group 9" id="9"/>
          <p:cNvGrpSpPr/>
          <p:nvPr/>
        </p:nvGrpSpPr>
        <p:grpSpPr>
          <a:xfrm rot="0">
            <a:off x="761176" y="1250418"/>
            <a:ext cx="3567586" cy="5096376"/>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181" lIns="47181" bIns="47181" rIns="47181"/>
            <a:lstStyle/>
            <a:p>
              <a:pPr algn="ctr">
                <a:lnSpc>
                  <a:spcPts val="3359"/>
                </a:lnSpc>
              </a:pPr>
              <a:r>
                <a:rPr lang="en-US" sz="2400">
                  <a:solidFill>
                    <a:srgbClr val="000000"/>
                  </a:solidFill>
                  <a:latin typeface="Glacial Indifference"/>
                  <a:ea typeface="Glacial Indifference"/>
                  <a:cs typeface="Glacial Indifference"/>
                  <a:sym typeface="Glacial Indifference"/>
                </a:rPr>
                <a:t> Coordinating negative reviews on the target’s business, work, or social media profiles to damage their reputation.</a:t>
              </a:r>
            </a:p>
          </p:txBody>
        </p:sp>
      </p:grpSp>
      <p:grpSp>
        <p:nvGrpSpPr>
          <p:cNvPr name="Group 12" id="12"/>
          <p:cNvGrpSpPr/>
          <p:nvPr/>
        </p:nvGrpSpPr>
        <p:grpSpPr>
          <a:xfrm rot="0">
            <a:off x="5277830" y="961481"/>
            <a:ext cx="4154084" cy="5674250"/>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181" lIns="47181" bIns="47181" rIns="47181"/>
            <a:lstStyle/>
            <a:p>
              <a:pPr algn="ctr">
                <a:lnSpc>
                  <a:spcPts val="1820"/>
                </a:lnSpc>
              </a:pPr>
            </a:p>
          </p:txBody>
        </p:sp>
      </p:grpSp>
      <p:grpSp>
        <p:nvGrpSpPr>
          <p:cNvPr name="Group 15" id="15"/>
          <p:cNvGrpSpPr/>
          <p:nvPr/>
        </p:nvGrpSpPr>
        <p:grpSpPr>
          <a:xfrm rot="0">
            <a:off x="5571079" y="1250418"/>
            <a:ext cx="3567586" cy="5096376"/>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7181" lIns="47181" bIns="47181" rIns="47181"/>
            <a:lstStyle/>
            <a:p>
              <a:pPr algn="ctr">
                <a:lnSpc>
                  <a:spcPts val="4160"/>
                </a:lnSpc>
              </a:pPr>
            </a:p>
          </p:txBody>
        </p:sp>
      </p:grpSp>
      <p:sp>
        <p:nvSpPr>
          <p:cNvPr name="Freeform 18" id="18"/>
          <p:cNvSpPr/>
          <p:nvPr/>
        </p:nvSpPr>
        <p:spPr>
          <a:xfrm flipH="false" flipV="false" rot="0">
            <a:off x="5844535" y="2455629"/>
            <a:ext cx="3020673" cy="2167333"/>
          </a:xfrm>
          <a:custGeom>
            <a:avLst/>
            <a:gdLst/>
            <a:ahLst/>
            <a:cxnLst/>
            <a:rect r="r" b="b" t="t" l="l"/>
            <a:pathLst>
              <a:path h="2167333" w="3020673">
                <a:moveTo>
                  <a:pt x="0" y="0"/>
                </a:moveTo>
                <a:lnTo>
                  <a:pt x="3020674" y="0"/>
                </a:lnTo>
                <a:lnTo>
                  <a:pt x="3020674" y="2167333"/>
                </a:lnTo>
                <a:lnTo>
                  <a:pt x="0" y="216733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69813" y="1007546"/>
            <a:ext cx="4197937" cy="5734151"/>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679" lIns="47679" bIns="47679" rIns="47679"/>
            <a:lstStyle/>
            <a:p>
              <a:pPr algn="ctr">
                <a:lnSpc>
                  <a:spcPts val="1839"/>
                </a:lnSpc>
              </a:pPr>
            </a:p>
          </p:txBody>
        </p:sp>
      </p:grpSp>
      <p:grpSp>
        <p:nvGrpSpPr>
          <p:cNvPr name="Group 6" id="6"/>
          <p:cNvGrpSpPr/>
          <p:nvPr/>
        </p:nvGrpSpPr>
        <p:grpSpPr>
          <a:xfrm rot="0">
            <a:off x="2760750" y="246877"/>
            <a:ext cx="4086085" cy="60469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679" lIns="47679" bIns="47679" rIns="47679"/>
            <a:lstStyle/>
            <a:p>
              <a:pPr algn="ctr">
                <a:lnSpc>
                  <a:spcPts val="3941"/>
                </a:lnSpc>
              </a:pPr>
              <a:r>
                <a:rPr lang="en-US" b="true" sz="2815">
                  <a:solidFill>
                    <a:srgbClr val="000000"/>
                  </a:solidFill>
                  <a:latin typeface="Glacial Indifference Bold"/>
                  <a:ea typeface="Glacial Indifference Bold"/>
                  <a:cs typeface="Glacial Indifference Bold"/>
                  <a:sym typeface="Glacial Indifference Bold"/>
                </a:rPr>
                <a:t>Deep Fakes</a:t>
              </a:r>
            </a:p>
          </p:txBody>
        </p:sp>
      </p:grpSp>
      <p:grpSp>
        <p:nvGrpSpPr>
          <p:cNvPr name="Group 9" id="9"/>
          <p:cNvGrpSpPr/>
          <p:nvPr/>
        </p:nvGrpSpPr>
        <p:grpSpPr>
          <a:xfrm rot="0">
            <a:off x="766157" y="1190152"/>
            <a:ext cx="3605248" cy="5150177"/>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679" lIns="47679" bIns="47679" rIns="47679"/>
            <a:lstStyle/>
            <a:p>
              <a:pPr algn="ctr">
                <a:lnSpc>
                  <a:spcPts val="3359"/>
                </a:lnSpc>
              </a:pPr>
              <a:r>
                <a:rPr lang="en-US" sz="2400">
                  <a:solidFill>
                    <a:srgbClr val="000000"/>
                  </a:solidFill>
                  <a:latin typeface="Glacial Indifference"/>
                  <a:ea typeface="Glacial Indifference"/>
                  <a:cs typeface="Glacial Indifference"/>
                  <a:sym typeface="Glacial Indifference"/>
                </a:rPr>
                <a:t> Replacing a person in an existing image or video with someone else’s likeness for entertainment or to misinform, commit fraud, or harass.   This action could be against the law.</a:t>
              </a:r>
            </a:p>
          </p:txBody>
        </p:sp>
      </p:grpSp>
      <p:grpSp>
        <p:nvGrpSpPr>
          <p:cNvPr name="Group 12" id="12"/>
          <p:cNvGrpSpPr/>
          <p:nvPr/>
        </p:nvGrpSpPr>
        <p:grpSpPr>
          <a:xfrm rot="0">
            <a:off x="5232091" y="912296"/>
            <a:ext cx="4197937" cy="2288823"/>
            <a:chOff x="0" y="0"/>
            <a:chExt cx="1602911" cy="873948"/>
          </a:xfrm>
        </p:grpSpPr>
        <p:sp>
          <p:nvSpPr>
            <p:cNvPr name="Freeform 13" id="13"/>
            <p:cNvSpPr/>
            <p:nvPr/>
          </p:nvSpPr>
          <p:spPr>
            <a:xfrm flipH="false" flipV="false" rot="0">
              <a:off x="0" y="0"/>
              <a:ext cx="1602911" cy="873948"/>
            </a:xfrm>
            <a:custGeom>
              <a:avLst/>
              <a:gdLst/>
              <a:ahLst/>
              <a:cxnLst/>
              <a:rect r="r" b="b" t="t" l="l"/>
              <a:pathLst>
                <a:path h="873948" w="1602911">
                  <a:moveTo>
                    <a:pt x="64044" y="0"/>
                  </a:moveTo>
                  <a:lnTo>
                    <a:pt x="1538867" y="0"/>
                  </a:lnTo>
                  <a:cubicBezTo>
                    <a:pt x="1555852" y="0"/>
                    <a:pt x="1572142" y="6748"/>
                    <a:pt x="1584153" y="18758"/>
                  </a:cubicBezTo>
                  <a:cubicBezTo>
                    <a:pt x="1596163" y="30769"/>
                    <a:pt x="1602911" y="47059"/>
                    <a:pt x="1602911" y="64044"/>
                  </a:cubicBezTo>
                  <a:lnTo>
                    <a:pt x="1602911" y="809904"/>
                  </a:lnTo>
                  <a:cubicBezTo>
                    <a:pt x="1602911" y="826889"/>
                    <a:pt x="1596163" y="843179"/>
                    <a:pt x="1584153" y="855190"/>
                  </a:cubicBezTo>
                  <a:cubicBezTo>
                    <a:pt x="1572142" y="867201"/>
                    <a:pt x="1555852" y="873948"/>
                    <a:pt x="1538867" y="873948"/>
                  </a:cubicBezTo>
                  <a:lnTo>
                    <a:pt x="64044" y="873948"/>
                  </a:lnTo>
                  <a:cubicBezTo>
                    <a:pt x="47059" y="873948"/>
                    <a:pt x="30769" y="867201"/>
                    <a:pt x="18758" y="855190"/>
                  </a:cubicBezTo>
                  <a:cubicBezTo>
                    <a:pt x="6748" y="843179"/>
                    <a:pt x="0" y="826889"/>
                    <a:pt x="0" y="80990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931098"/>
            </a:xfrm>
            <a:prstGeom prst="rect">
              <a:avLst/>
            </a:prstGeom>
          </p:spPr>
          <p:txBody>
            <a:bodyPr anchor="ctr" rtlCol="false" tIns="47679" lIns="47679" bIns="47679" rIns="47679"/>
            <a:lstStyle/>
            <a:p>
              <a:pPr algn="ctr">
                <a:lnSpc>
                  <a:spcPts val="1839"/>
                </a:lnSpc>
              </a:pPr>
            </a:p>
          </p:txBody>
        </p:sp>
      </p:grpSp>
      <p:grpSp>
        <p:nvGrpSpPr>
          <p:cNvPr name="Group 15" id="15"/>
          <p:cNvGrpSpPr/>
          <p:nvPr/>
        </p:nvGrpSpPr>
        <p:grpSpPr>
          <a:xfrm rot="0">
            <a:off x="5528435" y="1204283"/>
            <a:ext cx="3605248" cy="1704849"/>
            <a:chOff x="0" y="0"/>
            <a:chExt cx="1376603" cy="650968"/>
          </a:xfrm>
        </p:grpSpPr>
        <p:sp>
          <p:nvSpPr>
            <p:cNvPr name="Freeform 16" id="16"/>
            <p:cNvSpPr/>
            <p:nvPr/>
          </p:nvSpPr>
          <p:spPr>
            <a:xfrm flipH="false" flipV="false" rot="0">
              <a:off x="0" y="0"/>
              <a:ext cx="1376603" cy="650968"/>
            </a:xfrm>
            <a:custGeom>
              <a:avLst/>
              <a:gdLst/>
              <a:ahLst/>
              <a:cxnLst/>
              <a:rect r="r" b="b" t="t" l="l"/>
              <a:pathLst>
                <a:path h="650968" w="1376603">
                  <a:moveTo>
                    <a:pt x="74573" y="0"/>
                  </a:moveTo>
                  <a:lnTo>
                    <a:pt x="1302030" y="0"/>
                  </a:lnTo>
                  <a:cubicBezTo>
                    <a:pt x="1321808" y="0"/>
                    <a:pt x="1340776" y="7857"/>
                    <a:pt x="1354761" y="21842"/>
                  </a:cubicBezTo>
                  <a:cubicBezTo>
                    <a:pt x="1368746" y="35827"/>
                    <a:pt x="1376603" y="54795"/>
                    <a:pt x="1376603" y="74573"/>
                  </a:cubicBezTo>
                  <a:lnTo>
                    <a:pt x="1376603" y="576395"/>
                  </a:lnTo>
                  <a:cubicBezTo>
                    <a:pt x="1376603" y="596173"/>
                    <a:pt x="1368746" y="615141"/>
                    <a:pt x="1354761" y="629126"/>
                  </a:cubicBezTo>
                  <a:cubicBezTo>
                    <a:pt x="1340776" y="643111"/>
                    <a:pt x="1321808" y="650968"/>
                    <a:pt x="1302030" y="650968"/>
                  </a:cubicBezTo>
                  <a:lnTo>
                    <a:pt x="74573" y="650968"/>
                  </a:lnTo>
                  <a:cubicBezTo>
                    <a:pt x="54795" y="650968"/>
                    <a:pt x="35827" y="643111"/>
                    <a:pt x="21842" y="629126"/>
                  </a:cubicBezTo>
                  <a:cubicBezTo>
                    <a:pt x="7857" y="615141"/>
                    <a:pt x="0" y="596173"/>
                    <a:pt x="0" y="57639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774793"/>
            </a:xfrm>
            <a:prstGeom prst="rect">
              <a:avLst/>
            </a:prstGeom>
          </p:spPr>
          <p:txBody>
            <a:bodyPr anchor="ctr" rtlCol="false" tIns="47679" lIns="47679" bIns="47679" rIns="47679"/>
            <a:lstStyle/>
            <a:p>
              <a:pPr algn="ctr">
                <a:lnSpc>
                  <a:spcPts val="4204"/>
                </a:lnSpc>
              </a:pPr>
            </a:p>
          </p:txBody>
        </p:sp>
      </p:grpSp>
      <p:sp>
        <p:nvSpPr>
          <p:cNvPr name="Freeform 18" id="18"/>
          <p:cNvSpPr/>
          <p:nvPr/>
        </p:nvSpPr>
        <p:spPr>
          <a:xfrm flipH="false" flipV="false" rot="0">
            <a:off x="6569809" y="1339543"/>
            <a:ext cx="1522502" cy="1569590"/>
          </a:xfrm>
          <a:custGeom>
            <a:avLst/>
            <a:gdLst/>
            <a:ahLst/>
            <a:cxnLst/>
            <a:rect r="r" b="b" t="t" l="l"/>
            <a:pathLst>
              <a:path h="1569590" w="1522502">
                <a:moveTo>
                  <a:pt x="0" y="0"/>
                </a:moveTo>
                <a:lnTo>
                  <a:pt x="1522501" y="0"/>
                </a:lnTo>
                <a:lnTo>
                  <a:pt x="1522501" y="1569589"/>
                </a:lnTo>
                <a:lnTo>
                  <a:pt x="0" y="156958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9" id="19"/>
          <p:cNvGrpSpPr/>
          <p:nvPr/>
        </p:nvGrpSpPr>
        <p:grpSpPr>
          <a:xfrm rot="0">
            <a:off x="5232091" y="3365867"/>
            <a:ext cx="4197937" cy="511471"/>
            <a:chOff x="0" y="0"/>
            <a:chExt cx="1602911" cy="195297"/>
          </a:xfrm>
        </p:grpSpPr>
        <p:sp>
          <p:nvSpPr>
            <p:cNvPr name="Freeform 20" id="20"/>
            <p:cNvSpPr/>
            <p:nvPr/>
          </p:nvSpPr>
          <p:spPr>
            <a:xfrm flipH="false" flipV="false" rot="0">
              <a:off x="0" y="0"/>
              <a:ext cx="1602911" cy="195297"/>
            </a:xfrm>
            <a:custGeom>
              <a:avLst/>
              <a:gdLst/>
              <a:ahLst/>
              <a:cxnLst/>
              <a:rect r="r" b="b" t="t" l="l"/>
              <a:pathLst>
                <a:path h="195297" w="1602911">
                  <a:moveTo>
                    <a:pt x="64044" y="0"/>
                  </a:moveTo>
                  <a:lnTo>
                    <a:pt x="1538867" y="0"/>
                  </a:lnTo>
                  <a:cubicBezTo>
                    <a:pt x="1555852" y="0"/>
                    <a:pt x="1572142" y="6748"/>
                    <a:pt x="1584153" y="18758"/>
                  </a:cubicBezTo>
                  <a:cubicBezTo>
                    <a:pt x="1596163" y="30769"/>
                    <a:pt x="1602911" y="47059"/>
                    <a:pt x="1602911" y="64044"/>
                  </a:cubicBezTo>
                  <a:lnTo>
                    <a:pt x="1602911" y="131252"/>
                  </a:lnTo>
                  <a:cubicBezTo>
                    <a:pt x="1602911" y="148238"/>
                    <a:pt x="1596163" y="164528"/>
                    <a:pt x="1584153" y="176538"/>
                  </a:cubicBezTo>
                  <a:cubicBezTo>
                    <a:pt x="1572142" y="188549"/>
                    <a:pt x="1555852" y="195297"/>
                    <a:pt x="1538867" y="195297"/>
                  </a:cubicBezTo>
                  <a:lnTo>
                    <a:pt x="64044" y="195297"/>
                  </a:lnTo>
                  <a:cubicBezTo>
                    <a:pt x="47059" y="195297"/>
                    <a:pt x="30769" y="188549"/>
                    <a:pt x="18758" y="176538"/>
                  </a:cubicBezTo>
                  <a:cubicBezTo>
                    <a:pt x="6748" y="164528"/>
                    <a:pt x="0" y="148238"/>
                    <a:pt x="0" y="131252"/>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21" id="21"/>
            <p:cNvSpPr txBox="true"/>
            <p:nvPr/>
          </p:nvSpPr>
          <p:spPr>
            <a:xfrm>
              <a:off x="0" y="-28575"/>
              <a:ext cx="1602911" cy="223872"/>
            </a:xfrm>
            <a:prstGeom prst="rect">
              <a:avLst/>
            </a:prstGeom>
          </p:spPr>
          <p:txBody>
            <a:bodyPr anchor="ctr" rtlCol="false" tIns="47679" lIns="47679" bIns="47679" rIns="47679"/>
            <a:lstStyle/>
            <a:p>
              <a:pPr algn="ctr">
                <a:lnSpc>
                  <a:spcPts val="1960"/>
                </a:lnSpc>
              </a:pPr>
              <a:r>
                <a:rPr lang="en-US" sz="1400" b="true">
                  <a:solidFill>
                    <a:srgbClr val="000000"/>
                  </a:solidFill>
                  <a:latin typeface="Glacial Indifference Bold"/>
                  <a:ea typeface="Glacial Indifference Bold"/>
                  <a:cs typeface="Glacial Indifference Bold"/>
                  <a:sym typeface="Glacial Indifference Bold"/>
                </a:rPr>
                <a:t>Law: ARS 13-2316 Computer Tampering </a:t>
              </a:r>
            </a:p>
          </p:txBody>
        </p:sp>
      </p:grpSp>
      <p:grpSp>
        <p:nvGrpSpPr>
          <p:cNvPr name="Group 22" id="22"/>
          <p:cNvGrpSpPr/>
          <p:nvPr/>
        </p:nvGrpSpPr>
        <p:grpSpPr>
          <a:xfrm rot="0">
            <a:off x="4963205" y="4038256"/>
            <a:ext cx="4626235" cy="3186214"/>
            <a:chOff x="0" y="0"/>
            <a:chExt cx="1766449" cy="1216602"/>
          </a:xfrm>
        </p:grpSpPr>
        <p:sp>
          <p:nvSpPr>
            <p:cNvPr name="Freeform 23" id="23"/>
            <p:cNvSpPr/>
            <p:nvPr/>
          </p:nvSpPr>
          <p:spPr>
            <a:xfrm flipH="false" flipV="false" rot="0">
              <a:off x="0" y="0"/>
              <a:ext cx="1766449" cy="1216602"/>
            </a:xfrm>
            <a:custGeom>
              <a:avLst/>
              <a:gdLst/>
              <a:ahLst/>
              <a:cxnLst/>
              <a:rect r="r" b="b" t="t" l="l"/>
              <a:pathLst>
                <a:path h="1216602" w="1766449">
                  <a:moveTo>
                    <a:pt x="58115" y="0"/>
                  </a:moveTo>
                  <a:lnTo>
                    <a:pt x="1708334" y="0"/>
                  </a:lnTo>
                  <a:cubicBezTo>
                    <a:pt x="1723747" y="0"/>
                    <a:pt x="1738529" y="6123"/>
                    <a:pt x="1749428" y="17022"/>
                  </a:cubicBezTo>
                  <a:cubicBezTo>
                    <a:pt x="1760326" y="27920"/>
                    <a:pt x="1766449" y="42702"/>
                    <a:pt x="1766449" y="58115"/>
                  </a:cubicBezTo>
                  <a:lnTo>
                    <a:pt x="1766449" y="1158486"/>
                  </a:lnTo>
                  <a:cubicBezTo>
                    <a:pt x="1766449" y="1173900"/>
                    <a:pt x="1760326" y="1188681"/>
                    <a:pt x="1749428" y="1199580"/>
                  </a:cubicBezTo>
                  <a:cubicBezTo>
                    <a:pt x="1738529" y="1210479"/>
                    <a:pt x="1723747" y="1216602"/>
                    <a:pt x="1708334" y="1216602"/>
                  </a:cubicBezTo>
                  <a:lnTo>
                    <a:pt x="58115" y="1216602"/>
                  </a:lnTo>
                  <a:cubicBezTo>
                    <a:pt x="42702" y="1216602"/>
                    <a:pt x="27920" y="1210479"/>
                    <a:pt x="17022" y="1199580"/>
                  </a:cubicBezTo>
                  <a:cubicBezTo>
                    <a:pt x="6123" y="1188681"/>
                    <a:pt x="0" y="1173900"/>
                    <a:pt x="0" y="1158486"/>
                  </a:cubicBezTo>
                  <a:lnTo>
                    <a:pt x="0" y="58115"/>
                  </a:lnTo>
                  <a:cubicBezTo>
                    <a:pt x="0" y="42702"/>
                    <a:pt x="6123" y="27920"/>
                    <a:pt x="17022" y="17022"/>
                  </a:cubicBezTo>
                  <a:cubicBezTo>
                    <a:pt x="27920" y="6123"/>
                    <a:pt x="42702" y="0"/>
                    <a:pt x="58115" y="0"/>
                  </a:cubicBezTo>
                  <a:close/>
                </a:path>
              </a:pathLst>
            </a:custGeom>
            <a:solidFill>
              <a:srgbClr val="FFBD59"/>
            </a:solidFill>
          </p:spPr>
        </p:sp>
        <p:sp>
          <p:nvSpPr>
            <p:cNvPr name="TextBox 24" id="24"/>
            <p:cNvSpPr txBox="true"/>
            <p:nvPr/>
          </p:nvSpPr>
          <p:spPr>
            <a:xfrm>
              <a:off x="0" y="-57150"/>
              <a:ext cx="1766449" cy="1273752"/>
            </a:xfrm>
            <a:prstGeom prst="rect">
              <a:avLst/>
            </a:prstGeom>
          </p:spPr>
          <p:txBody>
            <a:bodyPr anchor="ctr" rtlCol="false" tIns="47679" lIns="47679" bIns="47679" rIns="47679"/>
            <a:lstStyle/>
            <a:p>
              <a:pPr algn="ctr">
                <a:lnSpc>
                  <a:spcPts val="1839"/>
                </a:lnSpc>
              </a:pPr>
            </a:p>
          </p:txBody>
        </p:sp>
      </p:grpSp>
      <p:grpSp>
        <p:nvGrpSpPr>
          <p:cNvPr name="Group 25" id="25"/>
          <p:cNvGrpSpPr/>
          <p:nvPr/>
        </p:nvGrpSpPr>
        <p:grpSpPr>
          <a:xfrm rot="0">
            <a:off x="5174187" y="4150069"/>
            <a:ext cx="4255841" cy="2997646"/>
            <a:chOff x="0" y="0"/>
            <a:chExt cx="1625021" cy="1144600"/>
          </a:xfrm>
        </p:grpSpPr>
        <p:sp>
          <p:nvSpPr>
            <p:cNvPr name="Freeform 26" id="26"/>
            <p:cNvSpPr/>
            <p:nvPr/>
          </p:nvSpPr>
          <p:spPr>
            <a:xfrm flipH="false" flipV="false" rot="0">
              <a:off x="0" y="0"/>
              <a:ext cx="1625021" cy="1144600"/>
            </a:xfrm>
            <a:custGeom>
              <a:avLst/>
              <a:gdLst/>
              <a:ahLst/>
              <a:cxnLst/>
              <a:rect r="r" b="b" t="t" l="l"/>
              <a:pathLst>
                <a:path h="1144600" w="1625021">
                  <a:moveTo>
                    <a:pt x="63173" y="0"/>
                  </a:moveTo>
                  <a:lnTo>
                    <a:pt x="1561848" y="0"/>
                  </a:lnTo>
                  <a:cubicBezTo>
                    <a:pt x="1596737" y="0"/>
                    <a:pt x="1625021" y="28284"/>
                    <a:pt x="1625021" y="63173"/>
                  </a:cubicBezTo>
                  <a:lnTo>
                    <a:pt x="1625021" y="1081427"/>
                  </a:lnTo>
                  <a:cubicBezTo>
                    <a:pt x="1625021" y="1116317"/>
                    <a:pt x="1596737" y="1144600"/>
                    <a:pt x="1561848" y="1144600"/>
                  </a:cubicBezTo>
                  <a:lnTo>
                    <a:pt x="63173" y="1144600"/>
                  </a:lnTo>
                  <a:cubicBezTo>
                    <a:pt x="28284" y="1144600"/>
                    <a:pt x="0" y="1116317"/>
                    <a:pt x="0" y="1081427"/>
                  </a:cubicBezTo>
                  <a:lnTo>
                    <a:pt x="0" y="63173"/>
                  </a:lnTo>
                  <a:cubicBezTo>
                    <a:pt x="0" y="28284"/>
                    <a:pt x="28284" y="0"/>
                    <a:pt x="63173" y="0"/>
                  </a:cubicBezTo>
                  <a:close/>
                </a:path>
              </a:pathLst>
            </a:custGeom>
            <a:solidFill>
              <a:srgbClr val="D9D9D9"/>
            </a:solidFill>
          </p:spPr>
        </p:sp>
        <p:sp>
          <p:nvSpPr>
            <p:cNvPr name="TextBox 27" id="27"/>
            <p:cNvSpPr txBox="true"/>
            <p:nvPr/>
          </p:nvSpPr>
          <p:spPr>
            <a:xfrm>
              <a:off x="0" y="-123825"/>
              <a:ext cx="1625021" cy="1268425"/>
            </a:xfrm>
            <a:prstGeom prst="rect">
              <a:avLst/>
            </a:prstGeom>
          </p:spPr>
          <p:txBody>
            <a:bodyPr anchor="ctr" rtlCol="false" tIns="47679" lIns="47679" bIns="47679" rIns="47679"/>
            <a:lstStyle/>
            <a:p>
              <a:pPr algn="ctr">
                <a:lnSpc>
                  <a:spcPts val="4204"/>
                </a:lnSpc>
              </a:pPr>
            </a:p>
          </p:txBody>
        </p:sp>
      </p:grpSp>
      <p:sp>
        <p:nvSpPr>
          <p:cNvPr name="TextBox 28" id="28"/>
          <p:cNvSpPr txBox="true"/>
          <p:nvPr/>
        </p:nvSpPr>
        <p:spPr>
          <a:xfrm rot="0">
            <a:off x="5314087" y="4259656"/>
            <a:ext cx="3995007" cy="2964815"/>
          </a:xfrm>
          <a:prstGeom prst="rect">
            <a:avLst/>
          </a:prstGeom>
        </p:spPr>
        <p:txBody>
          <a:bodyPr anchor="t" rtlCol="false" tIns="0" lIns="0" bIns="0" rIns="0">
            <a:spAutoFit/>
          </a:bodyPr>
          <a:lstStyle/>
          <a:p>
            <a:pPr algn="ctr">
              <a:lnSpc>
                <a:spcPts val="1960"/>
              </a:lnSpc>
            </a:pPr>
            <a:r>
              <a:rPr lang="en-US" sz="1400">
                <a:solidFill>
                  <a:srgbClr val="000000"/>
                </a:solidFill>
                <a:latin typeface="Glacial Indifference"/>
                <a:ea typeface="Glacial Indifference"/>
                <a:cs typeface="Glacial Indifference"/>
                <a:sym typeface="Glacial Indifference"/>
              </a:rPr>
              <a:t>Tampering A person who acts without authority or who exceeds authorization of use commits computer tampering by:</a:t>
            </a:r>
          </a:p>
          <a:p>
            <a:pPr algn="ctr">
              <a:lnSpc>
                <a:spcPts val="1960"/>
              </a:lnSpc>
            </a:pPr>
            <a:r>
              <a:rPr lang="en-US" sz="1400">
                <a:solidFill>
                  <a:srgbClr val="000000"/>
                </a:solidFill>
                <a:latin typeface="Glacial Indifference"/>
                <a:ea typeface="Glacial Indifference"/>
                <a:cs typeface="Glacial Indifference"/>
                <a:sym typeface="Glacial Indifference"/>
              </a:rPr>
              <a:t> Recklessly using a computer, computer system or network to engage in a scheme or course of conduct that is directed at another person and that seriously alarms, torments, threatens or terrorizes the person. </a:t>
            </a:r>
          </a:p>
          <a:p>
            <a:pPr algn="ctr">
              <a:lnSpc>
                <a:spcPts val="1960"/>
              </a:lnSpc>
            </a:pPr>
            <a:r>
              <a:rPr lang="en-US" sz="1400">
                <a:solidFill>
                  <a:srgbClr val="000000"/>
                </a:solidFill>
                <a:latin typeface="Glacial Indifference"/>
                <a:ea typeface="Glacial Indifference"/>
                <a:cs typeface="Glacial Indifference"/>
                <a:sym typeface="Glacial Indifference"/>
              </a:rPr>
              <a:t>The full statute can be found - </a:t>
            </a:r>
            <a:r>
              <a:rPr lang="en-US" sz="1400" u="sng">
                <a:solidFill>
                  <a:srgbClr val="000000"/>
                </a:solidFill>
                <a:latin typeface="Glacial Indifference"/>
                <a:ea typeface="Glacial Indifference"/>
                <a:cs typeface="Glacial Indifference"/>
                <a:sym typeface="Glacial Indifference"/>
                <a:hlinkClick r:id="rId5" tooltip="https://azleg.gov/ars/13/02316.htm"/>
              </a:rPr>
              <a:t>13-2316 - Computer tampering; venue; forfeiture; classification (azleg.gov)</a:t>
            </a:r>
          </a:p>
          <a:p>
            <a:pPr algn="ctr">
              <a:lnSpc>
                <a:spcPts val="1960"/>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49047" y="932149"/>
            <a:ext cx="3240560" cy="5732914"/>
            <a:chOff x="0" y="0"/>
            <a:chExt cx="1237620" cy="2189488"/>
          </a:xfrm>
        </p:grpSpPr>
        <p:sp>
          <p:nvSpPr>
            <p:cNvPr name="Freeform 4" id="4"/>
            <p:cNvSpPr/>
            <p:nvPr/>
          </p:nvSpPr>
          <p:spPr>
            <a:xfrm flipH="false" flipV="false" rot="0">
              <a:off x="0" y="0"/>
              <a:ext cx="1237620" cy="2189488"/>
            </a:xfrm>
            <a:custGeom>
              <a:avLst/>
              <a:gdLst/>
              <a:ahLst/>
              <a:cxnLst/>
              <a:rect r="r" b="b" t="t" l="l"/>
              <a:pathLst>
                <a:path h="2189488" w="1237620">
                  <a:moveTo>
                    <a:pt x="82948" y="0"/>
                  </a:moveTo>
                  <a:lnTo>
                    <a:pt x="1154672" y="0"/>
                  </a:lnTo>
                  <a:cubicBezTo>
                    <a:pt x="1200483" y="0"/>
                    <a:pt x="1237620" y="37137"/>
                    <a:pt x="1237620" y="82948"/>
                  </a:cubicBezTo>
                  <a:lnTo>
                    <a:pt x="1237620" y="2106541"/>
                  </a:lnTo>
                  <a:cubicBezTo>
                    <a:pt x="1237620" y="2152351"/>
                    <a:pt x="1200483" y="2189488"/>
                    <a:pt x="1154672" y="2189488"/>
                  </a:cubicBezTo>
                  <a:lnTo>
                    <a:pt x="82948" y="2189488"/>
                  </a:lnTo>
                  <a:cubicBezTo>
                    <a:pt x="37137" y="2189488"/>
                    <a:pt x="0" y="2152351"/>
                    <a:pt x="0" y="2106541"/>
                  </a:cubicBezTo>
                  <a:lnTo>
                    <a:pt x="0" y="82948"/>
                  </a:lnTo>
                  <a:cubicBezTo>
                    <a:pt x="0" y="37137"/>
                    <a:pt x="37137" y="0"/>
                    <a:pt x="82948" y="0"/>
                  </a:cubicBezTo>
                  <a:close/>
                </a:path>
              </a:pathLst>
            </a:custGeom>
            <a:solidFill>
              <a:srgbClr val="FFBD59"/>
            </a:solidFill>
          </p:spPr>
        </p:sp>
        <p:sp>
          <p:nvSpPr>
            <p:cNvPr name="TextBox 5" id="5"/>
            <p:cNvSpPr txBox="true"/>
            <p:nvPr/>
          </p:nvSpPr>
          <p:spPr>
            <a:xfrm>
              <a:off x="0" y="-57150"/>
              <a:ext cx="1237620" cy="2246638"/>
            </a:xfrm>
            <a:prstGeom prst="rect">
              <a:avLst/>
            </a:prstGeom>
          </p:spPr>
          <p:txBody>
            <a:bodyPr anchor="ctr" rtlCol="false" tIns="47669" lIns="47669" bIns="47669" rIns="47669"/>
            <a:lstStyle/>
            <a:p>
              <a:pPr algn="ctr">
                <a:lnSpc>
                  <a:spcPts val="1839"/>
                </a:lnSpc>
              </a:pPr>
            </a:p>
          </p:txBody>
        </p:sp>
      </p:grpSp>
      <p:grpSp>
        <p:nvGrpSpPr>
          <p:cNvPr name="Group 6" id="6"/>
          <p:cNvGrpSpPr/>
          <p:nvPr/>
        </p:nvGrpSpPr>
        <p:grpSpPr>
          <a:xfrm rot="0">
            <a:off x="2978109" y="219105"/>
            <a:ext cx="4085203" cy="604568"/>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669" lIns="47669" bIns="47669" rIns="47669"/>
            <a:lstStyle/>
            <a:p>
              <a:pPr algn="ctr">
                <a:lnSpc>
                  <a:spcPts val="3941"/>
                </a:lnSpc>
              </a:pPr>
              <a:r>
                <a:rPr lang="en-US" b="true" sz="2815">
                  <a:solidFill>
                    <a:srgbClr val="000000"/>
                  </a:solidFill>
                  <a:latin typeface="Glacial Indifference Bold"/>
                  <a:ea typeface="Glacial Indifference Bold"/>
                  <a:cs typeface="Glacial Indifference Bold"/>
                  <a:sym typeface="Glacial Indifference Bold"/>
                </a:rPr>
                <a:t>Impersonation</a:t>
              </a:r>
            </a:p>
          </p:txBody>
        </p:sp>
      </p:grpSp>
      <p:grpSp>
        <p:nvGrpSpPr>
          <p:cNvPr name="Group 9" id="9"/>
          <p:cNvGrpSpPr/>
          <p:nvPr/>
        </p:nvGrpSpPr>
        <p:grpSpPr>
          <a:xfrm rot="0">
            <a:off x="731520" y="1254485"/>
            <a:ext cx="2647999" cy="5149066"/>
            <a:chOff x="0" y="0"/>
            <a:chExt cx="1011312" cy="1966508"/>
          </a:xfrm>
        </p:grpSpPr>
        <p:sp>
          <p:nvSpPr>
            <p:cNvPr name="Freeform 10" id="10"/>
            <p:cNvSpPr/>
            <p:nvPr/>
          </p:nvSpPr>
          <p:spPr>
            <a:xfrm flipH="false" flipV="false" rot="0">
              <a:off x="0" y="0"/>
              <a:ext cx="1011312" cy="1966508"/>
            </a:xfrm>
            <a:custGeom>
              <a:avLst/>
              <a:gdLst/>
              <a:ahLst/>
              <a:cxnLst/>
              <a:rect r="r" b="b" t="t" l="l"/>
              <a:pathLst>
                <a:path h="1966508" w="1011312">
                  <a:moveTo>
                    <a:pt x="101509" y="0"/>
                  </a:moveTo>
                  <a:lnTo>
                    <a:pt x="909802" y="0"/>
                  </a:lnTo>
                  <a:cubicBezTo>
                    <a:pt x="965864" y="0"/>
                    <a:pt x="1011312" y="45447"/>
                    <a:pt x="1011312" y="101509"/>
                  </a:cubicBezTo>
                  <a:lnTo>
                    <a:pt x="1011312" y="1864998"/>
                  </a:lnTo>
                  <a:cubicBezTo>
                    <a:pt x="1011312" y="1921060"/>
                    <a:pt x="965864" y="1966508"/>
                    <a:pt x="909802" y="1966508"/>
                  </a:cubicBezTo>
                  <a:lnTo>
                    <a:pt x="101509" y="1966508"/>
                  </a:lnTo>
                  <a:cubicBezTo>
                    <a:pt x="45447" y="1966508"/>
                    <a:pt x="0" y="1921060"/>
                    <a:pt x="0" y="1864998"/>
                  </a:cubicBezTo>
                  <a:lnTo>
                    <a:pt x="0" y="101509"/>
                  </a:lnTo>
                  <a:cubicBezTo>
                    <a:pt x="0" y="45447"/>
                    <a:pt x="45447" y="0"/>
                    <a:pt x="101509" y="0"/>
                  </a:cubicBezTo>
                  <a:close/>
                </a:path>
              </a:pathLst>
            </a:custGeom>
            <a:solidFill>
              <a:srgbClr val="D9D9D9"/>
            </a:solidFill>
          </p:spPr>
        </p:sp>
        <p:sp>
          <p:nvSpPr>
            <p:cNvPr name="TextBox 11" id="11"/>
            <p:cNvSpPr txBox="true"/>
            <p:nvPr/>
          </p:nvSpPr>
          <p:spPr>
            <a:xfrm>
              <a:off x="0" y="-57150"/>
              <a:ext cx="1011312" cy="2023658"/>
            </a:xfrm>
            <a:prstGeom prst="rect">
              <a:avLst/>
            </a:prstGeom>
          </p:spPr>
          <p:txBody>
            <a:bodyPr anchor="ctr" rtlCol="false" tIns="47669" lIns="47669" bIns="47669" rIns="47669"/>
            <a:lstStyle/>
            <a:p>
              <a:pPr algn="ctr">
                <a:lnSpc>
                  <a:spcPts val="3359"/>
                </a:lnSpc>
              </a:pPr>
              <a:r>
                <a:rPr lang="en-US" sz="2400">
                  <a:solidFill>
                    <a:srgbClr val="000000"/>
                  </a:solidFill>
                  <a:latin typeface="Glacial Indifference"/>
                  <a:ea typeface="Glacial Indifference"/>
                  <a:cs typeface="Glacial Indifference"/>
                  <a:sym typeface="Glacial Indifference"/>
                </a:rPr>
                <a:t>Creating fake profiles to impersonate the target and post damaging content or send harmful messages</a:t>
              </a:r>
            </a:p>
          </p:txBody>
        </p:sp>
      </p:grpSp>
      <p:grpSp>
        <p:nvGrpSpPr>
          <p:cNvPr name="Group 12" id="12"/>
          <p:cNvGrpSpPr/>
          <p:nvPr/>
        </p:nvGrpSpPr>
        <p:grpSpPr>
          <a:xfrm rot="0">
            <a:off x="5162998" y="975217"/>
            <a:ext cx="3482782" cy="1883876"/>
            <a:chOff x="0" y="0"/>
            <a:chExt cx="1330128" cy="719481"/>
          </a:xfrm>
        </p:grpSpPr>
        <p:sp>
          <p:nvSpPr>
            <p:cNvPr name="Freeform 13" id="13"/>
            <p:cNvSpPr/>
            <p:nvPr/>
          </p:nvSpPr>
          <p:spPr>
            <a:xfrm flipH="false" flipV="false" rot="0">
              <a:off x="0" y="0"/>
              <a:ext cx="1330128" cy="719481"/>
            </a:xfrm>
            <a:custGeom>
              <a:avLst/>
              <a:gdLst/>
              <a:ahLst/>
              <a:cxnLst/>
              <a:rect r="r" b="b" t="t" l="l"/>
              <a:pathLst>
                <a:path h="719481" w="1330128">
                  <a:moveTo>
                    <a:pt x="77179" y="0"/>
                  </a:moveTo>
                  <a:lnTo>
                    <a:pt x="1252949" y="0"/>
                  </a:lnTo>
                  <a:cubicBezTo>
                    <a:pt x="1295574" y="0"/>
                    <a:pt x="1330128" y="34554"/>
                    <a:pt x="1330128" y="77179"/>
                  </a:cubicBezTo>
                  <a:lnTo>
                    <a:pt x="1330128" y="642303"/>
                  </a:lnTo>
                  <a:cubicBezTo>
                    <a:pt x="1330128" y="684927"/>
                    <a:pt x="1295574" y="719481"/>
                    <a:pt x="1252949" y="719481"/>
                  </a:cubicBezTo>
                  <a:lnTo>
                    <a:pt x="77179" y="719481"/>
                  </a:lnTo>
                  <a:cubicBezTo>
                    <a:pt x="34554" y="719481"/>
                    <a:pt x="0" y="684927"/>
                    <a:pt x="0" y="642303"/>
                  </a:cubicBezTo>
                  <a:lnTo>
                    <a:pt x="0" y="77179"/>
                  </a:lnTo>
                  <a:cubicBezTo>
                    <a:pt x="0" y="34554"/>
                    <a:pt x="34554" y="0"/>
                    <a:pt x="77179" y="0"/>
                  </a:cubicBezTo>
                  <a:close/>
                </a:path>
              </a:pathLst>
            </a:custGeom>
            <a:solidFill>
              <a:srgbClr val="FFBD59"/>
            </a:solidFill>
          </p:spPr>
        </p:sp>
        <p:sp>
          <p:nvSpPr>
            <p:cNvPr name="TextBox 14" id="14"/>
            <p:cNvSpPr txBox="true"/>
            <p:nvPr/>
          </p:nvSpPr>
          <p:spPr>
            <a:xfrm>
              <a:off x="0" y="-57150"/>
              <a:ext cx="1330128" cy="776631"/>
            </a:xfrm>
            <a:prstGeom prst="rect">
              <a:avLst/>
            </a:prstGeom>
          </p:spPr>
          <p:txBody>
            <a:bodyPr anchor="ctr" rtlCol="false" tIns="47669" lIns="47669" bIns="47669" rIns="47669"/>
            <a:lstStyle/>
            <a:p>
              <a:pPr algn="ctr">
                <a:lnSpc>
                  <a:spcPts val="1839"/>
                </a:lnSpc>
              </a:pPr>
            </a:p>
          </p:txBody>
        </p:sp>
      </p:grpSp>
      <p:grpSp>
        <p:nvGrpSpPr>
          <p:cNvPr name="Group 15" id="15"/>
          <p:cNvGrpSpPr/>
          <p:nvPr/>
        </p:nvGrpSpPr>
        <p:grpSpPr>
          <a:xfrm rot="0">
            <a:off x="5521326" y="1254485"/>
            <a:ext cx="2904952" cy="1448722"/>
            <a:chOff x="0" y="0"/>
            <a:chExt cx="1109446" cy="553290"/>
          </a:xfrm>
        </p:grpSpPr>
        <p:sp>
          <p:nvSpPr>
            <p:cNvPr name="Freeform 16" id="16"/>
            <p:cNvSpPr/>
            <p:nvPr/>
          </p:nvSpPr>
          <p:spPr>
            <a:xfrm flipH="false" flipV="false" rot="0">
              <a:off x="0" y="0"/>
              <a:ext cx="1109446" cy="553290"/>
            </a:xfrm>
            <a:custGeom>
              <a:avLst/>
              <a:gdLst/>
              <a:ahLst/>
              <a:cxnLst/>
              <a:rect r="r" b="b" t="t" l="l"/>
              <a:pathLst>
                <a:path h="553290" w="1109446">
                  <a:moveTo>
                    <a:pt x="92530" y="0"/>
                  </a:moveTo>
                  <a:lnTo>
                    <a:pt x="1016916" y="0"/>
                  </a:lnTo>
                  <a:cubicBezTo>
                    <a:pt x="1068019" y="0"/>
                    <a:pt x="1109446" y="41427"/>
                    <a:pt x="1109446" y="92530"/>
                  </a:cubicBezTo>
                  <a:lnTo>
                    <a:pt x="1109446" y="460759"/>
                  </a:lnTo>
                  <a:cubicBezTo>
                    <a:pt x="1109446" y="485300"/>
                    <a:pt x="1099698" y="508835"/>
                    <a:pt x="1082345" y="526188"/>
                  </a:cubicBezTo>
                  <a:cubicBezTo>
                    <a:pt x="1064992" y="543541"/>
                    <a:pt x="1041456" y="553290"/>
                    <a:pt x="1016916" y="553290"/>
                  </a:cubicBezTo>
                  <a:lnTo>
                    <a:pt x="92530" y="553290"/>
                  </a:lnTo>
                  <a:cubicBezTo>
                    <a:pt x="41427" y="553290"/>
                    <a:pt x="0" y="511862"/>
                    <a:pt x="0" y="460759"/>
                  </a:cubicBezTo>
                  <a:lnTo>
                    <a:pt x="0" y="92530"/>
                  </a:lnTo>
                  <a:cubicBezTo>
                    <a:pt x="0" y="41427"/>
                    <a:pt x="41427" y="0"/>
                    <a:pt x="92530" y="0"/>
                  </a:cubicBezTo>
                  <a:close/>
                </a:path>
              </a:pathLst>
            </a:custGeom>
            <a:solidFill>
              <a:srgbClr val="D9D9D9"/>
            </a:solidFill>
          </p:spPr>
        </p:sp>
        <p:sp>
          <p:nvSpPr>
            <p:cNvPr name="TextBox 17" id="17"/>
            <p:cNvSpPr txBox="true"/>
            <p:nvPr/>
          </p:nvSpPr>
          <p:spPr>
            <a:xfrm>
              <a:off x="0" y="-123825"/>
              <a:ext cx="1109446" cy="677115"/>
            </a:xfrm>
            <a:prstGeom prst="rect">
              <a:avLst/>
            </a:prstGeom>
          </p:spPr>
          <p:txBody>
            <a:bodyPr anchor="ctr" rtlCol="false" tIns="47669" lIns="47669" bIns="47669" rIns="47669"/>
            <a:lstStyle/>
            <a:p>
              <a:pPr algn="ctr">
                <a:lnSpc>
                  <a:spcPts val="4203"/>
                </a:lnSpc>
              </a:pPr>
            </a:p>
          </p:txBody>
        </p:sp>
      </p:grpSp>
      <p:sp>
        <p:nvSpPr>
          <p:cNvPr name="Freeform 18" id="18"/>
          <p:cNvSpPr/>
          <p:nvPr/>
        </p:nvSpPr>
        <p:spPr>
          <a:xfrm flipH="false" flipV="false" rot="0">
            <a:off x="6366773" y="1473495"/>
            <a:ext cx="1214058" cy="1010704"/>
          </a:xfrm>
          <a:custGeom>
            <a:avLst/>
            <a:gdLst/>
            <a:ahLst/>
            <a:cxnLst/>
            <a:rect r="r" b="b" t="t" l="l"/>
            <a:pathLst>
              <a:path h="1010704" w="1214058">
                <a:moveTo>
                  <a:pt x="0" y="0"/>
                </a:moveTo>
                <a:lnTo>
                  <a:pt x="1214058" y="0"/>
                </a:lnTo>
                <a:lnTo>
                  <a:pt x="1214058" y="1010703"/>
                </a:lnTo>
                <a:lnTo>
                  <a:pt x="0" y="101070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9" id="19"/>
          <p:cNvGrpSpPr/>
          <p:nvPr/>
        </p:nvGrpSpPr>
        <p:grpSpPr>
          <a:xfrm rot="0">
            <a:off x="5234068" y="3011493"/>
            <a:ext cx="3340641" cy="351558"/>
            <a:chOff x="0" y="0"/>
            <a:chExt cx="1275842" cy="134265"/>
          </a:xfrm>
        </p:grpSpPr>
        <p:sp>
          <p:nvSpPr>
            <p:cNvPr name="Freeform 20" id="20"/>
            <p:cNvSpPr/>
            <p:nvPr/>
          </p:nvSpPr>
          <p:spPr>
            <a:xfrm flipH="false" flipV="false" rot="0">
              <a:off x="0" y="0"/>
              <a:ext cx="1275842" cy="134265"/>
            </a:xfrm>
            <a:custGeom>
              <a:avLst/>
              <a:gdLst/>
              <a:ahLst/>
              <a:cxnLst/>
              <a:rect r="r" b="b" t="t" l="l"/>
              <a:pathLst>
                <a:path h="134265" w="1275842">
                  <a:moveTo>
                    <a:pt x="67133" y="0"/>
                  </a:moveTo>
                  <a:lnTo>
                    <a:pt x="1208710" y="0"/>
                  </a:lnTo>
                  <a:cubicBezTo>
                    <a:pt x="1245786" y="0"/>
                    <a:pt x="1275842" y="30056"/>
                    <a:pt x="1275842" y="67133"/>
                  </a:cubicBezTo>
                  <a:lnTo>
                    <a:pt x="1275842" y="67133"/>
                  </a:lnTo>
                  <a:cubicBezTo>
                    <a:pt x="1275842" y="84937"/>
                    <a:pt x="1268769" y="102013"/>
                    <a:pt x="1256180" y="114603"/>
                  </a:cubicBezTo>
                  <a:cubicBezTo>
                    <a:pt x="1243590" y="127193"/>
                    <a:pt x="1226514" y="134265"/>
                    <a:pt x="1208710" y="134265"/>
                  </a:cubicBezTo>
                  <a:lnTo>
                    <a:pt x="67133" y="134265"/>
                  </a:lnTo>
                  <a:cubicBezTo>
                    <a:pt x="49328" y="134265"/>
                    <a:pt x="32253" y="127193"/>
                    <a:pt x="19663" y="114603"/>
                  </a:cubicBezTo>
                  <a:cubicBezTo>
                    <a:pt x="7073" y="102013"/>
                    <a:pt x="0" y="84937"/>
                    <a:pt x="0" y="67133"/>
                  </a:cubicBezTo>
                  <a:lnTo>
                    <a:pt x="0" y="67133"/>
                  </a:lnTo>
                  <a:cubicBezTo>
                    <a:pt x="0" y="49328"/>
                    <a:pt x="7073" y="32253"/>
                    <a:pt x="19663" y="19663"/>
                  </a:cubicBezTo>
                  <a:cubicBezTo>
                    <a:pt x="32253" y="7073"/>
                    <a:pt x="49328" y="0"/>
                    <a:pt x="67133" y="0"/>
                  </a:cubicBezTo>
                  <a:close/>
                </a:path>
              </a:pathLst>
            </a:custGeom>
            <a:solidFill>
              <a:srgbClr val="FFBD59"/>
            </a:solidFill>
          </p:spPr>
        </p:sp>
        <p:sp>
          <p:nvSpPr>
            <p:cNvPr name="TextBox 21" id="21"/>
            <p:cNvSpPr txBox="true"/>
            <p:nvPr/>
          </p:nvSpPr>
          <p:spPr>
            <a:xfrm>
              <a:off x="0" y="-28575"/>
              <a:ext cx="1275842" cy="162840"/>
            </a:xfrm>
            <a:prstGeom prst="rect">
              <a:avLst/>
            </a:prstGeom>
          </p:spPr>
          <p:txBody>
            <a:bodyPr anchor="ctr" rtlCol="false" tIns="47669" lIns="47669" bIns="47669" rIns="47669"/>
            <a:lstStyle/>
            <a:p>
              <a:pPr algn="ctr">
                <a:lnSpc>
                  <a:spcPts val="1960"/>
                </a:lnSpc>
              </a:pPr>
              <a:r>
                <a:rPr lang="en-US" sz="1400" b="true">
                  <a:solidFill>
                    <a:srgbClr val="000000"/>
                  </a:solidFill>
                  <a:latin typeface="Glacial Indifference Bold"/>
                  <a:ea typeface="Glacial Indifference Bold"/>
                  <a:cs typeface="Glacial Indifference Bold"/>
                  <a:sym typeface="Glacial Indifference Bold"/>
                </a:rPr>
                <a:t>ARS 13-2316 Computer Tampering </a:t>
              </a:r>
            </a:p>
          </p:txBody>
        </p:sp>
      </p:grpSp>
      <p:grpSp>
        <p:nvGrpSpPr>
          <p:cNvPr name="Group 22" id="22"/>
          <p:cNvGrpSpPr/>
          <p:nvPr/>
        </p:nvGrpSpPr>
        <p:grpSpPr>
          <a:xfrm rot="0">
            <a:off x="4199346" y="3556806"/>
            <a:ext cx="5410085" cy="3108256"/>
            <a:chOff x="0" y="0"/>
            <a:chExt cx="2066195" cy="1187091"/>
          </a:xfrm>
        </p:grpSpPr>
        <p:sp>
          <p:nvSpPr>
            <p:cNvPr name="Freeform 23" id="23"/>
            <p:cNvSpPr/>
            <p:nvPr/>
          </p:nvSpPr>
          <p:spPr>
            <a:xfrm flipH="false" flipV="false" rot="0">
              <a:off x="0" y="0"/>
              <a:ext cx="2066195" cy="1187091"/>
            </a:xfrm>
            <a:custGeom>
              <a:avLst/>
              <a:gdLst/>
              <a:ahLst/>
              <a:cxnLst/>
              <a:rect r="r" b="b" t="t" l="l"/>
              <a:pathLst>
                <a:path h="1187091" w="2066195">
                  <a:moveTo>
                    <a:pt x="49684" y="0"/>
                  </a:moveTo>
                  <a:lnTo>
                    <a:pt x="2016511" y="0"/>
                  </a:lnTo>
                  <a:cubicBezTo>
                    <a:pt x="2043951" y="0"/>
                    <a:pt x="2066195" y="22244"/>
                    <a:pt x="2066195" y="49684"/>
                  </a:cubicBezTo>
                  <a:lnTo>
                    <a:pt x="2066195" y="1137407"/>
                  </a:lnTo>
                  <a:cubicBezTo>
                    <a:pt x="2066195" y="1164847"/>
                    <a:pt x="2043951" y="1187091"/>
                    <a:pt x="2016511" y="1187091"/>
                  </a:cubicBezTo>
                  <a:lnTo>
                    <a:pt x="49684" y="1187091"/>
                  </a:lnTo>
                  <a:cubicBezTo>
                    <a:pt x="22244" y="1187091"/>
                    <a:pt x="0" y="1164847"/>
                    <a:pt x="0" y="1137407"/>
                  </a:cubicBezTo>
                  <a:lnTo>
                    <a:pt x="0" y="49684"/>
                  </a:lnTo>
                  <a:cubicBezTo>
                    <a:pt x="0" y="22244"/>
                    <a:pt x="22244" y="0"/>
                    <a:pt x="49684" y="0"/>
                  </a:cubicBezTo>
                  <a:close/>
                </a:path>
              </a:pathLst>
            </a:custGeom>
            <a:solidFill>
              <a:srgbClr val="FFBD59"/>
            </a:solidFill>
          </p:spPr>
        </p:sp>
        <p:sp>
          <p:nvSpPr>
            <p:cNvPr name="TextBox 24" id="24"/>
            <p:cNvSpPr txBox="true"/>
            <p:nvPr/>
          </p:nvSpPr>
          <p:spPr>
            <a:xfrm>
              <a:off x="0" y="-57150"/>
              <a:ext cx="2066195" cy="1244241"/>
            </a:xfrm>
            <a:prstGeom prst="rect">
              <a:avLst/>
            </a:prstGeom>
          </p:spPr>
          <p:txBody>
            <a:bodyPr anchor="ctr" rtlCol="false" tIns="47669" lIns="47669" bIns="47669" rIns="47669"/>
            <a:lstStyle/>
            <a:p>
              <a:pPr algn="ctr">
                <a:lnSpc>
                  <a:spcPts val="1839"/>
                </a:lnSpc>
              </a:pPr>
            </a:p>
          </p:txBody>
        </p:sp>
      </p:grpSp>
      <p:grpSp>
        <p:nvGrpSpPr>
          <p:cNvPr name="Group 25" id="25"/>
          <p:cNvGrpSpPr/>
          <p:nvPr/>
        </p:nvGrpSpPr>
        <p:grpSpPr>
          <a:xfrm rot="0">
            <a:off x="4475646" y="3849613"/>
            <a:ext cx="4857484" cy="2574533"/>
            <a:chOff x="0" y="0"/>
            <a:chExt cx="1855148" cy="983254"/>
          </a:xfrm>
        </p:grpSpPr>
        <p:sp>
          <p:nvSpPr>
            <p:cNvPr name="Freeform 26" id="26"/>
            <p:cNvSpPr/>
            <p:nvPr/>
          </p:nvSpPr>
          <p:spPr>
            <a:xfrm flipH="false" flipV="false" rot="0">
              <a:off x="0" y="0"/>
              <a:ext cx="1855148" cy="983254"/>
            </a:xfrm>
            <a:custGeom>
              <a:avLst/>
              <a:gdLst/>
              <a:ahLst/>
              <a:cxnLst/>
              <a:rect r="r" b="b" t="t" l="l"/>
              <a:pathLst>
                <a:path h="983254" w="1855148">
                  <a:moveTo>
                    <a:pt x="55337" y="0"/>
                  </a:moveTo>
                  <a:lnTo>
                    <a:pt x="1799812" y="0"/>
                  </a:lnTo>
                  <a:cubicBezTo>
                    <a:pt x="1830373" y="0"/>
                    <a:pt x="1855148" y="24775"/>
                    <a:pt x="1855148" y="55337"/>
                  </a:cubicBezTo>
                  <a:lnTo>
                    <a:pt x="1855148" y="927917"/>
                  </a:lnTo>
                  <a:cubicBezTo>
                    <a:pt x="1855148" y="958479"/>
                    <a:pt x="1830373" y="983254"/>
                    <a:pt x="1799812" y="983254"/>
                  </a:cubicBezTo>
                  <a:lnTo>
                    <a:pt x="55337" y="983254"/>
                  </a:lnTo>
                  <a:cubicBezTo>
                    <a:pt x="24775" y="983254"/>
                    <a:pt x="0" y="958479"/>
                    <a:pt x="0" y="927917"/>
                  </a:cubicBezTo>
                  <a:lnTo>
                    <a:pt x="0" y="55337"/>
                  </a:lnTo>
                  <a:cubicBezTo>
                    <a:pt x="0" y="24775"/>
                    <a:pt x="24775" y="0"/>
                    <a:pt x="55337" y="0"/>
                  </a:cubicBezTo>
                  <a:close/>
                </a:path>
              </a:pathLst>
            </a:custGeom>
            <a:solidFill>
              <a:srgbClr val="D9D9D9"/>
            </a:solidFill>
          </p:spPr>
        </p:sp>
        <p:sp>
          <p:nvSpPr>
            <p:cNvPr name="TextBox 27" id="27"/>
            <p:cNvSpPr txBox="true"/>
            <p:nvPr/>
          </p:nvSpPr>
          <p:spPr>
            <a:xfrm>
              <a:off x="0" y="-123825"/>
              <a:ext cx="1855148" cy="1107079"/>
            </a:xfrm>
            <a:prstGeom prst="rect">
              <a:avLst/>
            </a:prstGeom>
          </p:spPr>
          <p:txBody>
            <a:bodyPr anchor="ctr" rtlCol="false" tIns="47669" lIns="47669" bIns="47669" rIns="47669"/>
            <a:lstStyle/>
            <a:p>
              <a:pPr algn="ctr">
                <a:lnSpc>
                  <a:spcPts val="4203"/>
                </a:lnSpc>
              </a:pPr>
            </a:p>
          </p:txBody>
        </p:sp>
      </p:grpSp>
      <p:sp>
        <p:nvSpPr>
          <p:cNvPr name="TextBox 28" id="28"/>
          <p:cNvSpPr txBox="true"/>
          <p:nvPr/>
        </p:nvSpPr>
        <p:spPr>
          <a:xfrm rot="0">
            <a:off x="4634856" y="4135485"/>
            <a:ext cx="4539066" cy="1974215"/>
          </a:xfrm>
          <a:prstGeom prst="rect">
            <a:avLst/>
          </a:prstGeom>
        </p:spPr>
        <p:txBody>
          <a:bodyPr anchor="t" rtlCol="false" tIns="0" lIns="0" bIns="0" rIns="0">
            <a:spAutoFit/>
          </a:bodyPr>
          <a:lstStyle/>
          <a:p>
            <a:pPr algn="ctr">
              <a:lnSpc>
                <a:spcPts val="1960"/>
              </a:lnSpc>
            </a:pPr>
            <a:r>
              <a:rPr lang="en-US" sz="1400">
                <a:solidFill>
                  <a:srgbClr val="000000"/>
                </a:solidFill>
                <a:latin typeface="Glacial Indifference"/>
                <a:ea typeface="Glacial Indifference"/>
                <a:cs typeface="Glacial Indifference"/>
                <a:sym typeface="Glacial Indifference"/>
              </a:rPr>
              <a:t>A person who acts without authority or who exceeds authorization of use commits computer tampering by:</a:t>
            </a:r>
          </a:p>
          <a:p>
            <a:pPr algn="ctr">
              <a:lnSpc>
                <a:spcPts val="1960"/>
              </a:lnSpc>
            </a:pPr>
            <a:r>
              <a:rPr lang="en-US" sz="1400">
                <a:solidFill>
                  <a:srgbClr val="000000"/>
                </a:solidFill>
                <a:latin typeface="Glacial Indifference"/>
                <a:ea typeface="Glacial Indifference"/>
                <a:cs typeface="Glacial Indifference"/>
                <a:sym typeface="Glacial Indifference"/>
              </a:rPr>
              <a:t>5. Recklessly using a computer, computer system or network to engage in a scheme or course of conduct that is directed at another person and that seriously alarms, torments, threatens or terrorizes the person. </a:t>
            </a:r>
          </a:p>
          <a:p>
            <a:pPr algn="ctr">
              <a:lnSpc>
                <a:spcPts val="1960"/>
              </a:lnSpc>
              <a:spcBef>
                <a:spcPct val="0"/>
              </a:spcBef>
            </a:pPr>
            <a:r>
              <a:rPr lang="en-US" sz="1400">
                <a:solidFill>
                  <a:srgbClr val="000000"/>
                </a:solidFill>
                <a:latin typeface="Glacial Indifference"/>
                <a:ea typeface="Glacial Indifference"/>
                <a:cs typeface="Glacial Indifference"/>
                <a:sym typeface="Glacial Indifference"/>
              </a:rPr>
              <a:t>The full statute can be found - </a:t>
            </a:r>
            <a:r>
              <a:rPr lang="en-US" sz="1400" u="sng">
                <a:solidFill>
                  <a:srgbClr val="000000"/>
                </a:solidFill>
                <a:latin typeface="Glacial Indifference"/>
                <a:ea typeface="Glacial Indifference"/>
                <a:cs typeface="Glacial Indifference"/>
                <a:sym typeface="Glacial Indifference"/>
                <a:hlinkClick r:id="rId5" tooltip="https://azleg.gov/ars/13/02316.htm"/>
              </a:rPr>
              <a:t>13-2316 - Computer tampering; venue; forfeiture; classification (azleg.gov)</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54521" y="930660"/>
            <a:ext cx="4234077" cy="5783516"/>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8090" lIns="48090" bIns="48090" rIns="48090"/>
            <a:lstStyle/>
            <a:p>
              <a:pPr algn="ctr">
                <a:lnSpc>
                  <a:spcPts val="1855"/>
                </a:lnSpc>
              </a:pPr>
            </a:p>
          </p:txBody>
        </p:sp>
      </p:grpSp>
      <p:grpSp>
        <p:nvGrpSpPr>
          <p:cNvPr name="Group 6" id="6"/>
          <p:cNvGrpSpPr/>
          <p:nvPr/>
        </p:nvGrpSpPr>
        <p:grpSpPr>
          <a:xfrm rot="0">
            <a:off x="2888333" y="169991"/>
            <a:ext cx="4121262" cy="609904"/>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8090" lIns="48090" bIns="48090" rIns="48090"/>
            <a:lstStyle/>
            <a:p>
              <a:pPr algn="ctr">
                <a:lnSpc>
                  <a:spcPts val="3975"/>
                </a:lnSpc>
              </a:pPr>
              <a:r>
                <a:rPr lang="en-US" b="true" sz="2839">
                  <a:solidFill>
                    <a:srgbClr val="000000"/>
                  </a:solidFill>
                  <a:latin typeface="Glacial Indifference Bold"/>
                  <a:ea typeface="Glacial Indifference Bold"/>
                  <a:cs typeface="Glacial Indifference Bold"/>
                  <a:sym typeface="Glacial Indifference Bold"/>
                </a:rPr>
                <a:t>Harrassment</a:t>
              </a:r>
            </a:p>
          </p:txBody>
        </p:sp>
      </p:grpSp>
      <p:grpSp>
        <p:nvGrpSpPr>
          <p:cNvPr name="Group 9" id="9"/>
          <p:cNvGrpSpPr/>
          <p:nvPr/>
        </p:nvGrpSpPr>
        <p:grpSpPr>
          <a:xfrm rot="0">
            <a:off x="753416" y="1225161"/>
            <a:ext cx="3705234" cy="5194515"/>
            <a:chOff x="0" y="0"/>
            <a:chExt cx="1402705" cy="1966508"/>
          </a:xfrm>
        </p:grpSpPr>
        <p:sp>
          <p:nvSpPr>
            <p:cNvPr name="Freeform 10" id="10"/>
            <p:cNvSpPr/>
            <p:nvPr/>
          </p:nvSpPr>
          <p:spPr>
            <a:xfrm flipH="false" flipV="false" rot="0">
              <a:off x="0" y="0"/>
              <a:ext cx="1402705" cy="1966508"/>
            </a:xfrm>
            <a:custGeom>
              <a:avLst/>
              <a:gdLst/>
              <a:ahLst/>
              <a:cxnLst/>
              <a:rect r="r" b="b" t="t" l="l"/>
              <a:pathLst>
                <a:path h="1966508" w="1402705">
                  <a:moveTo>
                    <a:pt x="73185" y="0"/>
                  </a:moveTo>
                  <a:lnTo>
                    <a:pt x="1329519" y="0"/>
                  </a:lnTo>
                  <a:cubicBezTo>
                    <a:pt x="1369939" y="0"/>
                    <a:pt x="1402705" y="32766"/>
                    <a:pt x="1402705" y="73185"/>
                  </a:cubicBezTo>
                  <a:lnTo>
                    <a:pt x="1402705" y="1893322"/>
                  </a:lnTo>
                  <a:cubicBezTo>
                    <a:pt x="1402705" y="1912732"/>
                    <a:pt x="1394994" y="1931347"/>
                    <a:pt x="1381269" y="1945072"/>
                  </a:cubicBezTo>
                  <a:cubicBezTo>
                    <a:pt x="1367544" y="1958797"/>
                    <a:pt x="1348929" y="1966508"/>
                    <a:pt x="1329519" y="1966508"/>
                  </a:cubicBezTo>
                  <a:lnTo>
                    <a:pt x="73185" y="1966508"/>
                  </a:lnTo>
                  <a:cubicBezTo>
                    <a:pt x="32766" y="1966508"/>
                    <a:pt x="0" y="1933741"/>
                    <a:pt x="0" y="1893322"/>
                  </a:cubicBezTo>
                  <a:lnTo>
                    <a:pt x="0" y="73185"/>
                  </a:lnTo>
                  <a:cubicBezTo>
                    <a:pt x="0" y="32766"/>
                    <a:pt x="32766" y="0"/>
                    <a:pt x="73185" y="0"/>
                  </a:cubicBezTo>
                  <a:close/>
                </a:path>
              </a:pathLst>
            </a:custGeom>
            <a:solidFill>
              <a:srgbClr val="D9D9D9"/>
            </a:solidFill>
          </p:spPr>
        </p:sp>
        <p:sp>
          <p:nvSpPr>
            <p:cNvPr name="TextBox 11" id="11"/>
            <p:cNvSpPr txBox="true"/>
            <p:nvPr/>
          </p:nvSpPr>
          <p:spPr>
            <a:xfrm>
              <a:off x="0" y="-57150"/>
              <a:ext cx="1402705" cy="2023658"/>
            </a:xfrm>
            <a:prstGeom prst="rect">
              <a:avLst/>
            </a:prstGeom>
          </p:spPr>
          <p:txBody>
            <a:bodyPr anchor="ctr" rtlCol="false" tIns="48090" lIns="48090" bIns="48090" rIns="48090"/>
            <a:lstStyle/>
            <a:p>
              <a:pPr algn="ctr">
                <a:lnSpc>
                  <a:spcPts val="3359"/>
                </a:lnSpc>
              </a:pPr>
              <a:r>
                <a:rPr lang="en-US" sz="2400">
                  <a:solidFill>
                    <a:srgbClr val="000000"/>
                  </a:solidFill>
                  <a:latin typeface="Glacial Indifference"/>
                  <a:ea typeface="Glacial Indifference"/>
                  <a:cs typeface="Glacial Indifference"/>
                  <a:sym typeface="Glacial Indifference"/>
                </a:rPr>
                <a:t> Repeatedly subjecting someone to aggressive pressure or intimidation. The behavior is unwanted and humiliates or intimidates an individual. Repeatedly sending offensive, rude, and insulting messages to the target.</a:t>
              </a:r>
            </a:p>
          </p:txBody>
        </p:sp>
      </p:grpSp>
      <p:grpSp>
        <p:nvGrpSpPr>
          <p:cNvPr name="Group 12" id="12"/>
          <p:cNvGrpSpPr/>
          <p:nvPr/>
        </p:nvGrpSpPr>
        <p:grpSpPr>
          <a:xfrm rot="0">
            <a:off x="6089220" y="835410"/>
            <a:ext cx="2766597" cy="1994448"/>
            <a:chOff x="0" y="0"/>
            <a:chExt cx="1047362" cy="755046"/>
          </a:xfrm>
        </p:grpSpPr>
        <p:sp>
          <p:nvSpPr>
            <p:cNvPr name="Freeform 13" id="13"/>
            <p:cNvSpPr/>
            <p:nvPr/>
          </p:nvSpPr>
          <p:spPr>
            <a:xfrm flipH="false" flipV="false" rot="0">
              <a:off x="0" y="0"/>
              <a:ext cx="1047362" cy="755046"/>
            </a:xfrm>
            <a:custGeom>
              <a:avLst/>
              <a:gdLst/>
              <a:ahLst/>
              <a:cxnLst/>
              <a:rect r="r" b="b" t="t" l="l"/>
              <a:pathLst>
                <a:path h="755046" w="1047362">
                  <a:moveTo>
                    <a:pt x="98015" y="0"/>
                  </a:moveTo>
                  <a:lnTo>
                    <a:pt x="949346" y="0"/>
                  </a:lnTo>
                  <a:cubicBezTo>
                    <a:pt x="1003479" y="0"/>
                    <a:pt x="1047362" y="43883"/>
                    <a:pt x="1047362" y="98015"/>
                  </a:cubicBezTo>
                  <a:lnTo>
                    <a:pt x="1047362" y="657031"/>
                  </a:lnTo>
                  <a:cubicBezTo>
                    <a:pt x="1047362" y="711163"/>
                    <a:pt x="1003479" y="755046"/>
                    <a:pt x="949346" y="755046"/>
                  </a:cubicBezTo>
                  <a:lnTo>
                    <a:pt x="98015" y="755046"/>
                  </a:lnTo>
                  <a:cubicBezTo>
                    <a:pt x="43883" y="755046"/>
                    <a:pt x="0" y="711163"/>
                    <a:pt x="0" y="657031"/>
                  </a:cubicBezTo>
                  <a:lnTo>
                    <a:pt x="0" y="98015"/>
                  </a:lnTo>
                  <a:cubicBezTo>
                    <a:pt x="0" y="43883"/>
                    <a:pt x="43883" y="0"/>
                    <a:pt x="98015" y="0"/>
                  </a:cubicBezTo>
                  <a:close/>
                </a:path>
              </a:pathLst>
            </a:custGeom>
            <a:solidFill>
              <a:srgbClr val="FFBD59"/>
            </a:solidFill>
          </p:spPr>
        </p:sp>
        <p:sp>
          <p:nvSpPr>
            <p:cNvPr name="TextBox 14" id="14"/>
            <p:cNvSpPr txBox="true"/>
            <p:nvPr/>
          </p:nvSpPr>
          <p:spPr>
            <a:xfrm>
              <a:off x="0" y="-57150"/>
              <a:ext cx="1047362" cy="812196"/>
            </a:xfrm>
            <a:prstGeom prst="rect">
              <a:avLst/>
            </a:prstGeom>
          </p:spPr>
          <p:txBody>
            <a:bodyPr anchor="ctr" rtlCol="false" tIns="48090" lIns="48090" bIns="48090" rIns="48090"/>
            <a:lstStyle/>
            <a:p>
              <a:pPr algn="ctr">
                <a:lnSpc>
                  <a:spcPts val="1855"/>
                </a:lnSpc>
              </a:pPr>
            </a:p>
          </p:txBody>
        </p:sp>
      </p:grpSp>
      <p:grpSp>
        <p:nvGrpSpPr>
          <p:cNvPr name="Group 15" id="15"/>
          <p:cNvGrpSpPr/>
          <p:nvPr/>
        </p:nvGrpSpPr>
        <p:grpSpPr>
          <a:xfrm rot="0">
            <a:off x="5296248" y="3568041"/>
            <a:ext cx="4325291" cy="3050886"/>
            <a:chOff x="0" y="0"/>
            <a:chExt cx="1637442" cy="1154986"/>
          </a:xfrm>
        </p:grpSpPr>
        <p:sp>
          <p:nvSpPr>
            <p:cNvPr name="Freeform 16" id="16"/>
            <p:cNvSpPr/>
            <p:nvPr/>
          </p:nvSpPr>
          <p:spPr>
            <a:xfrm flipH="false" flipV="false" rot="0">
              <a:off x="0" y="0"/>
              <a:ext cx="1637442" cy="1154986"/>
            </a:xfrm>
            <a:custGeom>
              <a:avLst/>
              <a:gdLst/>
              <a:ahLst/>
              <a:cxnLst/>
              <a:rect r="r" b="b" t="t" l="l"/>
              <a:pathLst>
                <a:path h="1154986" w="1637442">
                  <a:moveTo>
                    <a:pt x="62694" y="0"/>
                  </a:moveTo>
                  <a:lnTo>
                    <a:pt x="1574749" y="0"/>
                  </a:lnTo>
                  <a:cubicBezTo>
                    <a:pt x="1591376" y="0"/>
                    <a:pt x="1607323" y="6605"/>
                    <a:pt x="1619080" y="18363"/>
                  </a:cubicBezTo>
                  <a:cubicBezTo>
                    <a:pt x="1630837" y="30120"/>
                    <a:pt x="1637442" y="46066"/>
                    <a:pt x="1637442" y="62694"/>
                  </a:cubicBezTo>
                  <a:lnTo>
                    <a:pt x="1637442" y="1092292"/>
                  </a:lnTo>
                  <a:cubicBezTo>
                    <a:pt x="1637442" y="1126917"/>
                    <a:pt x="1609373" y="1154986"/>
                    <a:pt x="1574749" y="1154986"/>
                  </a:cubicBezTo>
                  <a:lnTo>
                    <a:pt x="62694" y="1154986"/>
                  </a:lnTo>
                  <a:cubicBezTo>
                    <a:pt x="46066" y="1154986"/>
                    <a:pt x="30120" y="1148380"/>
                    <a:pt x="18363" y="1136623"/>
                  </a:cubicBezTo>
                  <a:cubicBezTo>
                    <a:pt x="6605" y="1124866"/>
                    <a:pt x="0" y="1108919"/>
                    <a:pt x="0" y="1092292"/>
                  </a:cubicBezTo>
                  <a:lnTo>
                    <a:pt x="0" y="62694"/>
                  </a:lnTo>
                  <a:cubicBezTo>
                    <a:pt x="0" y="46066"/>
                    <a:pt x="6605" y="30120"/>
                    <a:pt x="18363" y="18363"/>
                  </a:cubicBezTo>
                  <a:cubicBezTo>
                    <a:pt x="30120" y="6605"/>
                    <a:pt x="46066" y="0"/>
                    <a:pt x="62694" y="0"/>
                  </a:cubicBezTo>
                  <a:close/>
                </a:path>
              </a:pathLst>
            </a:custGeom>
            <a:solidFill>
              <a:srgbClr val="FFBD59"/>
            </a:solidFill>
          </p:spPr>
        </p:sp>
        <p:sp>
          <p:nvSpPr>
            <p:cNvPr name="TextBox 17" id="17"/>
            <p:cNvSpPr txBox="true"/>
            <p:nvPr/>
          </p:nvSpPr>
          <p:spPr>
            <a:xfrm>
              <a:off x="0" y="-57150"/>
              <a:ext cx="1637442" cy="1212136"/>
            </a:xfrm>
            <a:prstGeom prst="rect">
              <a:avLst/>
            </a:prstGeom>
          </p:spPr>
          <p:txBody>
            <a:bodyPr anchor="ctr" rtlCol="false" tIns="48090" lIns="48090" bIns="48090" rIns="48090"/>
            <a:lstStyle/>
            <a:p>
              <a:pPr algn="ctr">
                <a:lnSpc>
                  <a:spcPts val="1855"/>
                </a:lnSpc>
              </a:pPr>
            </a:p>
          </p:txBody>
        </p:sp>
      </p:grpSp>
      <p:grpSp>
        <p:nvGrpSpPr>
          <p:cNvPr name="Group 18" id="18"/>
          <p:cNvGrpSpPr/>
          <p:nvPr/>
        </p:nvGrpSpPr>
        <p:grpSpPr>
          <a:xfrm rot="0">
            <a:off x="5667101" y="3738994"/>
            <a:ext cx="3778422" cy="2691721"/>
            <a:chOff x="0" y="0"/>
            <a:chExt cx="1430412" cy="1019015"/>
          </a:xfrm>
        </p:grpSpPr>
        <p:sp>
          <p:nvSpPr>
            <p:cNvPr name="Freeform 19" id="19"/>
            <p:cNvSpPr/>
            <p:nvPr/>
          </p:nvSpPr>
          <p:spPr>
            <a:xfrm flipH="false" flipV="false" rot="0">
              <a:off x="0" y="0"/>
              <a:ext cx="1430412" cy="1019015"/>
            </a:xfrm>
            <a:custGeom>
              <a:avLst/>
              <a:gdLst/>
              <a:ahLst/>
              <a:cxnLst/>
              <a:rect r="r" b="b" t="t" l="l"/>
              <a:pathLst>
                <a:path h="1019015" w="1430412">
                  <a:moveTo>
                    <a:pt x="71768" y="0"/>
                  </a:moveTo>
                  <a:lnTo>
                    <a:pt x="1358644" y="0"/>
                  </a:lnTo>
                  <a:cubicBezTo>
                    <a:pt x="1377678" y="0"/>
                    <a:pt x="1395932" y="7561"/>
                    <a:pt x="1409391" y="21020"/>
                  </a:cubicBezTo>
                  <a:cubicBezTo>
                    <a:pt x="1422851" y="34479"/>
                    <a:pt x="1430412" y="52734"/>
                    <a:pt x="1430412" y="71768"/>
                  </a:cubicBezTo>
                  <a:lnTo>
                    <a:pt x="1430412" y="947247"/>
                  </a:lnTo>
                  <a:cubicBezTo>
                    <a:pt x="1430412" y="986884"/>
                    <a:pt x="1398280" y="1019015"/>
                    <a:pt x="1358644" y="1019015"/>
                  </a:cubicBezTo>
                  <a:lnTo>
                    <a:pt x="71768" y="1019015"/>
                  </a:lnTo>
                  <a:cubicBezTo>
                    <a:pt x="32132" y="1019015"/>
                    <a:pt x="0" y="986884"/>
                    <a:pt x="0" y="947247"/>
                  </a:cubicBezTo>
                  <a:lnTo>
                    <a:pt x="0" y="71768"/>
                  </a:lnTo>
                  <a:cubicBezTo>
                    <a:pt x="0" y="52734"/>
                    <a:pt x="7561" y="34479"/>
                    <a:pt x="21020" y="21020"/>
                  </a:cubicBezTo>
                  <a:cubicBezTo>
                    <a:pt x="34479" y="7561"/>
                    <a:pt x="52734" y="0"/>
                    <a:pt x="71768" y="0"/>
                  </a:cubicBezTo>
                  <a:close/>
                </a:path>
              </a:pathLst>
            </a:custGeom>
            <a:solidFill>
              <a:srgbClr val="D9D9D9"/>
            </a:solidFill>
          </p:spPr>
        </p:sp>
        <p:sp>
          <p:nvSpPr>
            <p:cNvPr name="TextBox 20" id="20"/>
            <p:cNvSpPr txBox="true"/>
            <p:nvPr/>
          </p:nvSpPr>
          <p:spPr>
            <a:xfrm>
              <a:off x="0" y="-28575"/>
              <a:ext cx="1430412" cy="1047590"/>
            </a:xfrm>
            <a:prstGeom prst="rect">
              <a:avLst/>
            </a:prstGeom>
          </p:spPr>
          <p:txBody>
            <a:bodyPr anchor="ctr" rtlCol="false" tIns="48090" lIns="48090" bIns="48090" rIns="48090"/>
            <a:lstStyle/>
            <a:p>
              <a:pPr algn="ctr">
                <a:lnSpc>
                  <a:spcPts val="1960"/>
                </a:lnSpc>
              </a:pPr>
              <a:r>
                <a:rPr lang="en-US" sz="1400">
                  <a:solidFill>
                    <a:srgbClr val="000000"/>
                  </a:solidFill>
                  <a:latin typeface="Glacial Indifference"/>
                  <a:ea typeface="Glacial Indifference"/>
                  <a:cs typeface="Glacial Indifference"/>
                  <a:sym typeface="Glacial Indifference"/>
                </a:rPr>
                <a:t>A person commits harassment if the person knowingly and repeatedly commits an act or acts that harass another person or the person knowingly commits any one of the following acts in a manner that harasses.</a:t>
              </a:r>
            </a:p>
          </p:txBody>
        </p:sp>
      </p:grpSp>
      <p:grpSp>
        <p:nvGrpSpPr>
          <p:cNvPr name="Group 21" id="21"/>
          <p:cNvGrpSpPr/>
          <p:nvPr/>
        </p:nvGrpSpPr>
        <p:grpSpPr>
          <a:xfrm rot="0">
            <a:off x="6305910" y="982537"/>
            <a:ext cx="2323680" cy="1700098"/>
            <a:chOff x="0" y="0"/>
            <a:chExt cx="879684" cy="643613"/>
          </a:xfrm>
        </p:grpSpPr>
        <p:sp>
          <p:nvSpPr>
            <p:cNvPr name="Freeform 22" id="22"/>
            <p:cNvSpPr/>
            <p:nvPr/>
          </p:nvSpPr>
          <p:spPr>
            <a:xfrm flipH="false" flipV="false" rot="0">
              <a:off x="0" y="0"/>
              <a:ext cx="879684" cy="643613"/>
            </a:xfrm>
            <a:custGeom>
              <a:avLst/>
              <a:gdLst/>
              <a:ahLst/>
              <a:cxnLst/>
              <a:rect r="r" b="b" t="t" l="l"/>
              <a:pathLst>
                <a:path h="643613" w="879684">
                  <a:moveTo>
                    <a:pt x="116698" y="0"/>
                  </a:moveTo>
                  <a:lnTo>
                    <a:pt x="762986" y="0"/>
                  </a:lnTo>
                  <a:cubicBezTo>
                    <a:pt x="793937" y="0"/>
                    <a:pt x="823619" y="12295"/>
                    <a:pt x="845504" y="34180"/>
                  </a:cubicBezTo>
                  <a:cubicBezTo>
                    <a:pt x="867389" y="56065"/>
                    <a:pt x="879684" y="85748"/>
                    <a:pt x="879684" y="116698"/>
                  </a:cubicBezTo>
                  <a:lnTo>
                    <a:pt x="879684" y="526915"/>
                  </a:lnTo>
                  <a:cubicBezTo>
                    <a:pt x="879684" y="557865"/>
                    <a:pt x="867389" y="587548"/>
                    <a:pt x="845504" y="609433"/>
                  </a:cubicBezTo>
                  <a:cubicBezTo>
                    <a:pt x="823619" y="631318"/>
                    <a:pt x="793937" y="643613"/>
                    <a:pt x="762986" y="643613"/>
                  </a:cubicBezTo>
                  <a:lnTo>
                    <a:pt x="116698" y="643613"/>
                  </a:lnTo>
                  <a:cubicBezTo>
                    <a:pt x="85748" y="643613"/>
                    <a:pt x="56065" y="631318"/>
                    <a:pt x="34180" y="609433"/>
                  </a:cubicBezTo>
                  <a:cubicBezTo>
                    <a:pt x="12295" y="587548"/>
                    <a:pt x="0" y="557865"/>
                    <a:pt x="0" y="526915"/>
                  </a:cubicBezTo>
                  <a:lnTo>
                    <a:pt x="0" y="116698"/>
                  </a:lnTo>
                  <a:cubicBezTo>
                    <a:pt x="0" y="85748"/>
                    <a:pt x="12295" y="56065"/>
                    <a:pt x="34180" y="34180"/>
                  </a:cubicBezTo>
                  <a:cubicBezTo>
                    <a:pt x="56065" y="12295"/>
                    <a:pt x="85748" y="0"/>
                    <a:pt x="116698" y="0"/>
                  </a:cubicBezTo>
                  <a:close/>
                </a:path>
              </a:pathLst>
            </a:custGeom>
            <a:solidFill>
              <a:srgbClr val="D9D9D9"/>
            </a:solidFill>
          </p:spPr>
        </p:sp>
        <p:sp>
          <p:nvSpPr>
            <p:cNvPr name="TextBox 23" id="23"/>
            <p:cNvSpPr txBox="true"/>
            <p:nvPr/>
          </p:nvSpPr>
          <p:spPr>
            <a:xfrm>
              <a:off x="0" y="-57150"/>
              <a:ext cx="879684" cy="700763"/>
            </a:xfrm>
            <a:prstGeom prst="rect">
              <a:avLst/>
            </a:prstGeom>
          </p:spPr>
          <p:txBody>
            <a:bodyPr anchor="ctr" rtlCol="false" tIns="48090" lIns="48090" bIns="48090" rIns="48090"/>
            <a:lstStyle/>
            <a:p>
              <a:pPr algn="ctr">
                <a:lnSpc>
                  <a:spcPts val="1855"/>
                </a:lnSpc>
              </a:pPr>
            </a:p>
          </p:txBody>
        </p:sp>
      </p:grpSp>
      <p:sp>
        <p:nvSpPr>
          <p:cNvPr name="Freeform 24" id="24"/>
          <p:cNvSpPr/>
          <p:nvPr/>
        </p:nvSpPr>
        <p:spPr>
          <a:xfrm flipH="false" flipV="false" rot="0">
            <a:off x="6641078" y="1247386"/>
            <a:ext cx="1537648" cy="1166690"/>
          </a:xfrm>
          <a:custGeom>
            <a:avLst/>
            <a:gdLst/>
            <a:ahLst/>
            <a:cxnLst/>
            <a:rect r="r" b="b" t="t" l="l"/>
            <a:pathLst>
              <a:path h="1166690" w="1537648">
                <a:moveTo>
                  <a:pt x="0" y="0"/>
                </a:moveTo>
                <a:lnTo>
                  <a:pt x="1537648" y="0"/>
                </a:lnTo>
                <a:lnTo>
                  <a:pt x="1537648" y="1166690"/>
                </a:lnTo>
                <a:lnTo>
                  <a:pt x="0" y="116669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25" id="25"/>
          <p:cNvGrpSpPr/>
          <p:nvPr/>
        </p:nvGrpSpPr>
        <p:grpSpPr>
          <a:xfrm rot="0">
            <a:off x="6084451" y="2956094"/>
            <a:ext cx="2766597" cy="430202"/>
            <a:chOff x="0" y="0"/>
            <a:chExt cx="1047362" cy="162863"/>
          </a:xfrm>
        </p:grpSpPr>
        <p:sp>
          <p:nvSpPr>
            <p:cNvPr name="Freeform 26" id="26"/>
            <p:cNvSpPr/>
            <p:nvPr/>
          </p:nvSpPr>
          <p:spPr>
            <a:xfrm flipH="false" flipV="false" rot="0">
              <a:off x="0" y="0"/>
              <a:ext cx="1047362" cy="162863"/>
            </a:xfrm>
            <a:custGeom>
              <a:avLst/>
              <a:gdLst/>
              <a:ahLst/>
              <a:cxnLst/>
              <a:rect r="r" b="b" t="t" l="l"/>
              <a:pathLst>
                <a:path h="162863" w="1047362">
                  <a:moveTo>
                    <a:pt x="81432" y="0"/>
                  </a:moveTo>
                  <a:lnTo>
                    <a:pt x="965930" y="0"/>
                  </a:lnTo>
                  <a:cubicBezTo>
                    <a:pt x="1010903" y="0"/>
                    <a:pt x="1047362" y="36458"/>
                    <a:pt x="1047362" y="81432"/>
                  </a:cubicBezTo>
                  <a:lnTo>
                    <a:pt x="1047362" y="81432"/>
                  </a:lnTo>
                  <a:cubicBezTo>
                    <a:pt x="1047362" y="126405"/>
                    <a:pt x="1010903" y="162863"/>
                    <a:pt x="965930" y="162863"/>
                  </a:cubicBezTo>
                  <a:lnTo>
                    <a:pt x="81432" y="162863"/>
                  </a:lnTo>
                  <a:cubicBezTo>
                    <a:pt x="36458" y="162863"/>
                    <a:pt x="0" y="126405"/>
                    <a:pt x="0" y="81432"/>
                  </a:cubicBezTo>
                  <a:lnTo>
                    <a:pt x="0" y="81432"/>
                  </a:lnTo>
                  <a:cubicBezTo>
                    <a:pt x="0" y="36458"/>
                    <a:pt x="36458" y="0"/>
                    <a:pt x="81432" y="0"/>
                  </a:cubicBezTo>
                  <a:close/>
                </a:path>
              </a:pathLst>
            </a:custGeom>
            <a:solidFill>
              <a:srgbClr val="FFBD59"/>
            </a:solidFill>
          </p:spPr>
        </p:sp>
        <p:sp>
          <p:nvSpPr>
            <p:cNvPr name="TextBox 27" id="27"/>
            <p:cNvSpPr txBox="true"/>
            <p:nvPr/>
          </p:nvSpPr>
          <p:spPr>
            <a:xfrm>
              <a:off x="0" y="-28575"/>
              <a:ext cx="1047362" cy="191438"/>
            </a:xfrm>
            <a:prstGeom prst="rect">
              <a:avLst/>
            </a:prstGeom>
          </p:spPr>
          <p:txBody>
            <a:bodyPr anchor="ctr" rtlCol="false" tIns="48090" lIns="48090" bIns="48090" rIns="48090"/>
            <a:lstStyle/>
            <a:p>
              <a:pPr algn="ctr">
                <a:lnSpc>
                  <a:spcPts val="1960"/>
                </a:lnSpc>
              </a:pPr>
              <a:r>
                <a:rPr lang="en-US" sz="1400" b="true">
                  <a:solidFill>
                    <a:srgbClr val="000000"/>
                  </a:solidFill>
                  <a:latin typeface="Glacial Indifference Bold"/>
                  <a:ea typeface="Glacial Indifference Bold"/>
                  <a:cs typeface="Glacial Indifference Bold"/>
                  <a:sym typeface="Glacial Indifference Bold"/>
                </a:rPr>
                <a:t>Law: ARS 13-2921 </a:t>
              </a:r>
            </a:p>
          </p:txBody>
        </p:sp>
      </p:gr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386219" y="867300"/>
            <a:ext cx="4222251" cy="5767362"/>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956" lIns="47956" bIns="47956" rIns="47956"/>
            <a:lstStyle/>
            <a:p>
              <a:pPr algn="ctr">
                <a:lnSpc>
                  <a:spcPts val="1850"/>
                </a:lnSpc>
              </a:pPr>
            </a:p>
          </p:txBody>
        </p:sp>
      </p:grpSp>
      <p:grpSp>
        <p:nvGrpSpPr>
          <p:cNvPr name="Group 6" id="6"/>
          <p:cNvGrpSpPr/>
          <p:nvPr/>
        </p:nvGrpSpPr>
        <p:grpSpPr>
          <a:xfrm rot="0">
            <a:off x="2820031" y="154256"/>
            <a:ext cx="4109751" cy="608201"/>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956" lIns="47956" bIns="47956" rIns="47956"/>
            <a:lstStyle/>
            <a:p>
              <a:pPr algn="ctr">
                <a:lnSpc>
                  <a:spcPts val="3964"/>
                </a:lnSpc>
              </a:pPr>
              <a:r>
                <a:rPr lang="en-US" b="true" sz="2831">
                  <a:solidFill>
                    <a:srgbClr val="000000"/>
                  </a:solidFill>
                  <a:latin typeface="Glacial Indifference Bold"/>
                  <a:ea typeface="Glacial Indifference Bold"/>
                  <a:cs typeface="Glacial Indifference Bold"/>
                  <a:sym typeface="Glacial Indifference Bold"/>
                </a:rPr>
                <a:t>Gaslighting</a:t>
              </a:r>
            </a:p>
          </p:txBody>
        </p:sp>
      </p:grpSp>
      <p:grpSp>
        <p:nvGrpSpPr>
          <p:cNvPr name="Group 9" id="9"/>
          <p:cNvGrpSpPr/>
          <p:nvPr/>
        </p:nvGrpSpPr>
        <p:grpSpPr>
          <a:xfrm rot="0">
            <a:off x="684279" y="1160978"/>
            <a:ext cx="3694885" cy="5180006"/>
            <a:chOff x="0" y="0"/>
            <a:chExt cx="1402705" cy="1966508"/>
          </a:xfrm>
        </p:grpSpPr>
        <p:sp>
          <p:nvSpPr>
            <p:cNvPr name="Freeform 10" id="10"/>
            <p:cNvSpPr/>
            <p:nvPr/>
          </p:nvSpPr>
          <p:spPr>
            <a:xfrm flipH="false" flipV="false" rot="0">
              <a:off x="0" y="0"/>
              <a:ext cx="1402705" cy="1966508"/>
            </a:xfrm>
            <a:custGeom>
              <a:avLst/>
              <a:gdLst/>
              <a:ahLst/>
              <a:cxnLst/>
              <a:rect r="r" b="b" t="t" l="l"/>
              <a:pathLst>
                <a:path h="1966508" w="1402705">
                  <a:moveTo>
                    <a:pt x="73185" y="0"/>
                  </a:moveTo>
                  <a:lnTo>
                    <a:pt x="1329519" y="0"/>
                  </a:lnTo>
                  <a:cubicBezTo>
                    <a:pt x="1369939" y="0"/>
                    <a:pt x="1402705" y="32766"/>
                    <a:pt x="1402705" y="73185"/>
                  </a:cubicBezTo>
                  <a:lnTo>
                    <a:pt x="1402705" y="1893322"/>
                  </a:lnTo>
                  <a:cubicBezTo>
                    <a:pt x="1402705" y="1912732"/>
                    <a:pt x="1394994" y="1931347"/>
                    <a:pt x="1381269" y="1945072"/>
                  </a:cubicBezTo>
                  <a:cubicBezTo>
                    <a:pt x="1367544" y="1958797"/>
                    <a:pt x="1348929" y="1966508"/>
                    <a:pt x="1329519" y="1966508"/>
                  </a:cubicBezTo>
                  <a:lnTo>
                    <a:pt x="73185" y="1966508"/>
                  </a:lnTo>
                  <a:cubicBezTo>
                    <a:pt x="32766" y="1966508"/>
                    <a:pt x="0" y="1933741"/>
                    <a:pt x="0" y="1893322"/>
                  </a:cubicBezTo>
                  <a:lnTo>
                    <a:pt x="0" y="73185"/>
                  </a:lnTo>
                  <a:cubicBezTo>
                    <a:pt x="0" y="32766"/>
                    <a:pt x="32766" y="0"/>
                    <a:pt x="73185" y="0"/>
                  </a:cubicBezTo>
                  <a:close/>
                </a:path>
              </a:pathLst>
            </a:custGeom>
            <a:solidFill>
              <a:srgbClr val="D9D9D9"/>
            </a:solidFill>
          </p:spPr>
        </p:sp>
        <p:sp>
          <p:nvSpPr>
            <p:cNvPr name="TextBox 11" id="11"/>
            <p:cNvSpPr txBox="true"/>
            <p:nvPr/>
          </p:nvSpPr>
          <p:spPr>
            <a:xfrm>
              <a:off x="0" y="-57150"/>
              <a:ext cx="1402705" cy="2023658"/>
            </a:xfrm>
            <a:prstGeom prst="rect">
              <a:avLst/>
            </a:prstGeom>
          </p:spPr>
          <p:txBody>
            <a:bodyPr anchor="ctr" rtlCol="false" tIns="47956" lIns="47956" bIns="47956" rIns="47956"/>
            <a:lstStyle/>
            <a:p>
              <a:pPr algn="ctr">
                <a:lnSpc>
                  <a:spcPts val="3359"/>
                </a:lnSpc>
              </a:pPr>
              <a:r>
                <a:rPr lang="en-US" sz="2400">
                  <a:solidFill>
                    <a:srgbClr val="000000"/>
                  </a:solidFill>
                  <a:latin typeface="Glacial Indifference"/>
                  <a:ea typeface="Glacial Indifference"/>
                  <a:cs typeface="Glacial Indifference"/>
                  <a:sym typeface="Glacial Indifference"/>
                </a:rPr>
                <a:t> A form of psychological manipulation in which a person or group makes someone questions their own reality, memory, or perceptions.</a:t>
              </a:r>
            </a:p>
          </p:txBody>
        </p:sp>
      </p:grpSp>
      <p:grpSp>
        <p:nvGrpSpPr>
          <p:cNvPr name="Group 12" id="12"/>
          <p:cNvGrpSpPr/>
          <p:nvPr/>
        </p:nvGrpSpPr>
        <p:grpSpPr>
          <a:xfrm rot="0">
            <a:off x="5291372" y="962550"/>
            <a:ext cx="4222251" cy="5767362"/>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956" lIns="47956" bIns="47956" rIns="47956"/>
            <a:lstStyle/>
            <a:p>
              <a:pPr algn="ctr">
                <a:lnSpc>
                  <a:spcPts val="1850"/>
                </a:lnSpc>
              </a:pPr>
            </a:p>
          </p:txBody>
        </p:sp>
      </p:grpSp>
      <p:grpSp>
        <p:nvGrpSpPr>
          <p:cNvPr name="Group 15" id="15"/>
          <p:cNvGrpSpPr/>
          <p:nvPr/>
        </p:nvGrpSpPr>
        <p:grpSpPr>
          <a:xfrm rot="0">
            <a:off x="5589432" y="1256228"/>
            <a:ext cx="3626129" cy="5180006"/>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956" lIns="47956" bIns="47956" rIns="47956"/>
            <a:lstStyle/>
            <a:p>
              <a:pPr algn="ctr">
                <a:lnSpc>
                  <a:spcPts val="4229"/>
                </a:lnSpc>
              </a:pPr>
            </a:p>
          </p:txBody>
        </p:sp>
      </p:grpSp>
      <p:sp>
        <p:nvSpPr>
          <p:cNvPr name="Freeform 18" id="18"/>
          <p:cNvSpPr/>
          <p:nvPr/>
        </p:nvSpPr>
        <p:spPr>
          <a:xfrm flipH="false" flipV="false" rot="0">
            <a:off x="6082162" y="2360578"/>
            <a:ext cx="2640670" cy="2653940"/>
          </a:xfrm>
          <a:custGeom>
            <a:avLst/>
            <a:gdLst/>
            <a:ahLst/>
            <a:cxnLst/>
            <a:rect r="r" b="b" t="t" l="l"/>
            <a:pathLst>
              <a:path h="2653940" w="2640670">
                <a:moveTo>
                  <a:pt x="0" y="0"/>
                </a:moveTo>
                <a:lnTo>
                  <a:pt x="2640670" y="0"/>
                </a:lnTo>
                <a:lnTo>
                  <a:pt x="2640670" y="2653940"/>
                </a:lnTo>
                <a:lnTo>
                  <a:pt x="0" y="265394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30448" y="1059191"/>
            <a:ext cx="4159828" cy="5682096"/>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247" lIns="47247" bIns="47247" rIns="47247"/>
            <a:lstStyle/>
            <a:p>
              <a:pPr algn="ctr">
                <a:lnSpc>
                  <a:spcPts val="1822"/>
                </a:lnSpc>
              </a:pPr>
            </a:p>
          </p:txBody>
        </p:sp>
      </p:grpSp>
      <p:grpSp>
        <p:nvGrpSpPr>
          <p:cNvPr name="Group 6" id="6"/>
          <p:cNvGrpSpPr/>
          <p:nvPr/>
        </p:nvGrpSpPr>
        <p:grpSpPr>
          <a:xfrm rot="0">
            <a:off x="2816635" y="298521"/>
            <a:ext cx="4048991" cy="59920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66675"/>
              <a:ext cx="1560202" cy="297569"/>
            </a:xfrm>
            <a:prstGeom prst="rect">
              <a:avLst/>
            </a:prstGeom>
          </p:spPr>
          <p:txBody>
            <a:bodyPr anchor="ctr" rtlCol="false" tIns="47247" lIns="47247" bIns="47247" rIns="47247"/>
            <a:lstStyle/>
            <a:p>
              <a:pPr algn="ctr">
                <a:lnSpc>
                  <a:spcPts val="3906"/>
                </a:lnSpc>
              </a:pPr>
              <a:r>
                <a:rPr lang="en-US" b="true" sz="2790">
                  <a:solidFill>
                    <a:srgbClr val="000000"/>
                  </a:solidFill>
                  <a:latin typeface="Glacial Indifference Bold"/>
                  <a:ea typeface="Glacial Indifference Bold"/>
                  <a:cs typeface="Glacial Indifference Bold"/>
                  <a:sym typeface="Glacial Indifference Bold"/>
                </a:rPr>
                <a:t>Swatting</a:t>
              </a:r>
            </a:p>
          </p:txBody>
        </p:sp>
      </p:grpSp>
      <p:grpSp>
        <p:nvGrpSpPr>
          <p:cNvPr name="Group 9" id="9"/>
          <p:cNvGrpSpPr/>
          <p:nvPr/>
        </p:nvGrpSpPr>
        <p:grpSpPr>
          <a:xfrm rot="0">
            <a:off x="724102" y="1348527"/>
            <a:ext cx="3640259" cy="5105556"/>
            <a:chOff x="0" y="0"/>
            <a:chExt cx="1402705" cy="1967330"/>
          </a:xfrm>
        </p:grpSpPr>
        <p:sp>
          <p:nvSpPr>
            <p:cNvPr name="Freeform 10" id="10"/>
            <p:cNvSpPr/>
            <p:nvPr/>
          </p:nvSpPr>
          <p:spPr>
            <a:xfrm flipH="false" flipV="false" rot="0">
              <a:off x="0" y="0"/>
              <a:ext cx="1402705" cy="1967330"/>
            </a:xfrm>
            <a:custGeom>
              <a:avLst/>
              <a:gdLst/>
              <a:ahLst/>
              <a:cxnLst/>
              <a:rect r="r" b="b" t="t" l="l"/>
              <a:pathLst>
                <a:path h="1967330" w="1402705">
                  <a:moveTo>
                    <a:pt x="73185" y="0"/>
                  </a:moveTo>
                  <a:lnTo>
                    <a:pt x="1329519" y="0"/>
                  </a:lnTo>
                  <a:cubicBezTo>
                    <a:pt x="1369939" y="0"/>
                    <a:pt x="1402705" y="32766"/>
                    <a:pt x="1402705" y="73185"/>
                  </a:cubicBezTo>
                  <a:lnTo>
                    <a:pt x="1402705" y="1894144"/>
                  </a:lnTo>
                  <a:cubicBezTo>
                    <a:pt x="1402705" y="1934564"/>
                    <a:pt x="1369939" y="1967330"/>
                    <a:pt x="1329519" y="1967330"/>
                  </a:cubicBezTo>
                  <a:lnTo>
                    <a:pt x="73185" y="1967330"/>
                  </a:lnTo>
                  <a:cubicBezTo>
                    <a:pt x="53775" y="1967330"/>
                    <a:pt x="35160" y="1959619"/>
                    <a:pt x="21436" y="1945894"/>
                  </a:cubicBezTo>
                  <a:cubicBezTo>
                    <a:pt x="7711" y="1932169"/>
                    <a:pt x="0" y="1913554"/>
                    <a:pt x="0" y="1894144"/>
                  </a:cubicBezTo>
                  <a:lnTo>
                    <a:pt x="0" y="73185"/>
                  </a:lnTo>
                  <a:cubicBezTo>
                    <a:pt x="0" y="32766"/>
                    <a:pt x="32766" y="0"/>
                    <a:pt x="73185" y="0"/>
                  </a:cubicBezTo>
                  <a:close/>
                </a:path>
              </a:pathLst>
            </a:custGeom>
            <a:solidFill>
              <a:srgbClr val="D9D9D9"/>
            </a:solidFill>
          </p:spPr>
        </p:sp>
        <p:sp>
          <p:nvSpPr>
            <p:cNvPr name="TextBox 11" id="11"/>
            <p:cNvSpPr txBox="true"/>
            <p:nvPr/>
          </p:nvSpPr>
          <p:spPr>
            <a:xfrm>
              <a:off x="0" y="-57150"/>
              <a:ext cx="1402705" cy="2024480"/>
            </a:xfrm>
            <a:prstGeom prst="rect">
              <a:avLst/>
            </a:prstGeom>
          </p:spPr>
          <p:txBody>
            <a:bodyPr anchor="ctr" rtlCol="false" tIns="47247" lIns="47247" bIns="47247" rIns="47247"/>
            <a:lstStyle/>
            <a:p>
              <a:pPr algn="ctr">
                <a:lnSpc>
                  <a:spcPts val="3359"/>
                </a:lnSpc>
              </a:pPr>
              <a:r>
                <a:rPr lang="en-US" sz="2400">
                  <a:solidFill>
                    <a:srgbClr val="000000"/>
                  </a:solidFill>
                  <a:latin typeface="Glacial Indifference"/>
                  <a:ea typeface="Glacial Indifference"/>
                  <a:cs typeface="Glacial Indifference"/>
                  <a:sym typeface="Glacial Indifference"/>
                </a:rPr>
                <a:t>A dangerous prank or malicious act in which someone falsely reports a serious crime such as a hostage situation or an active shooter, to emergency services, causing a large armed police response to be dispatched to an unsuspecting person’s address.</a:t>
              </a:r>
            </a:p>
          </p:txBody>
        </p:sp>
      </p:grpSp>
      <p:grpSp>
        <p:nvGrpSpPr>
          <p:cNvPr name="Group 12" id="12"/>
          <p:cNvGrpSpPr/>
          <p:nvPr/>
        </p:nvGrpSpPr>
        <p:grpSpPr>
          <a:xfrm rot="0">
            <a:off x="6247921" y="916316"/>
            <a:ext cx="2198128" cy="1740616"/>
            <a:chOff x="0" y="0"/>
            <a:chExt cx="847007" cy="670713"/>
          </a:xfrm>
        </p:grpSpPr>
        <p:sp>
          <p:nvSpPr>
            <p:cNvPr name="Freeform 13" id="13"/>
            <p:cNvSpPr/>
            <p:nvPr/>
          </p:nvSpPr>
          <p:spPr>
            <a:xfrm flipH="false" flipV="false" rot="0">
              <a:off x="0" y="0"/>
              <a:ext cx="847007" cy="670713"/>
            </a:xfrm>
            <a:custGeom>
              <a:avLst/>
              <a:gdLst/>
              <a:ahLst/>
              <a:cxnLst/>
              <a:rect r="r" b="b" t="t" l="l"/>
              <a:pathLst>
                <a:path h="670713" w="847007">
                  <a:moveTo>
                    <a:pt x="121200" y="0"/>
                  </a:moveTo>
                  <a:lnTo>
                    <a:pt x="725807" y="0"/>
                  </a:lnTo>
                  <a:cubicBezTo>
                    <a:pt x="757951" y="0"/>
                    <a:pt x="788779" y="12769"/>
                    <a:pt x="811508" y="35499"/>
                  </a:cubicBezTo>
                  <a:cubicBezTo>
                    <a:pt x="834238" y="58228"/>
                    <a:pt x="847007" y="89056"/>
                    <a:pt x="847007" y="121200"/>
                  </a:cubicBezTo>
                  <a:lnTo>
                    <a:pt x="847007" y="549513"/>
                  </a:lnTo>
                  <a:cubicBezTo>
                    <a:pt x="847007" y="581657"/>
                    <a:pt x="834238" y="612485"/>
                    <a:pt x="811508" y="635215"/>
                  </a:cubicBezTo>
                  <a:cubicBezTo>
                    <a:pt x="788779" y="657944"/>
                    <a:pt x="757951" y="670713"/>
                    <a:pt x="725807" y="670713"/>
                  </a:cubicBezTo>
                  <a:lnTo>
                    <a:pt x="121200" y="670713"/>
                  </a:lnTo>
                  <a:cubicBezTo>
                    <a:pt x="89056" y="670713"/>
                    <a:pt x="58228" y="657944"/>
                    <a:pt x="35499" y="635215"/>
                  </a:cubicBezTo>
                  <a:cubicBezTo>
                    <a:pt x="12769" y="612485"/>
                    <a:pt x="0" y="581657"/>
                    <a:pt x="0" y="549513"/>
                  </a:cubicBezTo>
                  <a:lnTo>
                    <a:pt x="0" y="121200"/>
                  </a:lnTo>
                  <a:cubicBezTo>
                    <a:pt x="0" y="89056"/>
                    <a:pt x="12769" y="58228"/>
                    <a:pt x="35499" y="35499"/>
                  </a:cubicBezTo>
                  <a:cubicBezTo>
                    <a:pt x="58228" y="12769"/>
                    <a:pt x="89056" y="0"/>
                    <a:pt x="121200" y="0"/>
                  </a:cubicBezTo>
                  <a:close/>
                </a:path>
              </a:pathLst>
            </a:custGeom>
            <a:solidFill>
              <a:srgbClr val="FFBD59"/>
            </a:solidFill>
          </p:spPr>
        </p:sp>
        <p:sp>
          <p:nvSpPr>
            <p:cNvPr name="TextBox 14" id="14"/>
            <p:cNvSpPr txBox="true"/>
            <p:nvPr/>
          </p:nvSpPr>
          <p:spPr>
            <a:xfrm>
              <a:off x="0" y="-57150"/>
              <a:ext cx="847007" cy="727863"/>
            </a:xfrm>
            <a:prstGeom prst="rect">
              <a:avLst/>
            </a:prstGeom>
          </p:spPr>
          <p:txBody>
            <a:bodyPr anchor="ctr" rtlCol="false" tIns="47247" lIns="47247" bIns="47247" rIns="47247"/>
            <a:lstStyle/>
            <a:p>
              <a:pPr algn="ctr">
                <a:lnSpc>
                  <a:spcPts val="1822"/>
                </a:lnSpc>
              </a:pPr>
            </a:p>
          </p:txBody>
        </p:sp>
      </p:grpSp>
      <p:grpSp>
        <p:nvGrpSpPr>
          <p:cNvPr name="Group 15" id="15"/>
          <p:cNvGrpSpPr/>
          <p:nvPr/>
        </p:nvGrpSpPr>
        <p:grpSpPr>
          <a:xfrm rot="0">
            <a:off x="6436395" y="1102969"/>
            <a:ext cx="1776898" cy="1391924"/>
            <a:chOff x="0" y="0"/>
            <a:chExt cx="684694" cy="536352"/>
          </a:xfrm>
        </p:grpSpPr>
        <p:sp>
          <p:nvSpPr>
            <p:cNvPr name="Freeform 16" id="16"/>
            <p:cNvSpPr/>
            <p:nvPr/>
          </p:nvSpPr>
          <p:spPr>
            <a:xfrm flipH="false" flipV="false" rot="0">
              <a:off x="0" y="0"/>
              <a:ext cx="684694" cy="536352"/>
            </a:xfrm>
            <a:custGeom>
              <a:avLst/>
              <a:gdLst/>
              <a:ahLst/>
              <a:cxnLst/>
              <a:rect r="r" b="b" t="t" l="l"/>
              <a:pathLst>
                <a:path h="536352" w="684694">
                  <a:moveTo>
                    <a:pt x="149932" y="0"/>
                  </a:moveTo>
                  <a:lnTo>
                    <a:pt x="534762" y="0"/>
                  </a:lnTo>
                  <a:cubicBezTo>
                    <a:pt x="574527" y="0"/>
                    <a:pt x="612662" y="15796"/>
                    <a:pt x="640780" y="43914"/>
                  </a:cubicBezTo>
                  <a:cubicBezTo>
                    <a:pt x="668898" y="72032"/>
                    <a:pt x="684694" y="110168"/>
                    <a:pt x="684694" y="149932"/>
                  </a:cubicBezTo>
                  <a:lnTo>
                    <a:pt x="684694" y="386420"/>
                  </a:lnTo>
                  <a:cubicBezTo>
                    <a:pt x="684694" y="426184"/>
                    <a:pt x="668898" y="464320"/>
                    <a:pt x="640780" y="492438"/>
                  </a:cubicBezTo>
                  <a:cubicBezTo>
                    <a:pt x="612662" y="520555"/>
                    <a:pt x="574527" y="536352"/>
                    <a:pt x="534762" y="536352"/>
                  </a:cubicBezTo>
                  <a:lnTo>
                    <a:pt x="149932" y="536352"/>
                  </a:lnTo>
                  <a:cubicBezTo>
                    <a:pt x="110168" y="536352"/>
                    <a:pt x="72032" y="520555"/>
                    <a:pt x="43914" y="492438"/>
                  </a:cubicBezTo>
                  <a:cubicBezTo>
                    <a:pt x="15796" y="464320"/>
                    <a:pt x="0" y="426184"/>
                    <a:pt x="0" y="386420"/>
                  </a:cubicBezTo>
                  <a:lnTo>
                    <a:pt x="0" y="149932"/>
                  </a:lnTo>
                  <a:cubicBezTo>
                    <a:pt x="0" y="110168"/>
                    <a:pt x="15796" y="72032"/>
                    <a:pt x="43914" y="43914"/>
                  </a:cubicBezTo>
                  <a:cubicBezTo>
                    <a:pt x="72032" y="15796"/>
                    <a:pt x="110168" y="0"/>
                    <a:pt x="149932" y="0"/>
                  </a:cubicBezTo>
                  <a:close/>
                </a:path>
              </a:pathLst>
            </a:custGeom>
            <a:solidFill>
              <a:srgbClr val="D9D9D9"/>
            </a:solidFill>
          </p:spPr>
        </p:sp>
        <p:sp>
          <p:nvSpPr>
            <p:cNvPr name="TextBox 17" id="17"/>
            <p:cNvSpPr txBox="true"/>
            <p:nvPr/>
          </p:nvSpPr>
          <p:spPr>
            <a:xfrm>
              <a:off x="0" y="-114300"/>
              <a:ext cx="684694" cy="650652"/>
            </a:xfrm>
            <a:prstGeom prst="rect">
              <a:avLst/>
            </a:prstGeom>
          </p:spPr>
          <p:txBody>
            <a:bodyPr anchor="ctr" rtlCol="false" tIns="47247" lIns="47247" bIns="47247" rIns="47247"/>
            <a:lstStyle/>
            <a:p>
              <a:pPr algn="ctr">
                <a:lnSpc>
                  <a:spcPts val="4166"/>
                </a:lnSpc>
              </a:pPr>
            </a:p>
          </p:txBody>
        </p:sp>
      </p:grpSp>
      <p:sp>
        <p:nvSpPr>
          <p:cNvPr name="Freeform 18" id="18"/>
          <p:cNvSpPr/>
          <p:nvPr/>
        </p:nvSpPr>
        <p:spPr>
          <a:xfrm flipH="false" flipV="false" rot="0">
            <a:off x="6612693" y="1358356"/>
            <a:ext cx="1468584" cy="881150"/>
          </a:xfrm>
          <a:custGeom>
            <a:avLst/>
            <a:gdLst/>
            <a:ahLst/>
            <a:cxnLst/>
            <a:rect r="r" b="b" t="t" l="l"/>
            <a:pathLst>
              <a:path h="881150" w="1468584">
                <a:moveTo>
                  <a:pt x="0" y="0"/>
                </a:moveTo>
                <a:lnTo>
                  <a:pt x="1468584" y="0"/>
                </a:lnTo>
                <a:lnTo>
                  <a:pt x="1468584" y="881150"/>
                </a:lnTo>
                <a:lnTo>
                  <a:pt x="0" y="8811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9" id="19"/>
          <p:cNvGrpSpPr/>
          <p:nvPr/>
        </p:nvGrpSpPr>
        <p:grpSpPr>
          <a:xfrm rot="0">
            <a:off x="5227254" y="2828268"/>
            <a:ext cx="4113129" cy="339402"/>
            <a:chOff x="0" y="0"/>
            <a:chExt cx="1584917" cy="130782"/>
          </a:xfrm>
        </p:grpSpPr>
        <p:sp>
          <p:nvSpPr>
            <p:cNvPr name="Freeform 20" id="20"/>
            <p:cNvSpPr/>
            <p:nvPr/>
          </p:nvSpPr>
          <p:spPr>
            <a:xfrm flipH="false" flipV="false" rot="0">
              <a:off x="0" y="0"/>
              <a:ext cx="1584917" cy="130782"/>
            </a:xfrm>
            <a:custGeom>
              <a:avLst/>
              <a:gdLst/>
              <a:ahLst/>
              <a:cxnLst/>
              <a:rect r="r" b="b" t="t" l="l"/>
              <a:pathLst>
                <a:path h="130782" w="1584917">
                  <a:moveTo>
                    <a:pt x="64772" y="0"/>
                  </a:moveTo>
                  <a:lnTo>
                    <a:pt x="1520145" y="0"/>
                  </a:lnTo>
                  <a:cubicBezTo>
                    <a:pt x="1537324" y="0"/>
                    <a:pt x="1553799" y="6824"/>
                    <a:pt x="1565946" y="18971"/>
                  </a:cubicBezTo>
                  <a:cubicBezTo>
                    <a:pt x="1578093" y="31118"/>
                    <a:pt x="1584917" y="47593"/>
                    <a:pt x="1584917" y="64772"/>
                  </a:cubicBezTo>
                  <a:lnTo>
                    <a:pt x="1584917" y="66010"/>
                  </a:lnTo>
                  <a:cubicBezTo>
                    <a:pt x="1584917" y="83189"/>
                    <a:pt x="1578093" y="99664"/>
                    <a:pt x="1565946" y="111811"/>
                  </a:cubicBezTo>
                  <a:cubicBezTo>
                    <a:pt x="1553799" y="123958"/>
                    <a:pt x="1537324" y="130782"/>
                    <a:pt x="1520145" y="130782"/>
                  </a:cubicBezTo>
                  <a:lnTo>
                    <a:pt x="64772" y="130782"/>
                  </a:lnTo>
                  <a:cubicBezTo>
                    <a:pt x="47593" y="130782"/>
                    <a:pt x="31118" y="123958"/>
                    <a:pt x="18971" y="111811"/>
                  </a:cubicBezTo>
                  <a:cubicBezTo>
                    <a:pt x="6824" y="99664"/>
                    <a:pt x="0" y="83189"/>
                    <a:pt x="0" y="66010"/>
                  </a:cubicBezTo>
                  <a:lnTo>
                    <a:pt x="0" y="64772"/>
                  </a:lnTo>
                  <a:cubicBezTo>
                    <a:pt x="0" y="47593"/>
                    <a:pt x="6824" y="31118"/>
                    <a:pt x="18971" y="18971"/>
                  </a:cubicBezTo>
                  <a:cubicBezTo>
                    <a:pt x="31118" y="6824"/>
                    <a:pt x="47593" y="0"/>
                    <a:pt x="64772" y="0"/>
                  </a:cubicBezTo>
                  <a:close/>
                </a:path>
              </a:pathLst>
            </a:custGeom>
            <a:solidFill>
              <a:srgbClr val="FFBD59"/>
            </a:solidFill>
          </p:spPr>
        </p:sp>
        <p:sp>
          <p:nvSpPr>
            <p:cNvPr name="TextBox 21" id="21"/>
            <p:cNvSpPr txBox="true"/>
            <p:nvPr/>
          </p:nvSpPr>
          <p:spPr>
            <a:xfrm>
              <a:off x="0" y="-28575"/>
              <a:ext cx="1584917" cy="159357"/>
            </a:xfrm>
            <a:prstGeom prst="rect">
              <a:avLst/>
            </a:prstGeom>
          </p:spPr>
          <p:txBody>
            <a:bodyPr anchor="ctr" rtlCol="false" tIns="47247" lIns="47247" bIns="47247" rIns="47247"/>
            <a:lstStyle/>
            <a:p>
              <a:pPr algn="ctr">
                <a:lnSpc>
                  <a:spcPts val="1962"/>
                </a:lnSpc>
              </a:pPr>
              <a:r>
                <a:rPr lang="en-US" sz="1402" b="true">
                  <a:solidFill>
                    <a:srgbClr val="000000"/>
                  </a:solidFill>
                  <a:latin typeface="Glacial Indifference Bold"/>
                  <a:ea typeface="Glacial Indifference Bold"/>
                  <a:cs typeface="Glacial Indifference Bold"/>
                  <a:sym typeface="Glacial Indifference Bold"/>
                </a:rPr>
                <a:t>ARS 13-2907.01 False Reporting </a:t>
              </a:r>
            </a:p>
          </p:txBody>
        </p:sp>
      </p:grpSp>
      <p:grpSp>
        <p:nvGrpSpPr>
          <p:cNvPr name="Group 22" id="22"/>
          <p:cNvGrpSpPr/>
          <p:nvPr/>
        </p:nvGrpSpPr>
        <p:grpSpPr>
          <a:xfrm rot="0">
            <a:off x="4841131" y="3336089"/>
            <a:ext cx="4912469" cy="3472919"/>
            <a:chOff x="0" y="0"/>
            <a:chExt cx="1892927" cy="1338224"/>
          </a:xfrm>
        </p:grpSpPr>
        <p:sp>
          <p:nvSpPr>
            <p:cNvPr name="Freeform 23" id="23"/>
            <p:cNvSpPr/>
            <p:nvPr/>
          </p:nvSpPr>
          <p:spPr>
            <a:xfrm flipH="false" flipV="false" rot="0">
              <a:off x="0" y="0"/>
              <a:ext cx="1892927" cy="1338224"/>
            </a:xfrm>
            <a:custGeom>
              <a:avLst/>
              <a:gdLst/>
              <a:ahLst/>
              <a:cxnLst/>
              <a:rect r="r" b="b" t="t" l="l"/>
              <a:pathLst>
                <a:path h="1338224" w="1892927">
                  <a:moveTo>
                    <a:pt x="54232" y="0"/>
                  </a:moveTo>
                  <a:lnTo>
                    <a:pt x="1838695" y="0"/>
                  </a:lnTo>
                  <a:cubicBezTo>
                    <a:pt x="1868647" y="0"/>
                    <a:pt x="1892927" y="24281"/>
                    <a:pt x="1892927" y="54232"/>
                  </a:cubicBezTo>
                  <a:lnTo>
                    <a:pt x="1892927" y="1283992"/>
                  </a:lnTo>
                  <a:cubicBezTo>
                    <a:pt x="1892927" y="1313943"/>
                    <a:pt x="1868647" y="1338224"/>
                    <a:pt x="1838695" y="1338224"/>
                  </a:cubicBezTo>
                  <a:lnTo>
                    <a:pt x="54232" y="1338224"/>
                  </a:lnTo>
                  <a:cubicBezTo>
                    <a:pt x="24281" y="1338224"/>
                    <a:pt x="0" y="1313943"/>
                    <a:pt x="0" y="1283992"/>
                  </a:cubicBezTo>
                  <a:lnTo>
                    <a:pt x="0" y="54232"/>
                  </a:lnTo>
                  <a:cubicBezTo>
                    <a:pt x="0" y="24281"/>
                    <a:pt x="24281" y="0"/>
                    <a:pt x="54232" y="0"/>
                  </a:cubicBezTo>
                  <a:close/>
                </a:path>
              </a:pathLst>
            </a:custGeom>
            <a:solidFill>
              <a:srgbClr val="FFBD59"/>
            </a:solidFill>
          </p:spPr>
        </p:sp>
        <p:sp>
          <p:nvSpPr>
            <p:cNvPr name="TextBox 24" id="24"/>
            <p:cNvSpPr txBox="true"/>
            <p:nvPr/>
          </p:nvSpPr>
          <p:spPr>
            <a:xfrm>
              <a:off x="0" y="-57150"/>
              <a:ext cx="1892927" cy="1395374"/>
            </a:xfrm>
            <a:prstGeom prst="rect">
              <a:avLst/>
            </a:prstGeom>
          </p:spPr>
          <p:txBody>
            <a:bodyPr anchor="ctr" rtlCol="false" tIns="47247" lIns="47247" bIns="47247" rIns="47247"/>
            <a:lstStyle/>
            <a:p>
              <a:pPr algn="ctr">
                <a:lnSpc>
                  <a:spcPts val="1822"/>
                </a:lnSpc>
              </a:pPr>
            </a:p>
          </p:txBody>
        </p:sp>
      </p:grpSp>
      <p:grpSp>
        <p:nvGrpSpPr>
          <p:cNvPr name="Group 25" id="25"/>
          <p:cNvGrpSpPr/>
          <p:nvPr/>
        </p:nvGrpSpPr>
        <p:grpSpPr>
          <a:xfrm rot="0">
            <a:off x="5096924" y="3503224"/>
            <a:ext cx="4455840" cy="3138649"/>
            <a:chOff x="0" y="0"/>
            <a:chExt cx="1716974" cy="1209419"/>
          </a:xfrm>
        </p:grpSpPr>
        <p:sp>
          <p:nvSpPr>
            <p:cNvPr name="Freeform 26" id="26"/>
            <p:cNvSpPr/>
            <p:nvPr/>
          </p:nvSpPr>
          <p:spPr>
            <a:xfrm flipH="false" flipV="false" rot="0">
              <a:off x="0" y="0"/>
              <a:ext cx="1716974" cy="1209419"/>
            </a:xfrm>
            <a:custGeom>
              <a:avLst/>
              <a:gdLst/>
              <a:ahLst/>
              <a:cxnLst/>
              <a:rect r="r" b="b" t="t" l="l"/>
              <a:pathLst>
                <a:path h="1209419" w="1716974">
                  <a:moveTo>
                    <a:pt x="59790" y="0"/>
                  </a:moveTo>
                  <a:lnTo>
                    <a:pt x="1657184" y="0"/>
                  </a:lnTo>
                  <a:cubicBezTo>
                    <a:pt x="1690205" y="0"/>
                    <a:pt x="1716974" y="26769"/>
                    <a:pt x="1716974" y="59790"/>
                  </a:cubicBezTo>
                  <a:lnTo>
                    <a:pt x="1716974" y="1149629"/>
                  </a:lnTo>
                  <a:cubicBezTo>
                    <a:pt x="1716974" y="1165486"/>
                    <a:pt x="1710674" y="1180694"/>
                    <a:pt x="1699462" y="1191907"/>
                  </a:cubicBezTo>
                  <a:cubicBezTo>
                    <a:pt x="1688249" y="1203120"/>
                    <a:pt x="1673041" y="1209419"/>
                    <a:pt x="1657184" y="1209419"/>
                  </a:cubicBezTo>
                  <a:lnTo>
                    <a:pt x="59790" y="1209419"/>
                  </a:lnTo>
                  <a:cubicBezTo>
                    <a:pt x="26769" y="1209419"/>
                    <a:pt x="0" y="1182650"/>
                    <a:pt x="0" y="1149629"/>
                  </a:cubicBezTo>
                  <a:lnTo>
                    <a:pt x="0" y="59790"/>
                  </a:lnTo>
                  <a:cubicBezTo>
                    <a:pt x="0" y="26769"/>
                    <a:pt x="26769" y="0"/>
                    <a:pt x="59790" y="0"/>
                  </a:cubicBezTo>
                  <a:close/>
                </a:path>
              </a:pathLst>
            </a:custGeom>
            <a:solidFill>
              <a:srgbClr val="D9D9D9"/>
            </a:solidFill>
          </p:spPr>
        </p:sp>
        <p:sp>
          <p:nvSpPr>
            <p:cNvPr name="TextBox 27" id="27"/>
            <p:cNvSpPr txBox="true"/>
            <p:nvPr/>
          </p:nvSpPr>
          <p:spPr>
            <a:xfrm>
              <a:off x="0" y="-114300"/>
              <a:ext cx="1716974" cy="1323719"/>
            </a:xfrm>
            <a:prstGeom prst="rect">
              <a:avLst/>
            </a:prstGeom>
          </p:spPr>
          <p:txBody>
            <a:bodyPr anchor="ctr" rtlCol="false" tIns="47247" lIns="47247" bIns="47247" rIns="47247"/>
            <a:lstStyle/>
            <a:p>
              <a:pPr algn="ctr">
                <a:lnSpc>
                  <a:spcPts val="4166"/>
                </a:lnSpc>
              </a:pPr>
            </a:p>
          </p:txBody>
        </p:sp>
      </p:grpSp>
      <p:sp>
        <p:nvSpPr>
          <p:cNvPr name="TextBox 28" id="28"/>
          <p:cNvSpPr txBox="true"/>
          <p:nvPr/>
        </p:nvSpPr>
        <p:spPr>
          <a:xfrm rot="0">
            <a:off x="5227254" y="3545050"/>
            <a:ext cx="4239461" cy="3460115"/>
          </a:xfrm>
          <a:prstGeom prst="rect">
            <a:avLst/>
          </a:prstGeom>
        </p:spPr>
        <p:txBody>
          <a:bodyPr anchor="t" rtlCol="false" tIns="0" lIns="0" bIns="0" rIns="0">
            <a:spAutoFit/>
          </a:bodyPr>
          <a:lstStyle/>
          <a:p>
            <a:pPr algn="l">
              <a:lnSpc>
                <a:spcPts val="1960"/>
              </a:lnSpc>
            </a:pPr>
            <a:r>
              <a:rPr lang="en-US" sz="1400">
                <a:solidFill>
                  <a:srgbClr val="000000"/>
                </a:solidFill>
                <a:latin typeface="Glacial Indifference"/>
                <a:ea typeface="Glacial Indifference"/>
                <a:cs typeface="Glacial Indifference"/>
                <a:sym typeface="Glacial Indifference"/>
              </a:rPr>
              <a:t>A person commits false reporting by initiating or circulating a report of a bombing, fire, offense or other emergency knowing that such report is false and intending:</a:t>
            </a:r>
          </a:p>
          <a:p>
            <a:pPr algn="l">
              <a:lnSpc>
                <a:spcPts val="1960"/>
              </a:lnSpc>
            </a:pPr>
            <a:r>
              <a:rPr lang="en-US" sz="1400">
                <a:solidFill>
                  <a:srgbClr val="000000"/>
                </a:solidFill>
                <a:latin typeface="Glacial Indifference"/>
                <a:ea typeface="Glacial Indifference"/>
                <a:cs typeface="Glacial Indifference"/>
                <a:sym typeface="Glacial Indifference"/>
              </a:rPr>
              <a:t>1. That it will cause action of any sort by an official or volunteer agency organized to deal with emergencies; or</a:t>
            </a:r>
          </a:p>
          <a:p>
            <a:pPr algn="l">
              <a:lnSpc>
                <a:spcPts val="1960"/>
              </a:lnSpc>
            </a:pPr>
            <a:r>
              <a:rPr lang="en-US" sz="1400">
                <a:solidFill>
                  <a:srgbClr val="000000"/>
                </a:solidFill>
                <a:latin typeface="Glacial Indifference"/>
                <a:ea typeface="Glacial Indifference"/>
                <a:cs typeface="Glacial Indifference"/>
                <a:sym typeface="Glacial Indifference"/>
              </a:rPr>
              <a:t>2. That it will place a person in fear of imminent serious physical injury; or</a:t>
            </a:r>
          </a:p>
          <a:p>
            <a:pPr algn="l">
              <a:lnSpc>
                <a:spcPts val="1960"/>
              </a:lnSpc>
            </a:pPr>
            <a:r>
              <a:rPr lang="en-US" sz="1400">
                <a:solidFill>
                  <a:srgbClr val="000000"/>
                </a:solidFill>
                <a:latin typeface="Glacial Indifference"/>
                <a:ea typeface="Glacial Indifference"/>
                <a:cs typeface="Glacial Indifference"/>
                <a:sym typeface="Glacial Indifference"/>
              </a:rPr>
              <a:t>3. That it will prevent or interrupt the occupation of any building, room, place of assembly, public place or means of transportation.</a:t>
            </a:r>
          </a:p>
          <a:p>
            <a:pPr algn="l">
              <a:lnSpc>
                <a:spcPts val="1960"/>
              </a:lnSpc>
            </a:pPr>
          </a:p>
          <a:p>
            <a:pPr algn="l">
              <a:lnSpc>
                <a:spcPts val="1960"/>
              </a:lnSpc>
              <a:spcBef>
                <a:spcPct val="0"/>
              </a:spcBef>
            </a:pP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373989" y="978372"/>
            <a:ext cx="4199084" cy="5735718"/>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692" lIns="47692" bIns="47692" rIns="47692"/>
            <a:lstStyle/>
            <a:p>
              <a:pPr algn="ctr">
                <a:lnSpc>
                  <a:spcPts val="1840"/>
                </a:lnSpc>
              </a:pPr>
            </a:p>
          </p:txBody>
        </p:sp>
      </p:grpSp>
      <p:grpSp>
        <p:nvGrpSpPr>
          <p:cNvPr name="Group 6" id="6"/>
          <p:cNvGrpSpPr/>
          <p:nvPr/>
        </p:nvGrpSpPr>
        <p:grpSpPr>
          <a:xfrm rot="0">
            <a:off x="2998302" y="170078"/>
            <a:ext cx="4087201" cy="604864"/>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692" lIns="47692" bIns="47692" rIns="47692"/>
            <a:lstStyle/>
            <a:p>
              <a:pPr algn="ctr">
                <a:lnSpc>
                  <a:spcPts val="3943"/>
                </a:lnSpc>
              </a:pPr>
              <a:r>
                <a:rPr lang="en-US" b="true" sz="2816">
                  <a:solidFill>
                    <a:srgbClr val="000000"/>
                  </a:solidFill>
                  <a:latin typeface="Glacial Indifference Bold"/>
                  <a:ea typeface="Glacial Indifference Bold"/>
                  <a:cs typeface="Glacial Indifference Bold"/>
                  <a:sym typeface="Glacial Indifference Bold"/>
                </a:rPr>
                <a:t>Defamation</a:t>
              </a:r>
            </a:p>
          </p:txBody>
        </p:sp>
      </p:grpSp>
      <p:grpSp>
        <p:nvGrpSpPr>
          <p:cNvPr name="Group 9" id="9"/>
          <p:cNvGrpSpPr/>
          <p:nvPr/>
        </p:nvGrpSpPr>
        <p:grpSpPr>
          <a:xfrm rot="0">
            <a:off x="670415" y="1270439"/>
            <a:ext cx="3674611" cy="5151584"/>
            <a:chOff x="0" y="0"/>
            <a:chExt cx="1402705" cy="1966508"/>
          </a:xfrm>
        </p:grpSpPr>
        <p:sp>
          <p:nvSpPr>
            <p:cNvPr name="Freeform 10" id="10"/>
            <p:cNvSpPr/>
            <p:nvPr/>
          </p:nvSpPr>
          <p:spPr>
            <a:xfrm flipH="false" flipV="false" rot="0">
              <a:off x="0" y="0"/>
              <a:ext cx="1402705" cy="1966508"/>
            </a:xfrm>
            <a:custGeom>
              <a:avLst/>
              <a:gdLst/>
              <a:ahLst/>
              <a:cxnLst/>
              <a:rect r="r" b="b" t="t" l="l"/>
              <a:pathLst>
                <a:path h="1966508" w="1402705">
                  <a:moveTo>
                    <a:pt x="73185" y="0"/>
                  </a:moveTo>
                  <a:lnTo>
                    <a:pt x="1329519" y="0"/>
                  </a:lnTo>
                  <a:cubicBezTo>
                    <a:pt x="1369939" y="0"/>
                    <a:pt x="1402705" y="32766"/>
                    <a:pt x="1402705" y="73185"/>
                  </a:cubicBezTo>
                  <a:lnTo>
                    <a:pt x="1402705" y="1893322"/>
                  </a:lnTo>
                  <a:cubicBezTo>
                    <a:pt x="1402705" y="1912732"/>
                    <a:pt x="1394994" y="1931347"/>
                    <a:pt x="1381269" y="1945072"/>
                  </a:cubicBezTo>
                  <a:cubicBezTo>
                    <a:pt x="1367544" y="1958797"/>
                    <a:pt x="1348929" y="1966508"/>
                    <a:pt x="1329519" y="1966508"/>
                  </a:cubicBezTo>
                  <a:lnTo>
                    <a:pt x="73185" y="1966508"/>
                  </a:lnTo>
                  <a:cubicBezTo>
                    <a:pt x="32766" y="1966508"/>
                    <a:pt x="0" y="1933741"/>
                    <a:pt x="0" y="1893322"/>
                  </a:cubicBezTo>
                  <a:lnTo>
                    <a:pt x="0" y="73185"/>
                  </a:lnTo>
                  <a:cubicBezTo>
                    <a:pt x="0" y="32766"/>
                    <a:pt x="32766" y="0"/>
                    <a:pt x="73185" y="0"/>
                  </a:cubicBezTo>
                  <a:close/>
                </a:path>
              </a:pathLst>
            </a:custGeom>
            <a:solidFill>
              <a:srgbClr val="D9D9D9"/>
            </a:solidFill>
          </p:spPr>
        </p:sp>
        <p:sp>
          <p:nvSpPr>
            <p:cNvPr name="TextBox 11" id="11"/>
            <p:cNvSpPr txBox="true"/>
            <p:nvPr/>
          </p:nvSpPr>
          <p:spPr>
            <a:xfrm>
              <a:off x="0" y="-57150"/>
              <a:ext cx="1402705" cy="2023658"/>
            </a:xfrm>
            <a:prstGeom prst="rect">
              <a:avLst/>
            </a:prstGeom>
          </p:spPr>
          <p:txBody>
            <a:bodyPr anchor="ctr" rtlCol="false" tIns="47692" lIns="47692" bIns="47692" rIns="47692"/>
            <a:lstStyle/>
            <a:p>
              <a:pPr algn="ctr">
                <a:lnSpc>
                  <a:spcPts val="3359"/>
                </a:lnSpc>
              </a:pPr>
              <a:r>
                <a:rPr lang="en-US" sz="2400">
                  <a:solidFill>
                    <a:srgbClr val="000000"/>
                  </a:solidFill>
                  <a:latin typeface="Glacial Indifference"/>
                  <a:ea typeface="Glacial Indifference"/>
                  <a:cs typeface="Glacial Indifference"/>
                  <a:sym typeface="Glacial Indifference"/>
                </a:rPr>
                <a:t>The act of making false and harmful statements about someone that damage their reputation</a:t>
              </a:r>
            </a:p>
          </p:txBody>
        </p:sp>
      </p:grpSp>
      <p:grpSp>
        <p:nvGrpSpPr>
          <p:cNvPr name="Group 12" id="12"/>
          <p:cNvGrpSpPr/>
          <p:nvPr/>
        </p:nvGrpSpPr>
        <p:grpSpPr>
          <a:xfrm rot="0">
            <a:off x="5326768" y="978372"/>
            <a:ext cx="4199084" cy="5735718"/>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692" lIns="47692" bIns="47692" rIns="47692"/>
            <a:lstStyle/>
            <a:p>
              <a:pPr algn="ctr">
                <a:lnSpc>
                  <a:spcPts val="1840"/>
                </a:lnSpc>
              </a:pPr>
            </a:p>
          </p:txBody>
        </p:sp>
      </p:grpSp>
      <p:grpSp>
        <p:nvGrpSpPr>
          <p:cNvPr name="Group 15" id="15"/>
          <p:cNvGrpSpPr/>
          <p:nvPr/>
        </p:nvGrpSpPr>
        <p:grpSpPr>
          <a:xfrm rot="0">
            <a:off x="5623193" y="1270439"/>
            <a:ext cx="3606233" cy="5151584"/>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692" lIns="47692" bIns="47692" rIns="47692"/>
            <a:lstStyle/>
            <a:p>
              <a:pPr algn="ctr">
                <a:lnSpc>
                  <a:spcPts val="4205"/>
                </a:lnSpc>
              </a:pPr>
            </a:p>
          </p:txBody>
        </p:sp>
      </p:grpSp>
      <p:sp>
        <p:nvSpPr>
          <p:cNvPr name="Freeform 18" id="18"/>
          <p:cNvSpPr/>
          <p:nvPr/>
        </p:nvSpPr>
        <p:spPr>
          <a:xfrm flipH="false" flipV="false" rot="0">
            <a:off x="6048188" y="2468110"/>
            <a:ext cx="2756243" cy="2756243"/>
          </a:xfrm>
          <a:custGeom>
            <a:avLst/>
            <a:gdLst/>
            <a:ahLst/>
            <a:cxnLst/>
            <a:rect r="r" b="b" t="t" l="l"/>
            <a:pathLst>
              <a:path h="2756243" w="2756243">
                <a:moveTo>
                  <a:pt x="0" y="0"/>
                </a:moveTo>
                <a:lnTo>
                  <a:pt x="2756243" y="0"/>
                </a:lnTo>
                <a:lnTo>
                  <a:pt x="2756243" y="2756243"/>
                </a:lnTo>
                <a:lnTo>
                  <a:pt x="0" y="275624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41351" y="925179"/>
            <a:ext cx="4207236" cy="5746854"/>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785" lIns="47785" bIns="47785" rIns="47785"/>
            <a:lstStyle/>
            <a:p>
              <a:pPr algn="ctr">
                <a:lnSpc>
                  <a:spcPts val="1843"/>
                </a:lnSpc>
              </a:pPr>
            </a:p>
          </p:txBody>
        </p:sp>
      </p:grpSp>
      <p:grpSp>
        <p:nvGrpSpPr>
          <p:cNvPr name="Group 6" id="6"/>
          <p:cNvGrpSpPr/>
          <p:nvPr/>
        </p:nvGrpSpPr>
        <p:grpSpPr>
          <a:xfrm rot="0">
            <a:off x="2922788" y="108106"/>
            <a:ext cx="4095137" cy="606038"/>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785" lIns="47785" bIns="47785" rIns="47785"/>
            <a:lstStyle/>
            <a:p>
              <a:pPr algn="ctr">
                <a:lnSpc>
                  <a:spcPts val="3950"/>
                </a:lnSpc>
              </a:pPr>
              <a:r>
                <a:rPr lang="en-US" b="true" sz="2821">
                  <a:solidFill>
                    <a:srgbClr val="000000"/>
                  </a:solidFill>
                  <a:latin typeface="Glacial Indifference Bold"/>
                  <a:ea typeface="Glacial Indifference Bold"/>
                  <a:cs typeface="Glacial Indifference Bold"/>
                  <a:sym typeface="Glacial Indifference Bold"/>
                </a:rPr>
                <a:t>Mass Reporting</a:t>
              </a:r>
            </a:p>
          </p:txBody>
        </p:sp>
      </p:grpSp>
      <p:grpSp>
        <p:nvGrpSpPr>
          <p:cNvPr name="Group 9" id="9"/>
          <p:cNvGrpSpPr/>
          <p:nvPr/>
        </p:nvGrpSpPr>
        <p:grpSpPr>
          <a:xfrm rot="0">
            <a:off x="738351" y="1217813"/>
            <a:ext cx="3681746" cy="5161586"/>
            <a:chOff x="0" y="0"/>
            <a:chExt cx="1402705" cy="1966508"/>
          </a:xfrm>
        </p:grpSpPr>
        <p:sp>
          <p:nvSpPr>
            <p:cNvPr name="Freeform 10" id="10"/>
            <p:cNvSpPr/>
            <p:nvPr/>
          </p:nvSpPr>
          <p:spPr>
            <a:xfrm flipH="false" flipV="false" rot="0">
              <a:off x="0" y="0"/>
              <a:ext cx="1402705" cy="1966508"/>
            </a:xfrm>
            <a:custGeom>
              <a:avLst/>
              <a:gdLst/>
              <a:ahLst/>
              <a:cxnLst/>
              <a:rect r="r" b="b" t="t" l="l"/>
              <a:pathLst>
                <a:path h="1966508" w="1402705">
                  <a:moveTo>
                    <a:pt x="73185" y="0"/>
                  </a:moveTo>
                  <a:lnTo>
                    <a:pt x="1329519" y="0"/>
                  </a:lnTo>
                  <a:cubicBezTo>
                    <a:pt x="1369939" y="0"/>
                    <a:pt x="1402705" y="32766"/>
                    <a:pt x="1402705" y="73185"/>
                  </a:cubicBezTo>
                  <a:lnTo>
                    <a:pt x="1402705" y="1893322"/>
                  </a:lnTo>
                  <a:cubicBezTo>
                    <a:pt x="1402705" y="1912732"/>
                    <a:pt x="1394994" y="1931347"/>
                    <a:pt x="1381269" y="1945072"/>
                  </a:cubicBezTo>
                  <a:cubicBezTo>
                    <a:pt x="1367544" y="1958797"/>
                    <a:pt x="1348929" y="1966508"/>
                    <a:pt x="1329519" y="1966508"/>
                  </a:cubicBezTo>
                  <a:lnTo>
                    <a:pt x="73185" y="1966508"/>
                  </a:lnTo>
                  <a:cubicBezTo>
                    <a:pt x="32766" y="1966508"/>
                    <a:pt x="0" y="1933741"/>
                    <a:pt x="0" y="1893322"/>
                  </a:cubicBezTo>
                  <a:lnTo>
                    <a:pt x="0" y="73185"/>
                  </a:lnTo>
                  <a:cubicBezTo>
                    <a:pt x="0" y="32766"/>
                    <a:pt x="32766" y="0"/>
                    <a:pt x="73185" y="0"/>
                  </a:cubicBezTo>
                  <a:close/>
                </a:path>
              </a:pathLst>
            </a:custGeom>
            <a:solidFill>
              <a:srgbClr val="D9D9D9"/>
            </a:solidFill>
          </p:spPr>
        </p:sp>
        <p:sp>
          <p:nvSpPr>
            <p:cNvPr name="TextBox 11" id="11"/>
            <p:cNvSpPr txBox="true"/>
            <p:nvPr/>
          </p:nvSpPr>
          <p:spPr>
            <a:xfrm>
              <a:off x="0" y="-57150"/>
              <a:ext cx="1402705" cy="2023658"/>
            </a:xfrm>
            <a:prstGeom prst="rect">
              <a:avLst/>
            </a:prstGeom>
          </p:spPr>
          <p:txBody>
            <a:bodyPr anchor="ctr" rtlCol="false" tIns="47785" lIns="47785" bIns="47785" rIns="47785"/>
            <a:lstStyle/>
            <a:p>
              <a:pPr algn="ctr">
                <a:lnSpc>
                  <a:spcPts val="3359"/>
                </a:lnSpc>
              </a:pPr>
              <a:r>
                <a:rPr lang="en-US" sz="2400">
                  <a:solidFill>
                    <a:srgbClr val="000000"/>
                  </a:solidFill>
                  <a:latin typeface="Glacial Indifference"/>
                  <a:ea typeface="Glacial Indifference"/>
                  <a:cs typeface="Glacial Indifference"/>
                  <a:sym typeface="Glacial Indifference"/>
                </a:rPr>
                <a:t>Coordinated effort by a group of individuals to file numerous complaints or reports against a specific user, post, or account on a social media platform or online service.</a:t>
              </a:r>
            </a:p>
          </p:txBody>
        </p:sp>
      </p:grpSp>
      <p:grpSp>
        <p:nvGrpSpPr>
          <p:cNvPr name="Group 12" id="12"/>
          <p:cNvGrpSpPr/>
          <p:nvPr/>
        </p:nvGrpSpPr>
        <p:grpSpPr>
          <a:xfrm rot="0">
            <a:off x="5251254" y="1068054"/>
            <a:ext cx="4207236" cy="5746854"/>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785" lIns="47785" bIns="47785" rIns="47785"/>
            <a:lstStyle/>
            <a:p>
              <a:pPr algn="ctr">
                <a:lnSpc>
                  <a:spcPts val="1843"/>
                </a:lnSpc>
              </a:pPr>
            </a:p>
          </p:txBody>
        </p:sp>
      </p:grpSp>
      <p:grpSp>
        <p:nvGrpSpPr>
          <p:cNvPr name="Group 15" id="15"/>
          <p:cNvGrpSpPr/>
          <p:nvPr/>
        </p:nvGrpSpPr>
        <p:grpSpPr>
          <a:xfrm rot="0">
            <a:off x="5548255" y="1360688"/>
            <a:ext cx="3613235" cy="5161586"/>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785" lIns="47785" bIns="47785" rIns="47785"/>
            <a:lstStyle/>
            <a:p>
              <a:pPr algn="ctr">
                <a:lnSpc>
                  <a:spcPts val="4214"/>
                </a:lnSpc>
              </a:pPr>
            </a:p>
          </p:txBody>
        </p:sp>
      </p:grpSp>
      <p:sp>
        <p:nvSpPr>
          <p:cNvPr name="Freeform 18" id="18"/>
          <p:cNvSpPr/>
          <p:nvPr/>
        </p:nvSpPr>
        <p:spPr>
          <a:xfrm flipH="false" flipV="false" rot="0">
            <a:off x="5846944" y="2474679"/>
            <a:ext cx="3015856" cy="2933605"/>
          </a:xfrm>
          <a:custGeom>
            <a:avLst/>
            <a:gdLst/>
            <a:ahLst/>
            <a:cxnLst/>
            <a:rect r="r" b="b" t="t" l="l"/>
            <a:pathLst>
              <a:path h="2933605" w="3015856">
                <a:moveTo>
                  <a:pt x="0" y="0"/>
                </a:moveTo>
                <a:lnTo>
                  <a:pt x="3015856" y="0"/>
                </a:lnTo>
                <a:lnTo>
                  <a:pt x="3015856" y="2933605"/>
                </a:lnTo>
                <a:lnTo>
                  <a:pt x="0" y="293360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54364" y="1030423"/>
            <a:ext cx="4133585" cy="5646250"/>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6949" lIns="46949" bIns="46949" rIns="46949"/>
            <a:lstStyle/>
            <a:p>
              <a:pPr algn="ctr">
                <a:lnSpc>
                  <a:spcPts val="1811"/>
                </a:lnSpc>
              </a:pPr>
            </a:p>
          </p:txBody>
        </p:sp>
      </p:grpSp>
      <p:grpSp>
        <p:nvGrpSpPr>
          <p:cNvPr name="Group 6" id="6"/>
          <p:cNvGrpSpPr/>
          <p:nvPr/>
        </p:nvGrpSpPr>
        <p:grpSpPr>
          <a:xfrm rot="0">
            <a:off x="2983427" y="269754"/>
            <a:ext cx="4023448" cy="59542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6949" lIns="46949" bIns="46949" rIns="46949"/>
            <a:lstStyle/>
            <a:p>
              <a:pPr algn="ctr">
                <a:lnSpc>
                  <a:spcPts val="3881"/>
                </a:lnSpc>
              </a:pPr>
              <a:r>
                <a:rPr lang="en-US" b="true" sz="2772">
                  <a:solidFill>
                    <a:srgbClr val="000000"/>
                  </a:solidFill>
                  <a:latin typeface="Glacial Indifference Bold"/>
                  <a:ea typeface="Glacial Indifference Bold"/>
                  <a:cs typeface="Glacial Indifference Bold"/>
                  <a:sym typeface="Glacial Indifference Bold"/>
                </a:rPr>
                <a:t>Cyberstalking</a:t>
              </a:r>
            </a:p>
          </p:txBody>
        </p:sp>
      </p:grpSp>
      <p:grpSp>
        <p:nvGrpSpPr>
          <p:cNvPr name="Group 9" id="9"/>
          <p:cNvGrpSpPr/>
          <p:nvPr/>
        </p:nvGrpSpPr>
        <p:grpSpPr>
          <a:xfrm rot="0">
            <a:off x="746165" y="1317935"/>
            <a:ext cx="3549982" cy="5071228"/>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6949" lIns="46949" bIns="46949" rIns="46949"/>
            <a:lstStyle/>
            <a:p>
              <a:pPr algn="ctr">
                <a:lnSpc>
                  <a:spcPts val="3359"/>
                </a:lnSpc>
              </a:pPr>
              <a:r>
                <a:rPr lang="en-US" sz="2400">
                  <a:solidFill>
                    <a:srgbClr val="000000"/>
                  </a:solidFill>
                  <a:latin typeface="Glacial Indifference"/>
                  <a:ea typeface="Glacial Indifference"/>
                  <a:cs typeface="Glacial Indifference"/>
                  <a:sym typeface="Glacial Indifference"/>
                </a:rPr>
                <a:t>Continuously monitoring, following, and harassing the target online, sometimes across multiple platforms.</a:t>
              </a:r>
              <a:r>
                <a:rPr lang="en-US" sz="2400">
                  <a:solidFill>
                    <a:srgbClr val="000000"/>
                  </a:solidFill>
                  <a:latin typeface="Glacial Indifference"/>
                  <a:ea typeface="Glacial Indifference"/>
                  <a:cs typeface="Glacial Indifference"/>
                  <a:sym typeface="Glacial Indifference"/>
                </a:rPr>
                <a:t> </a:t>
              </a:r>
            </a:p>
          </p:txBody>
        </p:sp>
      </p:grpSp>
      <p:grpSp>
        <p:nvGrpSpPr>
          <p:cNvPr name="Group 12" id="12"/>
          <p:cNvGrpSpPr/>
          <p:nvPr/>
        </p:nvGrpSpPr>
        <p:grpSpPr>
          <a:xfrm rot="0">
            <a:off x="5781371" y="1030423"/>
            <a:ext cx="3240709" cy="2674802"/>
            <a:chOff x="0" y="0"/>
            <a:chExt cx="1256674" cy="1037228"/>
          </a:xfrm>
        </p:grpSpPr>
        <p:sp>
          <p:nvSpPr>
            <p:cNvPr name="Freeform 13" id="13"/>
            <p:cNvSpPr/>
            <p:nvPr/>
          </p:nvSpPr>
          <p:spPr>
            <a:xfrm flipH="false" flipV="false" rot="0">
              <a:off x="0" y="0"/>
              <a:ext cx="1256674" cy="1037228"/>
            </a:xfrm>
            <a:custGeom>
              <a:avLst/>
              <a:gdLst/>
              <a:ahLst/>
              <a:cxnLst/>
              <a:rect r="r" b="b" t="t" l="l"/>
              <a:pathLst>
                <a:path h="1037228" w="1256674">
                  <a:moveTo>
                    <a:pt x="81690" y="0"/>
                  </a:moveTo>
                  <a:lnTo>
                    <a:pt x="1174984" y="0"/>
                  </a:lnTo>
                  <a:cubicBezTo>
                    <a:pt x="1196649" y="0"/>
                    <a:pt x="1217428" y="8607"/>
                    <a:pt x="1232747" y="23926"/>
                  </a:cubicBezTo>
                  <a:cubicBezTo>
                    <a:pt x="1248067" y="39246"/>
                    <a:pt x="1256674" y="60024"/>
                    <a:pt x="1256674" y="81690"/>
                  </a:cubicBezTo>
                  <a:lnTo>
                    <a:pt x="1256674" y="955538"/>
                  </a:lnTo>
                  <a:cubicBezTo>
                    <a:pt x="1256674" y="977203"/>
                    <a:pt x="1248067" y="997982"/>
                    <a:pt x="1232747" y="1013301"/>
                  </a:cubicBezTo>
                  <a:cubicBezTo>
                    <a:pt x="1217428" y="1028621"/>
                    <a:pt x="1196649" y="1037228"/>
                    <a:pt x="1174984" y="1037228"/>
                  </a:cubicBezTo>
                  <a:lnTo>
                    <a:pt x="81690" y="1037228"/>
                  </a:lnTo>
                  <a:cubicBezTo>
                    <a:pt x="60024" y="1037228"/>
                    <a:pt x="39246" y="1028621"/>
                    <a:pt x="23926" y="1013301"/>
                  </a:cubicBezTo>
                  <a:cubicBezTo>
                    <a:pt x="8607" y="997982"/>
                    <a:pt x="0" y="977203"/>
                    <a:pt x="0" y="955538"/>
                  </a:cubicBezTo>
                  <a:lnTo>
                    <a:pt x="0" y="81690"/>
                  </a:lnTo>
                  <a:cubicBezTo>
                    <a:pt x="0" y="60024"/>
                    <a:pt x="8607" y="39246"/>
                    <a:pt x="23926" y="23926"/>
                  </a:cubicBezTo>
                  <a:cubicBezTo>
                    <a:pt x="39246" y="8607"/>
                    <a:pt x="60024" y="0"/>
                    <a:pt x="81690" y="0"/>
                  </a:cubicBezTo>
                  <a:close/>
                </a:path>
              </a:pathLst>
            </a:custGeom>
            <a:solidFill>
              <a:srgbClr val="FFBD59"/>
            </a:solidFill>
          </p:spPr>
        </p:sp>
        <p:sp>
          <p:nvSpPr>
            <p:cNvPr name="TextBox 14" id="14"/>
            <p:cNvSpPr txBox="true"/>
            <p:nvPr/>
          </p:nvSpPr>
          <p:spPr>
            <a:xfrm>
              <a:off x="0" y="-57150"/>
              <a:ext cx="1256674" cy="1094378"/>
            </a:xfrm>
            <a:prstGeom prst="rect">
              <a:avLst/>
            </a:prstGeom>
          </p:spPr>
          <p:txBody>
            <a:bodyPr anchor="ctr" rtlCol="false" tIns="46949" lIns="46949" bIns="46949" rIns="46949"/>
            <a:lstStyle/>
            <a:p>
              <a:pPr algn="ctr">
                <a:lnSpc>
                  <a:spcPts val="1811"/>
                </a:lnSpc>
              </a:pPr>
            </a:p>
          </p:txBody>
        </p:sp>
      </p:grpSp>
      <p:grpSp>
        <p:nvGrpSpPr>
          <p:cNvPr name="Group 15" id="15"/>
          <p:cNvGrpSpPr/>
          <p:nvPr/>
        </p:nvGrpSpPr>
        <p:grpSpPr>
          <a:xfrm rot="0">
            <a:off x="6087258" y="1342717"/>
            <a:ext cx="2628935" cy="2116275"/>
            <a:chOff x="0" y="0"/>
            <a:chExt cx="1019442" cy="820644"/>
          </a:xfrm>
        </p:grpSpPr>
        <p:sp>
          <p:nvSpPr>
            <p:cNvPr name="Freeform 16" id="16"/>
            <p:cNvSpPr/>
            <p:nvPr/>
          </p:nvSpPr>
          <p:spPr>
            <a:xfrm flipH="false" flipV="false" rot="0">
              <a:off x="0" y="0"/>
              <a:ext cx="1019442" cy="820644"/>
            </a:xfrm>
            <a:custGeom>
              <a:avLst/>
              <a:gdLst/>
              <a:ahLst/>
              <a:cxnLst/>
              <a:rect r="r" b="b" t="t" l="l"/>
              <a:pathLst>
                <a:path h="820644" w="1019442">
                  <a:moveTo>
                    <a:pt x="100700" y="0"/>
                  </a:moveTo>
                  <a:lnTo>
                    <a:pt x="918742" y="0"/>
                  </a:lnTo>
                  <a:cubicBezTo>
                    <a:pt x="945449" y="0"/>
                    <a:pt x="971063" y="10609"/>
                    <a:pt x="989948" y="29494"/>
                  </a:cubicBezTo>
                  <a:cubicBezTo>
                    <a:pt x="1008832" y="48379"/>
                    <a:pt x="1019442" y="73993"/>
                    <a:pt x="1019442" y="100700"/>
                  </a:cubicBezTo>
                  <a:lnTo>
                    <a:pt x="1019442" y="719944"/>
                  </a:lnTo>
                  <a:cubicBezTo>
                    <a:pt x="1019442" y="746651"/>
                    <a:pt x="1008832" y="772265"/>
                    <a:pt x="989948" y="791149"/>
                  </a:cubicBezTo>
                  <a:cubicBezTo>
                    <a:pt x="971063" y="810034"/>
                    <a:pt x="945449" y="820644"/>
                    <a:pt x="918742" y="820644"/>
                  </a:cubicBezTo>
                  <a:lnTo>
                    <a:pt x="100700" y="820644"/>
                  </a:lnTo>
                  <a:cubicBezTo>
                    <a:pt x="73993" y="820644"/>
                    <a:pt x="48379" y="810034"/>
                    <a:pt x="29494" y="791149"/>
                  </a:cubicBezTo>
                  <a:cubicBezTo>
                    <a:pt x="10609" y="772265"/>
                    <a:pt x="0" y="746651"/>
                    <a:pt x="0" y="719944"/>
                  </a:cubicBezTo>
                  <a:lnTo>
                    <a:pt x="0" y="100700"/>
                  </a:lnTo>
                  <a:cubicBezTo>
                    <a:pt x="0" y="73993"/>
                    <a:pt x="10609" y="48379"/>
                    <a:pt x="29494" y="29494"/>
                  </a:cubicBezTo>
                  <a:cubicBezTo>
                    <a:pt x="48379" y="10609"/>
                    <a:pt x="73993" y="0"/>
                    <a:pt x="100700" y="0"/>
                  </a:cubicBezTo>
                  <a:close/>
                </a:path>
              </a:pathLst>
            </a:custGeom>
            <a:solidFill>
              <a:srgbClr val="D9D9D9"/>
            </a:solidFill>
          </p:spPr>
        </p:sp>
        <p:sp>
          <p:nvSpPr>
            <p:cNvPr name="TextBox 17" id="17"/>
            <p:cNvSpPr txBox="true"/>
            <p:nvPr/>
          </p:nvSpPr>
          <p:spPr>
            <a:xfrm>
              <a:off x="0" y="-114300"/>
              <a:ext cx="1019442" cy="934944"/>
            </a:xfrm>
            <a:prstGeom prst="rect">
              <a:avLst/>
            </a:prstGeom>
          </p:spPr>
          <p:txBody>
            <a:bodyPr anchor="ctr" rtlCol="false" tIns="46949" lIns="46949" bIns="46949" rIns="46949"/>
            <a:lstStyle/>
            <a:p>
              <a:pPr algn="ctr">
                <a:lnSpc>
                  <a:spcPts val="4140"/>
                </a:lnSpc>
              </a:pPr>
            </a:p>
          </p:txBody>
        </p:sp>
      </p:grpSp>
      <p:sp>
        <p:nvSpPr>
          <p:cNvPr name="Freeform 18" id="18"/>
          <p:cNvSpPr/>
          <p:nvPr/>
        </p:nvSpPr>
        <p:spPr>
          <a:xfrm flipH="false" flipV="false" rot="0">
            <a:off x="6462220" y="1756057"/>
            <a:ext cx="1832929" cy="1289595"/>
          </a:xfrm>
          <a:custGeom>
            <a:avLst/>
            <a:gdLst/>
            <a:ahLst/>
            <a:cxnLst/>
            <a:rect r="r" b="b" t="t" l="l"/>
            <a:pathLst>
              <a:path h="1289595" w="1832929">
                <a:moveTo>
                  <a:pt x="0" y="0"/>
                </a:moveTo>
                <a:lnTo>
                  <a:pt x="1832929" y="0"/>
                </a:lnTo>
                <a:lnTo>
                  <a:pt x="1832929" y="1289595"/>
                </a:lnTo>
                <a:lnTo>
                  <a:pt x="0" y="1289595"/>
                </a:lnTo>
                <a:lnTo>
                  <a:pt x="0" y="0"/>
                </a:lnTo>
                <a:close/>
              </a:path>
            </a:pathLst>
          </a:custGeom>
          <a:blipFill>
            <a:blip r:embed="rId3"/>
            <a:stretch>
              <a:fillRect l="0" t="0" r="0" b="-19568"/>
            </a:stretch>
          </a:blipFill>
        </p:spPr>
      </p:sp>
      <p:grpSp>
        <p:nvGrpSpPr>
          <p:cNvPr name="Group 19" id="19"/>
          <p:cNvGrpSpPr/>
          <p:nvPr/>
        </p:nvGrpSpPr>
        <p:grpSpPr>
          <a:xfrm rot="0">
            <a:off x="5241943" y="3901838"/>
            <a:ext cx="4133585" cy="544018"/>
            <a:chOff x="0" y="0"/>
            <a:chExt cx="1602911" cy="210958"/>
          </a:xfrm>
        </p:grpSpPr>
        <p:sp>
          <p:nvSpPr>
            <p:cNvPr name="Freeform 20" id="20"/>
            <p:cNvSpPr/>
            <p:nvPr/>
          </p:nvSpPr>
          <p:spPr>
            <a:xfrm flipH="false" flipV="false" rot="0">
              <a:off x="0" y="0"/>
              <a:ext cx="1602911" cy="210958"/>
            </a:xfrm>
            <a:custGeom>
              <a:avLst/>
              <a:gdLst/>
              <a:ahLst/>
              <a:cxnLst/>
              <a:rect r="r" b="b" t="t" l="l"/>
              <a:pathLst>
                <a:path h="210958" w="1602911">
                  <a:moveTo>
                    <a:pt x="64044" y="0"/>
                  </a:moveTo>
                  <a:lnTo>
                    <a:pt x="1538867" y="0"/>
                  </a:lnTo>
                  <a:cubicBezTo>
                    <a:pt x="1555852" y="0"/>
                    <a:pt x="1572142" y="6748"/>
                    <a:pt x="1584153" y="18758"/>
                  </a:cubicBezTo>
                  <a:cubicBezTo>
                    <a:pt x="1596163" y="30769"/>
                    <a:pt x="1602911" y="47059"/>
                    <a:pt x="1602911" y="64044"/>
                  </a:cubicBezTo>
                  <a:lnTo>
                    <a:pt x="1602911" y="146913"/>
                  </a:lnTo>
                  <a:cubicBezTo>
                    <a:pt x="1602911" y="182284"/>
                    <a:pt x="1574237" y="210958"/>
                    <a:pt x="1538867" y="210958"/>
                  </a:cubicBezTo>
                  <a:lnTo>
                    <a:pt x="64044" y="210958"/>
                  </a:lnTo>
                  <a:cubicBezTo>
                    <a:pt x="47059" y="210958"/>
                    <a:pt x="30769" y="204210"/>
                    <a:pt x="18758" y="192200"/>
                  </a:cubicBezTo>
                  <a:cubicBezTo>
                    <a:pt x="6748" y="180189"/>
                    <a:pt x="0" y="163899"/>
                    <a:pt x="0" y="146913"/>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21" id="21"/>
            <p:cNvSpPr txBox="true"/>
            <p:nvPr/>
          </p:nvSpPr>
          <p:spPr>
            <a:xfrm>
              <a:off x="0" y="-28575"/>
              <a:ext cx="1602911" cy="239533"/>
            </a:xfrm>
            <a:prstGeom prst="rect">
              <a:avLst/>
            </a:prstGeom>
          </p:spPr>
          <p:txBody>
            <a:bodyPr anchor="ctr" rtlCol="false" tIns="46949" lIns="46949" bIns="46949" rIns="46949"/>
            <a:lstStyle/>
            <a:p>
              <a:pPr algn="ctr">
                <a:lnSpc>
                  <a:spcPts val="1960"/>
                </a:lnSpc>
              </a:pPr>
              <a:r>
                <a:rPr lang="en-US" sz="1400" b="true">
                  <a:solidFill>
                    <a:srgbClr val="000000"/>
                  </a:solidFill>
                  <a:latin typeface="Glacial Indifference Bold"/>
                  <a:ea typeface="Glacial Indifference Bold"/>
                  <a:cs typeface="Glacial Indifference Bold"/>
                  <a:sym typeface="Glacial Indifference Bold"/>
                </a:rPr>
                <a:t>Law: ARS 13-2923 Stalking</a:t>
              </a:r>
            </a:p>
          </p:txBody>
        </p:sp>
      </p:grpSp>
      <p:grpSp>
        <p:nvGrpSpPr>
          <p:cNvPr name="Group 22" id="22"/>
          <p:cNvGrpSpPr/>
          <p:nvPr/>
        </p:nvGrpSpPr>
        <p:grpSpPr>
          <a:xfrm rot="0">
            <a:off x="5148953" y="4642469"/>
            <a:ext cx="4319565" cy="2472055"/>
            <a:chOff x="0" y="0"/>
            <a:chExt cx="1675030" cy="958607"/>
          </a:xfrm>
        </p:grpSpPr>
        <p:sp>
          <p:nvSpPr>
            <p:cNvPr name="Freeform 23" id="23"/>
            <p:cNvSpPr/>
            <p:nvPr/>
          </p:nvSpPr>
          <p:spPr>
            <a:xfrm flipH="false" flipV="false" rot="0">
              <a:off x="0" y="0"/>
              <a:ext cx="1675030" cy="958607"/>
            </a:xfrm>
            <a:custGeom>
              <a:avLst/>
              <a:gdLst/>
              <a:ahLst/>
              <a:cxnLst/>
              <a:rect r="r" b="b" t="t" l="l"/>
              <a:pathLst>
                <a:path h="958607" w="1675030">
                  <a:moveTo>
                    <a:pt x="61287" y="0"/>
                  </a:moveTo>
                  <a:lnTo>
                    <a:pt x="1613743" y="0"/>
                  </a:lnTo>
                  <a:cubicBezTo>
                    <a:pt x="1629997" y="0"/>
                    <a:pt x="1645586" y="6457"/>
                    <a:pt x="1657080" y="17951"/>
                  </a:cubicBezTo>
                  <a:cubicBezTo>
                    <a:pt x="1668573" y="29444"/>
                    <a:pt x="1675030" y="45033"/>
                    <a:pt x="1675030" y="61287"/>
                  </a:cubicBezTo>
                  <a:lnTo>
                    <a:pt x="1675030" y="897320"/>
                  </a:lnTo>
                  <a:cubicBezTo>
                    <a:pt x="1675030" y="913575"/>
                    <a:pt x="1668573" y="929163"/>
                    <a:pt x="1657080" y="940657"/>
                  </a:cubicBezTo>
                  <a:cubicBezTo>
                    <a:pt x="1645586" y="952150"/>
                    <a:pt x="1629997" y="958607"/>
                    <a:pt x="1613743" y="958607"/>
                  </a:cubicBezTo>
                  <a:lnTo>
                    <a:pt x="61287" y="958607"/>
                  </a:lnTo>
                  <a:cubicBezTo>
                    <a:pt x="45033" y="958607"/>
                    <a:pt x="29444" y="952150"/>
                    <a:pt x="17951" y="940657"/>
                  </a:cubicBezTo>
                  <a:cubicBezTo>
                    <a:pt x="6457" y="929163"/>
                    <a:pt x="0" y="913575"/>
                    <a:pt x="0" y="897320"/>
                  </a:cubicBezTo>
                  <a:lnTo>
                    <a:pt x="0" y="61287"/>
                  </a:lnTo>
                  <a:cubicBezTo>
                    <a:pt x="0" y="45033"/>
                    <a:pt x="6457" y="29444"/>
                    <a:pt x="17951" y="17951"/>
                  </a:cubicBezTo>
                  <a:cubicBezTo>
                    <a:pt x="29444" y="6457"/>
                    <a:pt x="45033" y="0"/>
                    <a:pt x="61287" y="0"/>
                  </a:cubicBezTo>
                  <a:close/>
                </a:path>
              </a:pathLst>
            </a:custGeom>
            <a:solidFill>
              <a:srgbClr val="FFBD59"/>
            </a:solidFill>
          </p:spPr>
        </p:sp>
        <p:sp>
          <p:nvSpPr>
            <p:cNvPr name="TextBox 24" id="24"/>
            <p:cNvSpPr txBox="true"/>
            <p:nvPr/>
          </p:nvSpPr>
          <p:spPr>
            <a:xfrm>
              <a:off x="0" y="-57150"/>
              <a:ext cx="1675030" cy="1015757"/>
            </a:xfrm>
            <a:prstGeom prst="rect">
              <a:avLst/>
            </a:prstGeom>
          </p:spPr>
          <p:txBody>
            <a:bodyPr anchor="ctr" rtlCol="false" tIns="46949" lIns="46949" bIns="46949" rIns="46949"/>
            <a:lstStyle/>
            <a:p>
              <a:pPr algn="ctr">
                <a:lnSpc>
                  <a:spcPts val="1811"/>
                </a:lnSpc>
              </a:pPr>
            </a:p>
          </p:txBody>
        </p:sp>
      </p:grpSp>
      <p:grpSp>
        <p:nvGrpSpPr>
          <p:cNvPr name="Group 25" id="25"/>
          <p:cNvGrpSpPr/>
          <p:nvPr/>
        </p:nvGrpSpPr>
        <p:grpSpPr>
          <a:xfrm rot="0">
            <a:off x="5339075" y="4727260"/>
            <a:ext cx="3939322" cy="2302473"/>
            <a:chOff x="0" y="0"/>
            <a:chExt cx="1527580" cy="892847"/>
          </a:xfrm>
        </p:grpSpPr>
        <p:sp>
          <p:nvSpPr>
            <p:cNvPr name="Freeform 26" id="26"/>
            <p:cNvSpPr/>
            <p:nvPr/>
          </p:nvSpPr>
          <p:spPr>
            <a:xfrm flipH="false" flipV="false" rot="0">
              <a:off x="0" y="0"/>
              <a:ext cx="1527580" cy="892847"/>
            </a:xfrm>
            <a:custGeom>
              <a:avLst/>
              <a:gdLst/>
              <a:ahLst/>
              <a:cxnLst/>
              <a:rect r="r" b="b" t="t" l="l"/>
              <a:pathLst>
                <a:path h="892847" w="1527580">
                  <a:moveTo>
                    <a:pt x="67203" y="0"/>
                  </a:moveTo>
                  <a:lnTo>
                    <a:pt x="1460377" y="0"/>
                  </a:lnTo>
                  <a:cubicBezTo>
                    <a:pt x="1497493" y="0"/>
                    <a:pt x="1527580" y="30088"/>
                    <a:pt x="1527580" y="67203"/>
                  </a:cubicBezTo>
                  <a:lnTo>
                    <a:pt x="1527580" y="825644"/>
                  </a:lnTo>
                  <a:cubicBezTo>
                    <a:pt x="1527580" y="862760"/>
                    <a:pt x="1497493" y="892847"/>
                    <a:pt x="1460377" y="892847"/>
                  </a:cubicBezTo>
                  <a:lnTo>
                    <a:pt x="67203" y="892847"/>
                  </a:lnTo>
                  <a:cubicBezTo>
                    <a:pt x="30088" y="892847"/>
                    <a:pt x="0" y="862760"/>
                    <a:pt x="0" y="825644"/>
                  </a:cubicBezTo>
                  <a:lnTo>
                    <a:pt x="0" y="67203"/>
                  </a:lnTo>
                  <a:cubicBezTo>
                    <a:pt x="0" y="30088"/>
                    <a:pt x="30088" y="0"/>
                    <a:pt x="67203" y="0"/>
                  </a:cubicBezTo>
                  <a:close/>
                </a:path>
              </a:pathLst>
            </a:custGeom>
            <a:solidFill>
              <a:srgbClr val="D9D9D9"/>
            </a:solidFill>
          </p:spPr>
        </p:sp>
        <p:sp>
          <p:nvSpPr>
            <p:cNvPr name="TextBox 27" id="27"/>
            <p:cNvSpPr txBox="true"/>
            <p:nvPr/>
          </p:nvSpPr>
          <p:spPr>
            <a:xfrm>
              <a:off x="0" y="-28575"/>
              <a:ext cx="1527580" cy="921422"/>
            </a:xfrm>
            <a:prstGeom prst="rect">
              <a:avLst/>
            </a:prstGeom>
          </p:spPr>
          <p:txBody>
            <a:bodyPr anchor="ctr" rtlCol="false" tIns="46949" lIns="46949" bIns="46949" rIns="46949"/>
            <a:lstStyle/>
            <a:p>
              <a:pPr algn="ctr">
                <a:lnSpc>
                  <a:spcPts val="1960"/>
                </a:lnSpc>
              </a:pPr>
              <a:r>
                <a:rPr lang="en-US" sz="1400">
                  <a:solidFill>
                    <a:srgbClr val="000000"/>
                  </a:solidFill>
                  <a:latin typeface="Glacial Indifference"/>
                  <a:ea typeface="Glacial Indifference"/>
                  <a:cs typeface="Glacial Indifference"/>
                  <a:sym typeface="Glacial Indifference"/>
                </a:rPr>
                <a:t>A person commits stalking if the person intentionally or knowingly engages in a course of conduct that is directed toward another person and if that conduct causes the victim to suffer emotional distress or reasonably fear that the victim's property will be damaged or destroyed or physically injured.</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80398" y="984901"/>
            <a:ext cx="4224391" cy="5770286"/>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980" lIns="47980" bIns="47980" rIns="47980"/>
            <a:lstStyle/>
            <a:p>
              <a:pPr algn="ctr">
                <a:lnSpc>
                  <a:spcPts val="1851"/>
                </a:lnSpc>
              </a:pPr>
            </a:p>
          </p:txBody>
        </p:sp>
      </p:grpSp>
      <p:grpSp>
        <p:nvGrpSpPr>
          <p:cNvPr name="Group 6" id="6"/>
          <p:cNvGrpSpPr/>
          <p:nvPr/>
        </p:nvGrpSpPr>
        <p:grpSpPr>
          <a:xfrm rot="0">
            <a:off x="3009461" y="128981"/>
            <a:ext cx="4111834" cy="60850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980" lIns="47980" bIns="47980" rIns="47980"/>
            <a:lstStyle/>
            <a:p>
              <a:pPr algn="ctr">
                <a:lnSpc>
                  <a:spcPts val="3966"/>
                </a:lnSpc>
              </a:pPr>
              <a:r>
                <a:rPr lang="en-US" b="true" sz="2833">
                  <a:solidFill>
                    <a:srgbClr val="000000"/>
                  </a:solidFill>
                  <a:latin typeface="Glacial Indifference Bold"/>
                  <a:ea typeface="Glacial Indifference Bold"/>
                  <a:cs typeface="Glacial Indifference Bold"/>
                  <a:sym typeface="Glacial Indifference Bold"/>
                </a:rPr>
                <a:t>Outing</a:t>
              </a:r>
            </a:p>
          </p:txBody>
        </p:sp>
      </p:grpSp>
      <p:grpSp>
        <p:nvGrpSpPr>
          <p:cNvPr name="Group 9" id="9"/>
          <p:cNvGrpSpPr/>
          <p:nvPr/>
        </p:nvGrpSpPr>
        <p:grpSpPr>
          <a:xfrm rot="0">
            <a:off x="778610" y="1278728"/>
            <a:ext cx="3627967" cy="5182632"/>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980" lIns="47980" bIns="47980" rIns="47980"/>
            <a:lstStyle/>
            <a:p>
              <a:pPr algn="ctr">
                <a:lnSpc>
                  <a:spcPts val="3359"/>
                </a:lnSpc>
              </a:pPr>
              <a:r>
                <a:rPr lang="en-US" sz="2400">
                  <a:solidFill>
                    <a:srgbClr val="000000"/>
                  </a:solidFill>
                  <a:latin typeface="Glacial Indifference"/>
                  <a:ea typeface="Glacial Indifference"/>
                  <a:cs typeface="Glacial Indifference"/>
                  <a:sym typeface="Glacial Indifference"/>
                </a:rPr>
                <a:t>Sharing the target’s private or embarrassing information, secrets, or images online.</a:t>
              </a:r>
            </a:p>
          </p:txBody>
        </p:sp>
      </p:grpSp>
      <p:grpSp>
        <p:nvGrpSpPr>
          <p:cNvPr name="Group 12" id="12"/>
          <p:cNvGrpSpPr/>
          <p:nvPr/>
        </p:nvGrpSpPr>
        <p:grpSpPr>
          <a:xfrm rot="0">
            <a:off x="5195052" y="984901"/>
            <a:ext cx="4224391" cy="5770286"/>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980" lIns="47980" bIns="47980" rIns="47980"/>
            <a:lstStyle/>
            <a:p>
              <a:pPr algn="ctr">
                <a:lnSpc>
                  <a:spcPts val="1851"/>
                </a:lnSpc>
              </a:pPr>
            </a:p>
          </p:txBody>
        </p:sp>
      </p:grpSp>
      <p:grpSp>
        <p:nvGrpSpPr>
          <p:cNvPr name="Group 15" id="15"/>
          <p:cNvGrpSpPr/>
          <p:nvPr/>
        </p:nvGrpSpPr>
        <p:grpSpPr>
          <a:xfrm rot="0">
            <a:off x="5493263" y="1278728"/>
            <a:ext cx="3627967" cy="5182632"/>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980" lIns="47980" bIns="47980" rIns="47980"/>
            <a:lstStyle/>
            <a:p>
              <a:pPr algn="ctr">
                <a:lnSpc>
                  <a:spcPts val="4231"/>
                </a:lnSpc>
              </a:pPr>
            </a:p>
          </p:txBody>
        </p:sp>
      </p:grpSp>
      <p:sp>
        <p:nvSpPr>
          <p:cNvPr name="Freeform 18" id="18"/>
          <p:cNvSpPr/>
          <p:nvPr/>
        </p:nvSpPr>
        <p:spPr>
          <a:xfrm flipH="false" flipV="false" rot="0">
            <a:off x="5745307" y="2147728"/>
            <a:ext cx="3098954" cy="3327736"/>
          </a:xfrm>
          <a:custGeom>
            <a:avLst/>
            <a:gdLst/>
            <a:ahLst/>
            <a:cxnLst/>
            <a:rect r="r" b="b" t="t" l="l"/>
            <a:pathLst>
              <a:path h="3327736" w="3098954">
                <a:moveTo>
                  <a:pt x="0" y="0"/>
                </a:moveTo>
                <a:lnTo>
                  <a:pt x="3098954" y="0"/>
                </a:lnTo>
                <a:lnTo>
                  <a:pt x="3098954" y="3327736"/>
                </a:lnTo>
                <a:lnTo>
                  <a:pt x="0" y="332773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23231" y="956767"/>
            <a:ext cx="4195851" cy="5731302"/>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656" lIns="47656" bIns="47656" rIns="47656"/>
            <a:lstStyle/>
            <a:p>
              <a:pPr algn="ctr">
                <a:lnSpc>
                  <a:spcPts val="1838"/>
                </a:lnSpc>
              </a:pPr>
            </a:p>
          </p:txBody>
        </p:sp>
      </p:grpSp>
      <p:grpSp>
        <p:nvGrpSpPr>
          <p:cNvPr name="Group 6" id="6"/>
          <p:cNvGrpSpPr/>
          <p:nvPr/>
        </p:nvGrpSpPr>
        <p:grpSpPr>
          <a:xfrm rot="0">
            <a:off x="2857043" y="148473"/>
            <a:ext cx="4084055" cy="604398"/>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656" lIns="47656" bIns="47656" rIns="47656"/>
            <a:lstStyle/>
            <a:p>
              <a:pPr algn="ctr">
                <a:lnSpc>
                  <a:spcPts val="3939"/>
                </a:lnSpc>
              </a:pPr>
              <a:r>
                <a:rPr lang="en-US" b="true" sz="2814">
                  <a:solidFill>
                    <a:srgbClr val="000000"/>
                  </a:solidFill>
                  <a:latin typeface="Glacial Indifference Bold"/>
                  <a:ea typeface="Glacial Indifference Bold"/>
                  <a:cs typeface="Glacial Indifference Bold"/>
                  <a:sym typeface="Glacial Indifference Bold"/>
                </a:rPr>
                <a:t>Exclusion</a:t>
              </a:r>
            </a:p>
          </p:txBody>
        </p:sp>
      </p:grpSp>
      <p:grpSp>
        <p:nvGrpSpPr>
          <p:cNvPr name="Group 9" id="9"/>
          <p:cNvGrpSpPr/>
          <p:nvPr/>
        </p:nvGrpSpPr>
        <p:grpSpPr>
          <a:xfrm rot="0">
            <a:off x="719428" y="1248609"/>
            <a:ext cx="3603457" cy="5147618"/>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656" lIns="47656" bIns="47656" rIns="47656"/>
            <a:lstStyle/>
            <a:p>
              <a:pPr algn="ctr">
                <a:lnSpc>
                  <a:spcPts val="3359"/>
                </a:lnSpc>
              </a:pPr>
              <a:r>
                <a:rPr lang="en-US" sz="2400">
                  <a:solidFill>
                    <a:srgbClr val="000000"/>
                  </a:solidFill>
                  <a:latin typeface="Glacial Indifference"/>
                  <a:ea typeface="Glacial Indifference"/>
                  <a:cs typeface="Glacial Indifference"/>
                  <a:sym typeface="Glacial Indifference"/>
                </a:rPr>
                <a:t>Deliberately excluding the target from online groups, forums, or activities.</a:t>
              </a:r>
            </a:p>
          </p:txBody>
        </p:sp>
      </p:grpSp>
      <p:grpSp>
        <p:nvGrpSpPr>
          <p:cNvPr name="Group 12" id="12"/>
          <p:cNvGrpSpPr/>
          <p:nvPr/>
        </p:nvGrpSpPr>
        <p:grpSpPr>
          <a:xfrm rot="0">
            <a:off x="5280759" y="1004392"/>
            <a:ext cx="4195851" cy="5731302"/>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656" lIns="47656" bIns="47656" rIns="47656"/>
            <a:lstStyle/>
            <a:p>
              <a:pPr algn="ctr">
                <a:lnSpc>
                  <a:spcPts val="1838"/>
                </a:lnSpc>
              </a:pPr>
            </a:p>
          </p:txBody>
        </p:sp>
      </p:grpSp>
      <p:grpSp>
        <p:nvGrpSpPr>
          <p:cNvPr name="Group 15" id="15"/>
          <p:cNvGrpSpPr/>
          <p:nvPr/>
        </p:nvGrpSpPr>
        <p:grpSpPr>
          <a:xfrm rot="0">
            <a:off x="5576956" y="1296234"/>
            <a:ext cx="3603457" cy="5147618"/>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656" lIns="47656" bIns="47656" rIns="47656"/>
            <a:lstStyle/>
            <a:p>
              <a:pPr algn="ctr">
                <a:lnSpc>
                  <a:spcPts val="4202"/>
                </a:lnSpc>
              </a:pPr>
            </a:p>
          </p:txBody>
        </p:sp>
      </p:grpSp>
      <p:sp>
        <p:nvSpPr>
          <p:cNvPr name="Freeform 18" id="18"/>
          <p:cNvSpPr/>
          <p:nvPr/>
        </p:nvSpPr>
        <p:spPr>
          <a:xfrm flipH="false" flipV="false" rot="0">
            <a:off x="6006366" y="2262563"/>
            <a:ext cx="2630281" cy="2630281"/>
          </a:xfrm>
          <a:custGeom>
            <a:avLst/>
            <a:gdLst/>
            <a:ahLst/>
            <a:cxnLst/>
            <a:rect r="r" b="b" t="t" l="l"/>
            <a:pathLst>
              <a:path h="2630281" w="2630281">
                <a:moveTo>
                  <a:pt x="0" y="0"/>
                </a:moveTo>
                <a:lnTo>
                  <a:pt x="2630281" y="0"/>
                </a:lnTo>
                <a:lnTo>
                  <a:pt x="2630281" y="2630281"/>
                </a:lnTo>
                <a:lnTo>
                  <a:pt x="0" y="263028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572613" y="822781"/>
            <a:ext cx="4182837" cy="5713525"/>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508" lIns="47508" bIns="47508" rIns="47508"/>
            <a:lstStyle/>
            <a:p>
              <a:pPr algn="ctr">
                <a:lnSpc>
                  <a:spcPts val="1832"/>
                </a:lnSpc>
              </a:pPr>
            </a:p>
          </p:txBody>
        </p:sp>
      </p:grpSp>
      <p:grpSp>
        <p:nvGrpSpPr>
          <p:cNvPr name="Group 6" id="6"/>
          <p:cNvGrpSpPr/>
          <p:nvPr/>
        </p:nvGrpSpPr>
        <p:grpSpPr>
          <a:xfrm rot="0">
            <a:off x="3339801" y="109737"/>
            <a:ext cx="4071387" cy="602524"/>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508" lIns="47508" bIns="47508" rIns="47508"/>
            <a:lstStyle/>
            <a:p>
              <a:pPr algn="ctr">
                <a:lnSpc>
                  <a:spcPts val="3927"/>
                </a:lnSpc>
              </a:pPr>
              <a:r>
                <a:rPr lang="en-US" b="true" sz="2805">
                  <a:solidFill>
                    <a:srgbClr val="000000"/>
                  </a:solidFill>
                  <a:latin typeface="Glacial Indifference Bold"/>
                  <a:ea typeface="Glacial Indifference Bold"/>
                  <a:cs typeface="Glacial Indifference Bold"/>
                  <a:sym typeface="Glacial Indifference Bold"/>
                </a:rPr>
                <a:t>Trolling</a:t>
              </a:r>
            </a:p>
          </p:txBody>
        </p:sp>
      </p:grpSp>
      <p:grpSp>
        <p:nvGrpSpPr>
          <p:cNvPr name="Group 9" id="9"/>
          <p:cNvGrpSpPr/>
          <p:nvPr/>
        </p:nvGrpSpPr>
        <p:grpSpPr>
          <a:xfrm rot="0">
            <a:off x="867891" y="1113718"/>
            <a:ext cx="3592280" cy="5131651"/>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508" lIns="47508" bIns="47508" rIns="47508"/>
            <a:lstStyle/>
            <a:p>
              <a:pPr algn="ctr">
                <a:lnSpc>
                  <a:spcPts val="3359"/>
                </a:lnSpc>
              </a:pPr>
              <a:r>
                <a:rPr lang="en-US" sz="2400">
                  <a:solidFill>
                    <a:srgbClr val="000000"/>
                  </a:solidFill>
                  <a:latin typeface="Glacial Indifference"/>
                  <a:ea typeface="Glacial Indifference"/>
                  <a:cs typeface="Glacial Indifference"/>
                  <a:sym typeface="Glacial Indifference"/>
                </a:rPr>
                <a:t>Posting inflammatory, off-topic, or provocative messages to elicit emotional responses and disrupt conversations.</a:t>
              </a:r>
            </a:p>
          </p:txBody>
        </p:sp>
      </p:grpSp>
      <p:grpSp>
        <p:nvGrpSpPr>
          <p:cNvPr name="Group 12" id="12"/>
          <p:cNvGrpSpPr/>
          <p:nvPr/>
        </p:nvGrpSpPr>
        <p:grpSpPr>
          <a:xfrm rot="0">
            <a:off x="5144391" y="1060906"/>
            <a:ext cx="4182837" cy="5713525"/>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508" lIns="47508" bIns="47508" rIns="47508"/>
            <a:lstStyle/>
            <a:p>
              <a:pPr algn="ctr">
                <a:lnSpc>
                  <a:spcPts val="1832"/>
                </a:lnSpc>
              </a:pPr>
            </a:p>
          </p:txBody>
        </p:sp>
      </p:grpSp>
      <p:grpSp>
        <p:nvGrpSpPr>
          <p:cNvPr name="Group 15" id="15"/>
          <p:cNvGrpSpPr/>
          <p:nvPr/>
        </p:nvGrpSpPr>
        <p:grpSpPr>
          <a:xfrm rot="0">
            <a:off x="5439670" y="1351843"/>
            <a:ext cx="3592280" cy="5131651"/>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7508" lIns="47508" bIns="47508" rIns="47508"/>
            <a:lstStyle/>
            <a:p>
              <a:pPr algn="ctr">
                <a:lnSpc>
                  <a:spcPts val="4189"/>
                </a:lnSpc>
              </a:pPr>
            </a:p>
          </p:txBody>
        </p:sp>
      </p:grpSp>
      <p:sp>
        <p:nvSpPr>
          <p:cNvPr name="Freeform 18" id="18"/>
          <p:cNvSpPr/>
          <p:nvPr/>
        </p:nvSpPr>
        <p:spPr>
          <a:xfrm flipH="false" flipV="false" rot="0">
            <a:off x="5760356" y="1972516"/>
            <a:ext cx="3055352" cy="3432980"/>
          </a:xfrm>
          <a:custGeom>
            <a:avLst/>
            <a:gdLst/>
            <a:ahLst/>
            <a:cxnLst/>
            <a:rect r="r" b="b" t="t" l="l"/>
            <a:pathLst>
              <a:path h="3432980" w="3055352">
                <a:moveTo>
                  <a:pt x="0" y="0"/>
                </a:moveTo>
                <a:lnTo>
                  <a:pt x="3055352" y="0"/>
                </a:lnTo>
                <a:lnTo>
                  <a:pt x="3055352" y="3432980"/>
                </a:lnTo>
                <a:lnTo>
                  <a:pt x="0" y="3432980"/>
                </a:lnTo>
                <a:lnTo>
                  <a:pt x="0" y="0"/>
                </a:lnTo>
                <a:close/>
              </a:path>
            </a:pathLst>
          </a:custGeom>
          <a:blipFill>
            <a:blip r:embed="rId3"/>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472450" y="982757"/>
            <a:ext cx="4192664" cy="5726948"/>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620" lIns="47620" bIns="47620" rIns="47620"/>
            <a:lstStyle/>
            <a:p>
              <a:pPr algn="ctr">
                <a:lnSpc>
                  <a:spcPts val="1837"/>
                </a:lnSpc>
              </a:pPr>
            </a:p>
          </p:txBody>
        </p:sp>
      </p:grpSp>
      <p:grpSp>
        <p:nvGrpSpPr>
          <p:cNvPr name="Group 6" id="6"/>
          <p:cNvGrpSpPr/>
          <p:nvPr/>
        </p:nvGrpSpPr>
        <p:grpSpPr>
          <a:xfrm rot="0">
            <a:off x="2953887" y="174463"/>
            <a:ext cx="4080952" cy="603939"/>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620" lIns="47620" bIns="47620" rIns="47620"/>
            <a:lstStyle/>
            <a:p>
              <a:pPr algn="ctr">
                <a:lnSpc>
                  <a:spcPts val="3936"/>
                </a:lnSpc>
              </a:pPr>
              <a:r>
                <a:rPr lang="en-US" b="true" sz="2812">
                  <a:solidFill>
                    <a:srgbClr val="000000"/>
                  </a:solidFill>
                  <a:latin typeface="Glacial Indifference Bold"/>
                  <a:ea typeface="Glacial Indifference Bold"/>
                  <a:cs typeface="Glacial Indifference Bold"/>
                  <a:sym typeface="Glacial Indifference Bold"/>
                </a:rPr>
                <a:t>Flaming</a:t>
              </a:r>
            </a:p>
          </p:txBody>
        </p:sp>
      </p:grpSp>
      <p:grpSp>
        <p:nvGrpSpPr>
          <p:cNvPr name="Group 9" id="9"/>
          <p:cNvGrpSpPr/>
          <p:nvPr/>
        </p:nvGrpSpPr>
        <p:grpSpPr>
          <a:xfrm rot="0">
            <a:off x="768422" y="1274377"/>
            <a:ext cx="3600719" cy="5143708"/>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620" lIns="47620" bIns="47620" rIns="47620"/>
            <a:lstStyle/>
            <a:p>
              <a:pPr algn="ctr">
                <a:lnSpc>
                  <a:spcPts val="3359"/>
                </a:lnSpc>
              </a:pPr>
              <a:r>
                <a:rPr lang="en-US" sz="2400">
                  <a:solidFill>
                    <a:srgbClr val="000000"/>
                  </a:solidFill>
                  <a:latin typeface="Glacial Indifference"/>
                  <a:ea typeface="Glacial Indifference"/>
                  <a:cs typeface="Glacial Indifference"/>
                  <a:sym typeface="Glacial Indifference"/>
                </a:rPr>
                <a:t>Engaging in online arguments with the intent to upset and provoke the target through personal attacks.</a:t>
              </a:r>
            </a:p>
          </p:txBody>
        </p:sp>
      </p:grpSp>
      <p:grpSp>
        <p:nvGrpSpPr>
          <p:cNvPr name="Group 12" id="12"/>
          <p:cNvGrpSpPr/>
          <p:nvPr/>
        </p:nvGrpSpPr>
        <p:grpSpPr>
          <a:xfrm rot="0">
            <a:off x="5234728" y="935132"/>
            <a:ext cx="4192664" cy="5726948"/>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620" lIns="47620" bIns="47620" rIns="47620"/>
            <a:lstStyle/>
            <a:p>
              <a:pPr algn="ctr">
                <a:lnSpc>
                  <a:spcPts val="1837"/>
                </a:lnSpc>
              </a:pPr>
            </a:p>
          </p:txBody>
        </p:sp>
      </p:grpSp>
      <p:grpSp>
        <p:nvGrpSpPr>
          <p:cNvPr name="Group 15" id="15"/>
          <p:cNvGrpSpPr/>
          <p:nvPr/>
        </p:nvGrpSpPr>
        <p:grpSpPr>
          <a:xfrm rot="0">
            <a:off x="5530700" y="1226752"/>
            <a:ext cx="3600719" cy="5143708"/>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14300"/>
              <a:ext cx="1376603" cy="2080808"/>
            </a:xfrm>
            <a:prstGeom prst="rect">
              <a:avLst/>
            </a:prstGeom>
          </p:spPr>
          <p:txBody>
            <a:bodyPr anchor="ctr" rtlCol="false" tIns="47620" lIns="47620" bIns="47620" rIns="47620"/>
            <a:lstStyle/>
            <a:p>
              <a:pPr algn="ctr">
                <a:lnSpc>
                  <a:spcPts val="4199"/>
                </a:lnSpc>
              </a:pPr>
            </a:p>
          </p:txBody>
        </p:sp>
      </p:grpSp>
      <p:sp>
        <p:nvSpPr>
          <p:cNvPr name="Freeform 18" id="18"/>
          <p:cNvSpPr/>
          <p:nvPr/>
        </p:nvSpPr>
        <p:spPr>
          <a:xfrm flipH="false" flipV="false" rot="0">
            <a:off x="5955125" y="2653141"/>
            <a:ext cx="2751868" cy="2290931"/>
          </a:xfrm>
          <a:custGeom>
            <a:avLst/>
            <a:gdLst/>
            <a:ahLst/>
            <a:cxnLst/>
            <a:rect r="r" b="b" t="t" l="l"/>
            <a:pathLst>
              <a:path h="2290931" w="2751868">
                <a:moveTo>
                  <a:pt x="0" y="0"/>
                </a:moveTo>
                <a:lnTo>
                  <a:pt x="2751869" y="0"/>
                </a:lnTo>
                <a:lnTo>
                  <a:pt x="2751869" y="2290930"/>
                </a:lnTo>
                <a:lnTo>
                  <a:pt x="0" y="229093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232797" y="1329655"/>
            <a:ext cx="2113432" cy="5573243"/>
            <a:chOff x="0" y="0"/>
            <a:chExt cx="830277" cy="2189488"/>
          </a:xfrm>
        </p:grpSpPr>
        <p:sp>
          <p:nvSpPr>
            <p:cNvPr name="Freeform 4" id="4"/>
            <p:cNvSpPr/>
            <p:nvPr/>
          </p:nvSpPr>
          <p:spPr>
            <a:xfrm flipH="false" flipV="false" rot="0">
              <a:off x="0" y="0"/>
              <a:ext cx="830277" cy="2189488"/>
            </a:xfrm>
            <a:custGeom>
              <a:avLst/>
              <a:gdLst/>
              <a:ahLst/>
              <a:cxnLst/>
              <a:rect r="r" b="b" t="t" l="l"/>
              <a:pathLst>
                <a:path h="2189488" w="830277">
                  <a:moveTo>
                    <a:pt x="123643" y="0"/>
                  </a:moveTo>
                  <a:lnTo>
                    <a:pt x="706634" y="0"/>
                  </a:lnTo>
                  <a:cubicBezTo>
                    <a:pt x="774920" y="0"/>
                    <a:pt x="830277" y="55357"/>
                    <a:pt x="830277" y="123643"/>
                  </a:cubicBezTo>
                  <a:lnTo>
                    <a:pt x="830277" y="2065846"/>
                  </a:lnTo>
                  <a:cubicBezTo>
                    <a:pt x="830277" y="2134132"/>
                    <a:pt x="774920" y="2189488"/>
                    <a:pt x="706634" y="2189488"/>
                  </a:cubicBezTo>
                  <a:lnTo>
                    <a:pt x="123643" y="2189488"/>
                  </a:lnTo>
                  <a:cubicBezTo>
                    <a:pt x="55357" y="2189488"/>
                    <a:pt x="0" y="2134132"/>
                    <a:pt x="0" y="2065846"/>
                  </a:cubicBezTo>
                  <a:lnTo>
                    <a:pt x="0" y="123643"/>
                  </a:lnTo>
                  <a:cubicBezTo>
                    <a:pt x="0" y="55357"/>
                    <a:pt x="55357" y="0"/>
                    <a:pt x="123643" y="0"/>
                  </a:cubicBezTo>
                  <a:close/>
                </a:path>
              </a:pathLst>
            </a:custGeom>
            <a:solidFill>
              <a:srgbClr val="FFBD59"/>
            </a:solidFill>
          </p:spPr>
        </p:sp>
        <p:sp>
          <p:nvSpPr>
            <p:cNvPr name="TextBox 5" id="5"/>
            <p:cNvSpPr txBox="true"/>
            <p:nvPr/>
          </p:nvSpPr>
          <p:spPr>
            <a:xfrm>
              <a:off x="0" y="-47625"/>
              <a:ext cx="830277" cy="2237113"/>
            </a:xfrm>
            <a:prstGeom prst="rect">
              <a:avLst/>
            </a:prstGeom>
          </p:spPr>
          <p:txBody>
            <a:bodyPr anchor="ctr" rtlCol="false" tIns="46341" lIns="46341" bIns="46341" rIns="46341"/>
            <a:lstStyle/>
            <a:p>
              <a:pPr algn="ctr">
                <a:lnSpc>
                  <a:spcPts val="1787"/>
                </a:lnSpc>
              </a:pPr>
            </a:p>
          </p:txBody>
        </p:sp>
      </p:grpSp>
      <p:grpSp>
        <p:nvGrpSpPr>
          <p:cNvPr name="Group 6" id="6"/>
          <p:cNvGrpSpPr/>
          <p:nvPr/>
        </p:nvGrpSpPr>
        <p:grpSpPr>
          <a:xfrm rot="0">
            <a:off x="2829094" y="143790"/>
            <a:ext cx="3971424" cy="587730"/>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66675"/>
              <a:ext cx="1560202" cy="297569"/>
            </a:xfrm>
            <a:prstGeom prst="rect">
              <a:avLst/>
            </a:prstGeom>
          </p:spPr>
          <p:txBody>
            <a:bodyPr anchor="ctr" rtlCol="false" tIns="46341" lIns="46341" bIns="46341" rIns="46341"/>
            <a:lstStyle/>
            <a:p>
              <a:pPr algn="ctr">
                <a:lnSpc>
                  <a:spcPts val="3831"/>
                </a:lnSpc>
              </a:pPr>
              <a:r>
                <a:rPr lang="en-US" b="true" sz="2736">
                  <a:solidFill>
                    <a:srgbClr val="000000"/>
                  </a:solidFill>
                  <a:latin typeface="Glacial Indifference Bold"/>
                  <a:ea typeface="Glacial Indifference Bold"/>
                  <a:cs typeface="Glacial Indifference Bold"/>
                  <a:sym typeface="Glacial Indifference Bold"/>
                </a:rPr>
                <a:t>Cyber threats</a:t>
              </a:r>
            </a:p>
          </p:txBody>
        </p:sp>
      </p:grpSp>
      <p:grpSp>
        <p:nvGrpSpPr>
          <p:cNvPr name="Group 9" id="9"/>
          <p:cNvGrpSpPr/>
          <p:nvPr/>
        </p:nvGrpSpPr>
        <p:grpSpPr>
          <a:xfrm rot="0">
            <a:off x="345488" y="1648874"/>
            <a:ext cx="1859041" cy="4934806"/>
            <a:chOff x="0" y="0"/>
            <a:chExt cx="730338" cy="1938674"/>
          </a:xfrm>
        </p:grpSpPr>
        <p:sp>
          <p:nvSpPr>
            <p:cNvPr name="Freeform 10" id="10"/>
            <p:cNvSpPr/>
            <p:nvPr/>
          </p:nvSpPr>
          <p:spPr>
            <a:xfrm flipH="false" flipV="false" rot="0">
              <a:off x="0" y="0"/>
              <a:ext cx="730338" cy="1938674"/>
            </a:xfrm>
            <a:custGeom>
              <a:avLst/>
              <a:gdLst/>
              <a:ahLst/>
              <a:cxnLst/>
              <a:rect r="r" b="b" t="t" l="l"/>
              <a:pathLst>
                <a:path h="1938674" w="730338">
                  <a:moveTo>
                    <a:pt x="140562" y="0"/>
                  </a:moveTo>
                  <a:lnTo>
                    <a:pt x="589776" y="0"/>
                  </a:lnTo>
                  <a:cubicBezTo>
                    <a:pt x="667406" y="0"/>
                    <a:pt x="730338" y="62932"/>
                    <a:pt x="730338" y="140562"/>
                  </a:cubicBezTo>
                  <a:lnTo>
                    <a:pt x="730338" y="1798112"/>
                  </a:lnTo>
                  <a:cubicBezTo>
                    <a:pt x="730338" y="1835391"/>
                    <a:pt x="715529" y="1871144"/>
                    <a:pt x="689168" y="1897504"/>
                  </a:cubicBezTo>
                  <a:cubicBezTo>
                    <a:pt x="662808" y="1923865"/>
                    <a:pt x="627055" y="1938674"/>
                    <a:pt x="589776" y="1938674"/>
                  </a:cubicBezTo>
                  <a:lnTo>
                    <a:pt x="140562" y="1938674"/>
                  </a:lnTo>
                  <a:cubicBezTo>
                    <a:pt x="62932" y="1938674"/>
                    <a:pt x="0" y="1875742"/>
                    <a:pt x="0" y="1798112"/>
                  </a:cubicBezTo>
                  <a:lnTo>
                    <a:pt x="0" y="140562"/>
                  </a:lnTo>
                  <a:cubicBezTo>
                    <a:pt x="0" y="62932"/>
                    <a:pt x="62932" y="0"/>
                    <a:pt x="140562" y="0"/>
                  </a:cubicBezTo>
                  <a:close/>
                </a:path>
              </a:pathLst>
            </a:custGeom>
            <a:solidFill>
              <a:srgbClr val="D9D9D9"/>
            </a:solidFill>
          </p:spPr>
        </p:sp>
        <p:sp>
          <p:nvSpPr>
            <p:cNvPr name="TextBox 11" id="11"/>
            <p:cNvSpPr txBox="true"/>
            <p:nvPr/>
          </p:nvSpPr>
          <p:spPr>
            <a:xfrm>
              <a:off x="0" y="-57150"/>
              <a:ext cx="730338" cy="1995824"/>
            </a:xfrm>
            <a:prstGeom prst="rect">
              <a:avLst/>
            </a:prstGeom>
          </p:spPr>
          <p:txBody>
            <a:bodyPr anchor="ctr" rtlCol="false" tIns="46341" lIns="46341" bIns="46341" rIns="46341"/>
            <a:lstStyle/>
            <a:p>
              <a:pPr algn="ctr">
                <a:lnSpc>
                  <a:spcPts val="3359"/>
                </a:lnSpc>
              </a:pPr>
              <a:r>
                <a:rPr lang="en-US" sz="2400">
                  <a:solidFill>
                    <a:srgbClr val="000000"/>
                  </a:solidFill>
                  <a:latin typeface="Glacial Indifference"/>
                  <a:ea typeface="Glacial Indifference"/>
                  <a:cs typeface="Glacial Indifference"/>
                  <a:sym typeface="Glacial Indifference"/>
                </a:rPr>
                <a:t>Sending threatening messages or making threats of physical harm or violence.</a:t>
              </a:r>
            </a:p>
          </p:txBody>
        </p:sp>
      </p:grpSp>
      <p:grpSp>
        <p:nvGrpSpPr>
          <p:cNvPr name="Group 12" id="12"/>
          <p:cNvGrpSpPr/>
          <p:nvPr/>
        </p:nvGrpSpPr>
        <p:grpSpPr>
          <a:xfrm rot="0">
            <a:off x="2470216" y="909190"/>
            <a:ext cx="7031058" cy="6308309"/>
            <a:chOff x="0" y="0"/>
            <a:chExt cx="2762201" cy="2478264"/>
          </a:xfrm>
        </p:grpSpPr>
        <p:sp>
          <p:nvSpPr>
            <p:cNvPr name="Freeform 13" id="13"/>
            <p:cNvSpPr/>
            <p:nvPr/>
          </p:nvSpPr>
          <p:spPr>
            <a:xfrm flipH="false" flipV="false" rot="0">
              <a:off x="0" y="0"/>
              <a:ext cx="2762201" cy="2478264"/>
            </a:xfrm>
            <a:custGeom>
              <a:avLst/>
              <a:gdLst/>
              <a:ahLst/>
              <a:cxnLst/>
              <a:rect r="r" b="b" t="t" l="l"/>
              <a:pathLst>
                <a:path h="2478264" w="2762201">
                  <a:moveTo>
                    <a:pt x="37165" y="0"/>
                  </a:moveTo>
                  <a:lnTo>
                    <a:pt x="2725036" y="0"/>
                  </a:lnTo>
                  <a:cubicBezTo>
                    <a:pt x="2734893" y="0"/>
                    <a:pt x="2744346" y="3916"/>
                    <a:pt x="2751316" y="10885"/>
                  </a:cubicBezTo>
                  <a:cubicBezTo>
                    <a:pt x="2758286" y="17855"/>
                    <a:pt x="2762201" y="27308"/>
                    <a:pt x="2762201" y="37165"/>
                  </a:cubicBezTo>
                  <a:lnTo>
                    <a:pt x="2762201" y="2441099"/>
                  </a:lnTo>
                  <a:cubicBezTo>
                    <a:pt x="2762201" y="2461625"/>
                    <a:pt x="2745562" y="2478264"/>
                    <a:pt x="2725036" y="2478264"/>
                  </a:cubicBezTo>
                  <a:lnTo>
                    <a:pt x="37165" y="2478264"/>
                  </a:lnTo>
                  <a:cubicBezTo>
                    <a:pt x="16639" y="2478264"/>
                    <a:pt x="0" y="2461625"/>
                    <a:pt x="0" y="2441099"/>
                  </a:cubicBezTo>
                  <a:lnTo>
                    <a:pt x="0" y="37165"/>
                  </a:lnTo>
                  <a:cubicBezTo>
                    <a:pt x="0" y="16639"/>
                    <a:pt x="16639" y="0"/>
                    <a:pt x="37165" y="0"/>
                  </a:cubicBezTo>
                  <a:close/>
                </a:path>
              </a:pathLst>
            </a:custGeom>
            <a:solidFill>
              <a:srgbClr val="FFBD59"/>
            </a:solidFill>
          </p:spPr>
        </p:sp>
        <p:sp>
          <p:nvSpPr>
            <p:cNvPr name="TextBox 14" id="14"/>
            <p:cNvSpPr txBox="true"/>
            <p:nvPr/>
          </p:nvSpPr>
          <p:spPr>
            <a:xfrm>
              <a:off x="0" y="-47625"/>
              <a:ext cx="2762201" cy="2525889"/>
            </a:xfrm>
            <a:prstGeom prst="rect">
              <a:avLst/>
            </a:prstGeom>
          </p:spPr>
          <p:txBody>
            <a:bodyPr anchor="ctr" rtlCol="false" tIns="46341" lIns="46341" bIns="46341" rIns="46341"/>
            <a:lstStyle/>
            <a:p>
              <a:pPr algn="ctr">
                <a:lnSpc>
                  <a:spcPts val="1787"/>
                </a:lnSpc>
              </a:pPr>
            </a:p>
          </p:txBody>
        </p:sp>
      </p:grpSp>
      <p:grpSp>
        <p:nvGrpSpPr>
          <p:cNvPr name="Group 15" id="15"/>
          <p:cNvGrpSpPr/>
          <p:nvPr/>
        </p:nvGrpSpPr>
        <p:grpSpPr>
          <a:xfrm rot="0">
            <a:off x="2629935" y="1024320"/>
            <a:ext cx="6748655" cy="5873960"/>
            <a:chOff x="0" y="0"/>
            <a:chExt cx="2651257" cy="2307627"/>
          </a:xfrm>
        </p:grpSpPr>
        <p:sp>
          <p:nvSpPr>
            <p:cNvPr name="Freeform 16" id="16"/>
            <p:cNvSpPr/>
            <p:nvPr/>
          </p:nvSpPr>
          <p:spPr>
            <a:xfrm flipH="false" flipV="false" rot="0">
              <a:off x="0" y="0"/>
              <a:ext cx="2651257" cy="2307627"/>
            </a:xfrm>
            <a:custGeom>
              <a:avLst/>
              <a:gdLst/>
              <a:ahLst/>
              <a:cxnLst/>
              <a:rect r="r" b="b" t="t" l="l"/>
              <a:pathLst>
                <a:path h="2307627" w="2651257">
                  <a:moveTo>
                    <a:pt x="38720" y="0"/>
                  </a:moveTo>
                  <a:lnTo>
                    <a:pt x="2612537" y="0"/>
                  </a:lnTo>
                  <a:cubicBezTo>
                    <a:pt x="2633921" y="0"/>
                    <a:pt x="2651257" y="17336"/>
                    <a:pt x="2651257" y="38720"/>
                  </a:cubicBezTo>
                  <a:lnTo>
                    <a:pt x="2651257" y="2268907"/>
                  </a:lnTo>
                  <a:cubicBezTo>
                    <a:pt x="2651257" y="2290291"/>
                    <a:pt x="2633921" y="2307627"/>
                    <a:pt x="2612537" y="2307627"/>
                  </a:cubicBezTo>
                  <a:lnTo>
                    <a:pt x="38720" y="2307627"/>
                  </a:lnTo>
                  <a:cubicBezTo>
                    <a:pt x="17336" y="2307627"/>
                    <a:pt x="0" y="2290291"/>
                    <a:pt x="0" y="2268907"/>
                  </a:cubicBezTo>
                  <a:lnTo>
                    <a:pt x="0" y="38720"/>
                  </a:lnTo>
                  <a:cubicBezTo>
                    <a:pt x="0" y="17336"/>
                    <a:pt x="17336" y="0"/>
                    <a:pt x="38720" y="0"/>
                  </a:cubicBezTo>
                  <a:close/>
                </a:path>
              </a:pathLst>
            </a:custGeom>
            <a:solidFill>
              <a:srgbClr val="D9D9D9"/>
            </a:solidFill>
          </p:spPr>
        </p:sp>
        <p:sp>
          <p:nvSpPr>
            <p:cNvPr name="TextBox 17" id="17"/>
            <p:cNvSpPr txBox="true"/>
            <p:nvPr/>
          </p:nvSpPr>
          <p:spPr>
            <a:xfrm>
              <a:off x="0" y="-76200"/>
              <a:ext cx="2651257" cy="2383827"/>
            </a:xfrm>
            <a:prstGeom prst="rect">
              <a:avLst/>
            </a:prstGeom>
          </p:spPr>
          <p:txBody>
            <a:bodyPr anchor="ctr" rtlCol="false" tIns="46341" lIns="46341" bIns="46341" rIns="46341"/>
            <a:lstStyle/>
            <a:p>
              <a:pPr algn="l">
                <a:lnSpc>
                  <a:spcPts val="2681"/>
                </a:lnSpc>
              </a:pPr>
            </a:p>
          </p:txBody>
        </p:sp>
      </p:grpSp>
      <p:sp>
        <p:nvSpPr>
          <p:cNvPr name="TextBox 18" id="18"/>
          <p:cNvSpPr txBox="true"/>
          <p:nvPr/>
        </p:nvSpPr>
        <p:spPr>
          <a:xfrm rot="0">
            <a:off x="2730373" y="1110876"/>
            <a:ext cx="6770900" cy="6927215"/>
          </a:xfrm>
          <a:prstGeom prst="rect">
            <a:avLst/>
          </a:prstGeom>
        </p:spPr>
        <p:txBody>
          <a:bodyPr anchor="t" rtlCol="false" tIns="0" lIns="0" bIns="0" rIns="0">
            <a:spAutoFit/>
          </a:bodyPr>
          <a:lstStyle/>
          <a:p>
            <a:pPr algn="l">
              <a:lnSpc>
                <a:spcPts val="1960"/>
              </a:lnSpc>
              <a:spcBef>
                <a:spcPct val="0"/>
              </a:spcBef>
            </a:pPr>
            <a:r>
              <a:rPr lang="en-US" b="true" sz="1400">
                <a:solidFill>
                  <a:srgbClr val="000000"/>
                </a:solidFill>
                <a:latin typeface="Glacial Indifference Bold"/>
                <a:ea typeface="Glacial Indifference Bold"/>
                <a:cs typeface="Glacial Indifference Bold"/>
                <a:sym typeface="Glacial Indifference Bold"/>
              </a:rPr>
              <a:t>ARS 13-2916 Use of an Electronic Device to Terrify</a:t>
            </a:r>
          </a:p>
          <a:p>
            <a:pPr algn="l">
              <a:lnSpc>
                <a:spcPts val="1960"/>
              </a:lnSpc>
              <a:spcBef>
                <a:spcPct val="0"/>
              </a:spcBef>
            </a:pP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 It is unlawful for a person to knowingly terrify, intimidate, threaten or harass a specific person or persons by doing any of the following:</a:t>
            </a:r>
          </a:p>
          <a:p>
            <a:pPr algn="l">
              <a:lnSpc>
                <a:spcPts val="1960"/>
              </a:lnSpc>
              <a:spcBef>
                <a:spcPct val="0"/>
              </a:spcBef>
            </a:pP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1. Directing any obscene, lewd or profane language or suggesting any lewd or lascivious act to the person in an electronic communication.</a:t>
            </a:r>
          </a:p>
          <a:p>
            <a:pPr algn="l">
              <a:lnSpc>
                <a:spcPts val="1960"/>
              </a:lnSpc>
              <a:spcBef>
                <a:spcPct val="0"/>
              </a:spcBef>
            </a:pP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2. Threatening to inflict physical harm on any person or to property in any electronic communication.</a:t>
            </a:r>
          </a:p>
          <a:p>
            <a:pPr algn="l">
              <a:lnSpc>
                <a:spcPts val="1960"/>
              </a:lnSpc>
              <a:spcBef>
                <a:spcPct val="0"/>
              </a:spcBef>
            </a:pP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3. Otherwise disturbing by repeated anonymous, unwanted or unsolicited electronic communications the peace, quiet or right of privacy of the person at the place where the communications were received.</a:t>
            </a:r>
          </a:p>
          <a:p>
            <a:pPr algn="l">
              <a:lnSpc>
                <a:spcPts val="1960"/>
              </a:lnSpc>
              <a:spcBef>
                <a:spcPct val="0"/>
              </a:spcBef>
            </a:pP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4. Without the person's consent and for the purpose of imminently causing the person unwanted physical contact, injury or harassment by a third party, use an electronic communication device to electronically distribute, publish, email, hyperlink or make available for downloading the person's personal identifying information, including a digital image of the person, and the use does in fact incite or produce that unwanted physical contact, injury or harassment. This paragraph also applies to a person who intends to terrify, intimidate, threaten or harass an immediate family member of the person whose personal identifying information is used.</a:t>
            </a:r>
          </a:p>
          <a:p>
            <a:pPr algn="l">
              <a:lnSpc>
                <a:spcPts val="1960"/>
              </a:lnSpc>
              <a:spcBef>
                <a:spcPct val="0"/>
              </a:spcBef>
            </a:pPr>
          </a:p>
          <a:p>
            <a:pPr algn="l">
              <a:lnSpc>
                <a:spcPts val="1960"/>
              </a:lnSpc>
              <a:spcBef>
                <a:spcPct val="0"/>
              </a:spcBef>
            </a:pPr>
          </a:p>
          <a:p>
            <a:pPr algn="l">
              <a:lnSpc>
                <a:spcPts val="1960"/>
              </a:lnSpc>
              <a:spcBef>
                <a:spcPct val="0"/>
              </a:spcBef>
            </a:pPr>
          </a:p>
          <a:p>
            <a:pPr algn="l">
              <a:lnSpc>
                <a:spcPts val="1960"/>
              </a:lnSpc>
              <a:spcBef>
                <a:spcPct val="0"/>
              </a:spcBef>
            </a:pPr>
          </a:p>
          <a:p>
            <a:pPr algn="l">
              <a:lnSpc>
                <a:spcPts val="1960"/>
              </a:lnSpc>
              <a:spcBef>
                <a:spcPct val="0"/>
              </a:spcBef>
            </a:p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1069" t="-18092" r="-1069" b="-18092"/>
            </a:stretch>
          </a:blipFill>
        </p:spPr>
      </p:sp>
      <p:grpSp>
        <p:nvGrpSpPr>
          <p:cNvPr name="Group 3" id="3"/>
          <p:cNvGrpSpPr/>
          <p:nvPr/>
        </p:nvGrpSpPr>
        <p:grpSpPr>
          <a:xfrm rot="0">
            <a:off x="396631" y="976773"/>
            <a:ext cx="4201426" cy="5738917"/>
            <a:chOff x="0" y="0"/>
            <a:chExt cx="1602911" cy="2189488"/>
          </a:xfrm>
        </p:grpSpPr>
        <p:sp>
          <p:nvSpPr>
            <p:cNvPr name="Freeform 4" id="4"/>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5" id="5"/>
            <p:cNvSpPr txBox="true"/>
            <p:nvPr/>
          </p:nvSpPr>
          <p:spPr>
            <a:xfrm>
              <a:off x="0" y="-57150"/>
              <a:ext cx="1602911" cy="2246638"/>
            </a:xfrm>
            <a:prstGeom prst="rect">
              <a:avLst/>
            </a:prstGeom>
          </p:spPr>
          <p:txBody>
            <a:bodyPr anchor="ctr" rtlCol="false" tIns="47719" lIns="47719" bIns="47719" rIns="47719"/>
            <a:lstStyle/>
            <a:p>
              <a:pPr algn="ctr">
                <a:lnSpc>
                  <a:spcPts val="1841"/>
                </a:lnSpc>
              </a:pPr>
            </a:p>
          </p:txBody>
        </p:sp>
      </p:grpSp>
      <p:grpSp>
        <p:nvGrpSpPr>
          <p:cNvPr name="Group 6" id="6"/>
          <p:cNvGrpSpPr/>
          <p:nvPr/>
        </p:nvGrpSpPr>
        <p:grpSpPr>
          <a:xfrm rot="0">
            <a:off x="3020944" y="168478"/>
            <a:ext cx="4089481" cy="605201"/>
            <a:chOff x="0" y="0"/>
            <a:chExt cx="1560202" cy="230894"/>
          </a:xfrm>
        </p:grpSpPr>
        <p:sp>
          <p:nvSpPr>
            <p:cNvPr name="Freeform 7" id="7"/>
            <p:cNvSpPr/>
            <p:nvPr/>
          </p:nvSpPr>
          <p:spPr>
            <a:xfrm flipH="false" flipV="false" rot="0">
              <a:off x="0" y="0"/>
              <a:ext cx="1560202" cy="230894"/>
            </a:xfrm>
            <a:custGeom>
              <a:avLst/>
              <a:gdLst/>
              <a:ahLst/>
              <a:cxnLst/>
              <a:rect r="r" b="b" t="t" l="l"/>
              <a:pathLst>
                <a:path h="230894" w="1560202">
                  <a:moveTo>
                    <a:pt x="65798" y="0"/>
                  </a:moveTo>
                  <a:lnTo>
                    <a:pt x="1494405" y="0"/>
                  </a:lnTo>
                  <a:cubicBezTo>
                    <a:pt x="1511855" y="0"/>
                    <a:pt x="1528591" y="6932"/>
                    <a:pt x="1540931" y="19272"/>
                  </a:cubicBezTo>
                  <a:cubicBezTo>
                    <a:pt x="1553270" y="31611"/>
                    <a:pt x="1560202" y="48347"/>
                    <a:pt x="1560202" y="65798"/>
                  </a:cubicBezTo>
                  <a:lnTo>
                    <a:pt x="1560202" y="165096"/>
                  </a:lnTo>
                  <a:cubicBezTo>
                    <a:pt x="1560202" y="182547"/>
                    <a:pt x="1553270" y="199283"/>
                    <a:pt x="1540931" y="211622"/>
                  </a:cubicBezTo>
                  <a:cubicBezTo>
                    <a:pt x="1528591" y="223962"/>
                    <a:pt x="1511855" y="230894"/>
                    <a:pt x="1494405" y="230894"/>
                  </a:cubicBezTo>
                  <a:lnTo>
                    <a:pt x="65798" y="230894"/>
                  </a:lnTo>
                  <a:cubicBezTo>
                    <a:pt x="29459" y="230894"/>
                    <a:pt x="0" y="201435"/>
                    <a:pt x="0" y="165096"/>
                  </a:cubicBezTo>
                  <a:lnTo>
                    <a:pt x="0" y="65798"/>
                  </a:lnTo>
                  <a:cubicBezTo>
                    <a:pt x="0" y="48347"/>
                    <a:pt x="6932" y="31611"/>
                    <a:pt x="19272" y="19272"/>
                  </a:cubicBezTo>
                  <a:cubicBezTo>
                    <a:pt x="31611" y="6932"/>
                    <a:pt x="48347" y="0"/>
                    <a:pt x="65798" y="0"/>
                  </a:cubicBezTo>
                  <a:close/>
                </a:path>
              </a:pathLst>
            </a:custGeom>
            <a:solidFill>
              <a:srgbClr val="FFBD59"/>
            </a:solidFill>
          </p:spPr>
        </p:sp>
        <p:sp>
          <p:nvSpPr>
            <p:cNvPr name="TextBox 8" id="8"/>
            <p:cNvSpPr txBox="true"/>
            <p:nvPr/>
          </p:nvSpPr>
          <p:spPr>
            <a:xfrm>
              <a:off x="0" y="-57150"/>
              <a:ext cx="1560202" cy="288044"/>
            </a:xfrm>
            <a:prstGeom prst="rect">
              <a:avLst/>
            </a:prstGeom>
          </p:spPr>
          <p:txBody>
            <a:bodyPr anchor="ctr" rtlCol="false" tIns="47719" lIns="47719" bIns="47719" rIns="47719"/>
            <a:lstStyle/>
            <a:p>
              <a:pPr algn="ctr">
                <a:lnSpc>
                  <a:spcPts val="3945"/>
                </a:lnSpc>
              </a:pPr>
              <a:r>
                <a:rPr lang="en-US" b="true" sz="2818">
                  <a:solidFill>
                    <a:srgbClr val="000000"/>
                  </a:solidFill>
                  <a:latin typeface="Glacial Indifference Bold"/>
                  <a:ea typeface="Glacial Indifference Bold"/>
                  <a:cs typeface="Glacial Indifference Bold"/>
                  <a:sym typeface="Glacial Indifference Bold"/>
                </a:rPr>
                <a:t>Spreading Rumors</a:t>
              </a:r>
            </a:p>
          </p:txBody>
        </p:sp>
      </p:grpSp>
      <p:grpSp>
        <p:nvGrpSpPr>
          <p:cNvPr name="Group 9" id="9"/>
          <p:cNvGrpSpPr/>
          <p:nvPr/>
        </p:nvGrpSpPr>
        <p:grpSpPr>
          <a:xfrm rot="0">
            <a:off x="693222" y="1269002"/>
            <a:ext cx="3608244" cy="5154457"/>
            <a:chOff x="0" y="0"/>
            <a:chExt cx="1376603" cy="1966508"/>
          </a:xfrm>
        </p:grpSpPr>
        <p:sp>
          <p:nvSpPr>
            <p:cNvPr name="Freeform 10" id="10"/>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1" id="11"/>
            <p:cNvSpPr txBox="true"/>
            <p:nvPr/>
          </p:nvSpPr>
          <p:spPr>
            <a:xfrm>
              <a:off x="0" y="-57150"/>
              <a:ext cx="1376603" cy="2023658"/>
            </a:xfrm>
            <a:prstGeom prst="rect">
              <a:avLst/>
            </a:prstGeom>
          </p:spPr>
          <p:txBody>
            <a:bodyPr anchor="ctr" rtlCol="false" tIns="47719" lIns="47719" bIns="47719" rIns="47719"/>
            <a:lstStyle/>
            <a:p>
              <a:pPr algn="ctr">
                <a:lnSpc>
                  <a:spcPts val="3359"/>
                </a:lnSpc>
              </a:pPr>
              <a:r>
                <a:rPr lang="en-US" sz="2400">
                  <a:solidFill>
                    <a:srgbClr val="000000"/>
                  </a:solidFill>
                  <a:latin typeface="Glacial Indifference"/>
                  <a:ea typeface="Glacial Indifference"/>
                  <a:cs typeface="Glacial Indifference"/>
                  <a:sym typeface="Glacial Indifference"/>
                </a:rPr>
                <a:t> </a:t>
              </a:r>
              <a:r>
                <a:rPr lang="en-US" sz="2400">
                  <a:solidFill>
                    <a:srgbClr val="000000"/>
                  </a:solidFill>
                  <a:latin typeface="Glacial Indifference"/>
                  <a:ea typeface="Glacial Indifference"/>
                  <a:cs typeface="Glacial Indifference"/>
                  <a:sym typeface="Glacial Indifference"/>
                </a:rPr>
                <a:t>Disseminating false information, gossip, or malicious rumors to damage the target’s reputation.</a:t>
              </a:r>
            </a:p>
          </p:txBody>
        </p:sp>
      </p:grpSp>
      <p:grpSp>
        <p:nvGrpSpPr>
          <p:cNvPr name="Group 12" id="12"/>
          <p:cNvGrpSpPr/>
          <p:nvPr/>
        </p:nvGrpSpPr>
        <p:grpSpPr>
          <a:xfrm rot="0">
            <a:off x="5301784" y="976773"/>
            <a:ext cx="4201426" cy="5738917"/>
            <a:chOff x="0" y="0"/>
            <a:chExt cx="1602911" cy="2189488"/>
          </a:xfrm>
        </p:grpSpPr>
        <p:sp>
          <p:nvSpPr>
            <p:cNvPr name="Freeform 13" id="13"/>
            <p:cNvSpPr/>
            <p:nvPr/>
          </p:nvSpPr>
          <p:spPr>
            <a:xfrm flipH="false" flipV="false" rot="0">
              <a:off x="0" y="0"/>
              <a:ext cx="1602911" cy="2189488"/>
            </a:xfrm>
            <a:custGeom>
              <a:avLst/>
              <a:gdLst/>
              <a:ahLst/>
              <a:cxnLst/>
              <a:rect r="r" b="b" t="t" l="l"/>
              <a:pathLst>
                <a:path h="2189488" w="1602911">
                  <a:moveTo>
                    <a:pt x="64044" y="0"/>
                  </a:moveTo>
                  <a:lnTo>
                    <a:pt x="1538867" y="0"/>
                  </a:lnTo>
                  <a:cubicBezTo>
                    <a:pt x="1555852" y="0"/>
                    <a:pt x="1572142" y="6748"/>
                    <a:pt x="1584153" y="18758"/>
                  </a:cubicBezTo>
                  <a:cubicBezTo>
                    <a:pt x="1596163" y="30769"/>
                    <a:pt x="1602911" y="47059"/>
                    <a:pt x="1602911" y="64044"/>
                  </a:cubicBezTo>
                  <a:lnTo>
                    <a:pt x="1602911" y="2125444"/>
                  </a:lnTo>
                  <a:cubicBezTo>
                    <a:pt x="1602911" y="2160815"/>
                    <a:pt x="1574237" y="2189488"/>
                    <a:pt x="1538867" y="2189488"/>
                  </a:cubicBezTo>
                  <a:lnTo>
                    <a:pt x="64044" y="2189488"/>
                  </a:lnTo>
                  <a:cubicBezTo>
                    <a:pt x="47059" y="2189488"/>
                    <a:pt x="30769" y="2182741"/>
                    <a:pt x="18758" y="2170730"/>
                  </a:cubicBezTo>
                  <a:cubicBezTo>
                    <a:pt x="6748" y="2158719"/>
                    <a:pt x="0" y="2142429"/>
                    <a:pt x="0" y="2125444"/>
                  </a:cubicBezTo>
                  <a:lnTo>
                    <a:pt x="0" y="64044"/>
                  </a:lnTo>
                  <a:cubicBezTo>
                    <a:pt x="0" y="47059"/>
                    <a:pt x="6748" y="30769"/>
                    <a:pt x="18758" y="18758"/>
                  </a:cubicBezTo>
                  <a:cubicBezTo>
                    <a:pt x="30769" y="6748"/>
                    <a:pt x="47059" y="0"/>
                    <a:pt x="64044" y="0"/>
                  </a:cubicBezTo>
                  <a:close/>
                </a:path>
              </a:pathLst>
            </a:custGeom>
            <a:solidFill>
              <a:srgbClr val="FFBD59"/>
            </a:solidFill>
          </p:spPr>
        </p:sp>
        <p:sp>
          <p:nvSpPr>
            <p:cNvPr name="TextBox 14" id="14"/>
            <p:cNvSpPr txBox="true"/>
            <p:nvPr/>
          </p:nvSpPr>
          <p:spPr>
            <a:xfrm>
              <a:off x="0" y="-57150"/>
              <a:ext cx="1602911" cy="2246638"/>
            </a:xfrm>
            <a:prstGeom prst="rect">
              <a:avLst/>
            </a:prstGeom>
          </p:spPr>
          <p:txBody>
            <a:bodyPr anchor="ctr" rtlCol="false" tIns="47719" lIns="47719" bIns="47719" rIns="47719"/>
            <a:lstStyle/>
            <a:p>
              <a:pPr algn="ctr">
                <a:lnSpc>
                  <a:spcPts val="1841"/>
                </a:lnSpc>
              </a:pPr>
            </a:p>
          </p:txBody>
        </p:sp>
      </p:grpSp>
      <p:grpSp>
        <p:nvGrpSpPr>
          <p:cNvPr name="Group 15" id="15"/>
          <p:cNvGrpSpPr/>
          <p:nvPr/>
        </p:nvGrpSpPr>
        <p:grpSpPr>
          <a:xfrm rot="0">
            <a:off x="5598375" y="1269002"/>
            <a:ext cx="3608244" cy="5154457"/>
            <a:chOff x="0" y="0"/>
            <a:chExt cx="1376603" cy="1966508"/>
          </a:xfrm>
        </p:grpSpPr>
        <p:sp>
          <p:nvSpPr>
            <p:cNvPr name="Freeform 16" id="16"/>
            <p:cNvSpPr/>
            <p:nvPr/>
          </p:nvSpPr>
          <p:spPr>
            <a:xfrm flipH="false" flipV="false" rot="0">
              <a:off x="0" y="0"/>
              <a:ext cx="1376603" cy="1966508"/>
            </a:xfrm>
            <a:custGeom>
              <a:avLst/>
              <a:gdLst/>
              <a:ahLst/>
              <a:cxnLst/>
              <a:rect r="r" b="b" t="t" l="l"/>
              <a:pathLst>
                <a:path h="1966508" w="1376603">
                  <a:moveTo>
                    <a:pt x="74573" y="0"/>
                  </a:moveTo>
                  <a:lnTo>
                    <a:pt x="1302030" y="0"/>
                  </a:lnTo>
                  <a:cubicBezTo>
                    <a:pt x="1321808" y="0"/>
                    <a:pt x="1340776" y="7857"/>
                    <a:pt x="1354761" y="21842"/>
                  </a:cubicBezTo>
                  <a:cubicBezTo>
                    <a:pt x="1368746" y="35827"/>
                    <a:pt x="1376603" y="54795"/>
                    <a:pt x="1376603" y="74573"/>
                  </a:cubicBezTo>
                  <a:lnTo>
                    <a:pt x="1376603" y="1891935"/>
                  </a:lnTo>
                  <a:cubicBezTo>
                    <a:pt x="1376603" y="1933120"/>
                    <a:pt x="1343215" y="1966508"/>
                    <a:pt x="1302030" y="1966508"/>
                  </a:cubicBezTo>
                  <a:lnTo>
                    <a:pt x="74573" y="1966508"/>
                  </a:lnTo>
                  <a:cubicBezTo>
                    <a:pt x="54795" y="1966508"/>
                    <a:pt x="35827" y="1958651"/>
                    <a:pt x="21842" y="1944666"/>
                  </a:cubicBezTo>
                  <a:cubicBezTo>
                    <a:pt x="7857" y="1930681"/>
                    <a:pt x="0" y="1911713"/>
                    <a:pt x="0" y="1891935"/>
                  </a:cubicBezTo>
                  <a:lnTo>
                    <a:pt x="0" y="74573"/>
                  </a:lnTo>
                  <a:cubicBezTo>
                    <a:pt x="0" y="54795"/>
                    <a:pt x="7857" y="35827"/>
                    <a:pt x="21842" y="21842"/>
                  </a:cubicBezTo>
                  <a:cubicBezTo>
                    <a:pt x="35827" y="7857"/>
                    <a:pt x="54795" y="0"/>
                    <a:pt x="74573" y="0"/>
                  </a:cubicBezTo>
                  <a:close/>
                </a:path>
              </a:pathLst>
            </a:custGeom>
            <a:solidFill>
              <a:srgbClr val="D9D9D9"/>
            </a:solidFill>
          </p:spPr>
        </p:sp>
        <p:sp>
          <p:nvSpPr>
            <p:cNvPr name="TextBox 17" id="17"/>
            <p:cNvSpPr txBox="true"/>
            <p:nvPr/>
          </p:nvSpPr>
          <p:spPr>
            <a:xfrm>
              <a:off x="0" y="-123825"/>
              <a:ext cx="1376603" cy="2090333"/>
            </a:xfrm>
            <a:prstGeom prst="rect">
              <a:avLst/>
            </a:prstGeom>
          </p:spPr>
          <p:txBody>
            <a:bodyPr anchor="ctr" rtlCol="false" tIns="47719" lIns="47719" bIns="47719" rIns="47719"/>
            <a:lstStyle/>
            <a:p>
              <a:pPr algn="ctr">
                <a:lnSpc>
                  <a:spcPts val="4208"/>
                </a:lnSpc>
              </a:pPr>
            </a:p>
          </p:txBody>
        </p:sp>
      </p:grpSp>
      <p:sp>
        <p:nvSpPr>
          <p:cNvPr name="Freeform 18" id="18"/>
          <p:cNvSpPr/>
          <p:nvPr/>
        </p:nvSpPr>
        <p:spPr>
          <a:xfrm flipH="false" flipV="false" rot="0">
            <a:off x="6152156" y="1793427"/>
            <a:ext cx="2599933" cy="3513423"/>
          </a:xfrm>
          <a:custGeom>
            <a:avLst/>
            <a:gdLst/>
            <a:ahLst/>
            <a:cxnLst/>
            <a:rect r="r" b="b" t="t" l="l"/>
            <a:pathLst>
              <a:path h="3513423" w="2599933">
                <a:moveTo>
                  <a:pt x="0" y="0"/>
                </a:moveTo>
                <a:lnTo>
                  <a:pt x="2599933" y="0"/>
                </a:lnTo>
                <a:lnTo>
                  <a:pt x="2599933" y="3513424"/>
                </a:lnTo>
                <a:lnTo>
                  <a:pt x="0" y="351342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DAGU_mh5ekM</dc:identifier>
  <dcterms:modified xsi:type="dcterms:W3CDTF">2011-08-01T06:04:30Z</dcterms:modified>
  <cp:revision>1</cp:revision>
  <dc:title>L2 Cyberbullying via Social Media Vocab Cards (Presentation (4:3))</dc:title>
</cp:coreProperties>
</file>