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Lst>
  <p:sldSz cx="9753600" cy="7315200"/>
  <p:notesSz cx="6858000" cy="9144000"/>
  <p:embeddedFontLst>
    <p:embeddedFont>
      <p:font typeface="Glacial Indifference" panose="020B0604020202020204" charset="0"/>
      <p:regular r:id="rId8"/>
    </p:embeddedFont>
    <p:embeddedFont>
      <p:font typeface="Glacial Indifference Bold" panose="020B0604020202020204" charset="0"/>
      <p:regular r:id="rId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123" d="100"/>
          <a:sy n="123" d="100"/>
        </p:scale>
        <p:origin x="156"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2.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10/30/2024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CE1E6"/>
        </a:solidFill>
        <a:effectLst/>
      </p:bgPr>
    </p:bg>
    <p:spTree>
      <p:nvGrpSpPr>
        <p:cNvPr id="1" name=""/>
        <p:cNvGrpSpPr/>
        <p:nvPr/>
      </p:nvGrpSpPr>
      <p:grpSpPr>
        <a:xfrm>
          <a:off x="0" y="0"/>
          <a:ext cx="0" cy="0"/>
          <a:chOff x="0" y="0"/>
          <a:chExt cx="0" cy="0"/>
        </a:xfrm>
      </p:grpSpPr>
      <p:grpSp>
        <p:nvGrpSpPr>
          <p:cNvPr id="2" name="Group 2"/>
          <p:cNvGrpSpPr/>
          <p:nvPr/>
        </p:nvGrpSpPr>
        <p:grpSpPr>
          <a:xfrm>
            <a:off x="69080" y="298513"/>
            <a:ext cx="3060326" cy="693674"/>
            <a:chOff x="0" y="0"/>
            <a:chExt cx="1035970" cy="234820"/>
          </a:xfrm>
        </p:grpSpPr>
        <p:sp>
          <p:nvSpPr>
            <p:cNvPr id="3" name="Freeform 3"/>
            <p:cNvSpPr/>
            <p:nvPr/>
          </p:nvSpPr>
          <p:spPr>
            <a:xfrm>
              <a:off x="0" y="0"/>
              <a:ext cx="1035970" cy="234820"/>
            </a:xfrm>
            <a:custGeom>
              <a:avLst/>
              <a:gdLst/>
              <a:ahLst/>
              <a:cxnLst/>
              <a:rect l="l" t="t" r="r" b="b"/>
              <a:pathLst>
                <a:path w="1035970" h="234820">
                  <a:moveTo>
                    <a:pt x="117410" y="0"/>
                  </a:moveTo>
                  <a:lnTo>
                    <a:pt x="918560" y="0"/>
                  </a:lnTo>
                  <a:cubicBezTo>
                    <a:pt x="983404" y="0"/>
                    <a:pt x="1035970" y="52566"/>
                    <a:pt x="1035970" y="117410"/>
                  </a:cubicBezTo>
                  <a:lnTo>
                    <a:pt x="1035970" y="117410"/>
                  </a:lnTo>
                  <a:cubicBezTo>
                    <a:pt x="1035970" y="148549"/>
                    <a:pt x="1023600" y="178413"/>
                    <a:pt x="1001581" y="200431"/>
                  </a:cubicBezTo>
                  <a:cubicBezTo>
                    <a:pt x="979563" y="222450"/>
                    <a:pt x="949699" y="234820"/>
                    <a:pt x="918560" y="234820"/>
                  </a:cubicBezTo>
                  <a:lnTo>
                    <a:pt x="117410" y="234820"/>
                  </a:lnTo>
                  <a:cubicBezTo>
                    <a:pt x="86271" y="234820"/>
                    <a:pt x="56407" y="222450"/>
                    <a:pt x="34389" y="200431"/>
                  </a:cubicBezTo>
                  <a:cubicBezTo>
                    <a:pt x="12370" y="178413"/>
                    <a:pt x="0" y="148549"/>
                    <a:pt x="0" y="117410"/>
                  </a:cubicBezTo>
                  <a:lnTo>
                    <a:pt x="0" y="117410"/>
                  </a:lnTo>
                  <a:cubicBezTo>
                    <a:pt x="0" y="86271"/>
                    <a:pt x="12370" y="56407"/>
                    <a:pt x="34389" y="34389"/>
                  </a:cubicBezTo>
                  <a:cubicBezTo>
                    <a:pt x="56407" y="12370"/>
                    <a:pt x="86271" y="0"/>
                    <a:pt x="117410" y="0"/>
                  </a:cubicBezTo>
                  <a:close/>
                </a:path>
              </a:pathLst>
            </a:custGeom>
            <a:solidFill>
              <a:srgbClr val="5271FF"/>
            </a:solidFill>
            <a:ln w="19050" cap="rnd">
              <a:solidFill>
                <a:srgbClr val="2B2B2B"/>
              </a:solidFill>
              <a:prstDash val="solid"/>
              <a:round/>
            </a:ln>
          </p:spPr>
          <p:txBody>
            <a:bodyPr/>
            <a:lstStyle/>
            <a:p>
              <a:endParaRPr lang="en-US"/>
            </a:p>
          </p:txBody>
        </p:sp>
        <p:sp>
          <p:nvSpPr>
            <p:cNvPr id="4" name="TextBox 4"/>
            <p:cNvSpPr txBox="1"/>
            <p:nvPr/>
          </p:nvSpPr>
          <p:spPr>
            <a:xfrm>
              <a:off x="0" y="-28575"/>
              <a:ext cx="1035970" cy="263395"/>
            </a:xfrm>
            <a:prstGeom prst="rect">
              <a:avLst/>
            </a:prstGeom>
          </p:spPr>
          <p:txBody>
            <a:bodyPr lIns="53357" tIns="53357" rIns="53357" bIns="53357" rtlCol="0" anchor="ctr"/>
            <a:lstStyle/>
            <a:p>
              <a:pPr algn="ctr">
                <a:lnSpc>
                  <a:spcPts val="2058"/>
                </a:lnSpc>
                <a:spcBef>
                  <a:spcPct val="0"/>
                </a:spcBef>
              </a:pPr>
              <a:endParaRPr/>
            </a:p>
          </p:txBody>
        </p:sp>
      </p:grpSp>
      <p:grpSp>
        <p:nvGrpSpPr>
          <p:cNvPr id="5" name="Group 5"/>
          <p:cNvGrpSpPr/>
          <p:nvPr/>
        </p:nvGrpSpPr>
        <p:grpSpPr>
          <a:xfrm>
            <a:off x="69080" y="1170280"/>
            <a:ext cx="3171049" cy="5846407"/>
            <a:chOff x="0" y="0"/>
            <a:chExt cx="1073451" cy="1979104"/>
          </a:xfrm>
        </p:grpSpPr>
        <p:sp>
          <p:nvSpPr>
            <p:cNvPr id="6" name="Freeform 6"/>
            <p:cNvSpPr/>
            <p:nvPr/>
          </p:nvSpPr>
          <p:spPr>
            <a:xfrm>
              <a:off x="0" y="0"/>
              <a:ext cx="1073451" cy="1979104"/>
            </a:xfrm>
            <a:custGeom>
              <a:avLst/>
              <a:gdLst/>
              <a:ahLst/>
              <a:cxnLst/>
              <a:rect l="l" t="t" r="r" b="b"/>
              <a:pathLst>
                <a:path w="1073451" h="1979104">
                  <a:moveTo>
                    <a:pt x="207126" y="0"/>
                  </a:moveTo>
                  <a:lnTo>
                    <a:pt x="866325" y="0"/>
                  </a:lnTo>
                  <a:cubicBezTo>
                    <a:pt x="921258" y="0"/>
                    <a:pt x="973942" y="21822"/>
                    <a:pt x="1012786" y="60666"/>
                  </a:cubicBezTo>
                  <a:cubicBezTo>
                    <a:pt x="1051629" y="99509"/>
                    <a:pt x="1073451" y="152193"/>
                    <a:pt x="1073451" y="207126"/>
                  </a:cubicBezTo>
                  <a:lnTo>
                    <a:pt x="1073451" y="1771977"/>
                  </a:lnTo>
                  <a:cubicBezTo>
                    <a:pt x="1073451" y="1826911"/>
                    <a:pt x="1051629" y="1879594"/>
                    <a:pt x="1012786" y="1918438"/>
                  </a:cubicBezTo>
                  <a:cubicBezTo>
                    <a:pt x="973942" y="1957281"/>
                    <a:pt x="921258" y="1979104"/>
                    <a:pt x="866325" y="1979104"/>
                  </a:cubicBezTo>
                  <a:lnTo>
                    <a:pt x="207126" y="1979104"/>
                  </a:lnTo>
                  <a:cubicBezTo>
                    <a:pt x="152193" y="1979104"/>
                    <a:pt x="99509" y="1957281"/>
                    <a:pt x="60666" y="1918438"/>
                  </a:cubicBezTo>
                  <a:cubicBezTo>
                    <a:pt x="21822" y="1879594"/>
                    <a:pt x="0" y="1826911"/>
                    <a:pt x="0" y="1771977"/>
                  </a:cubicBezTo>
                  <a:lnTo>
                    <a:pt x="0" y="207126"/>
                  </a:lnTo>
                  <a:cubicBezTo>
                    <a:pt x="0" y="152193"/>
                    <a:pt x="21822" y="99509"/>
                    <a:pt x="60666" y="60666"/>
                  </a:cubicBezTo>
                  <a:cubicBezTo>
                    <a:pt x="99509" y="21822"/>
                    <a:pt x="152193" y="0"/>
                    <a:pt x="207126" y="0"/>
                  </a:cubicBezTo>
                  <a:close/>
                </a:path>
              </a:pathLst>
            </a:custGeom>
            <a:solidFill>
              <a:srgbClr val="FFFFFF"/>
            </a:solidFill>
            <a:ln w="19050" cap="rnd">
              <a:solidFill>
                <a:srgbClr val="2B2B2B"/>
              </a:solidFill>
              <a:prstDash val="solid"/>
              <a:round/>
            </a:ln>
          </p:spPr>
          <p:txBody>
            <a:bodyPr/>
            <a:lstStyle/>
            <a:p>
              <a:endParaRPr lang="en-US"/>
            </a:p>
          </p:txBody>
        </p:sp>
        <p:sp>
          <p:nvSpPr>
            <p:cNvPr id="7" name="TextBox 7"/>
            <p:cNvSpPr txBox="1"/>
            <p:nvPr/>
          </p:nvSpPr>
          <p:spPr>
            <a:xfrm>
              <a:off x="0" y="-28575"/>
              <a:ext cx="1073451" cy="2007679"/>
            </a:xfrm>
            <a:prstGeom prst="rect">
              <a:avLst/>
            </a:prstGeom>
          </p:spPr>
          <p:txBody>
            <a:bodyPr lIns="53357" tIns="53357" rIns="53357" bIns="53357" rtlCol="0" anchor="ctr"/>
            <a:lstStyle/>
            <a:p>
              <a:pPr algn="ctr">
                <a:lnSpc>
                  <a:spcPts val="2058"/>
                </a:lnSpc>
                <a:spcBef>
                  <a:spcPct val="0"/>
                </a:spcBef>
              </a:pPr>
              <a:endParaRPr/>
            </a:p>
          </p:txBody>
        </p:sp>
      </p:grpSp>
      <p:grpSp>
        <p:nvGrpSpPr>
          <p:cNvPr id="8" name="Group 8"/>
          <p:cNvGrpSpPr/>
          <p:nvPr/>
        </p:nvGrpSpPr>
        <p:grpSpPr>
          <a:xfrm>
            <a:off x="3366475" y="298513"/>
            <a:ext cx="6236479" cy="6718174"/>
            <a:chOff x="0" y="0"/>
            <a:chExt cx="2521601" cy="2716365"/>
          </a:xfrm>
        </p:grpSpPr>
        <p:sp>
          <p:nvSpPr>
            <p:cNvPr id="9" name="Freeform 9"/>
            <p:cNvSpPr/>
            <p:nvPr/>
          </p:nvSpPr>
          <p:spPr>
            <a:xfrm>
              <a:off x="0" y="0"/>
              <a:ext cx="2521601" cy="2716365"/>
            </a:xfrm>
            <a:custGeom>
              <a:avLst/>
              <a:gdLst/>
              <a:ahLst/>
              <a:cxnLst/>
              <a:rect l="l" t="t" r="r" b="b"/>
              <a:pathLst>
                <a:path w="2521601" h="2716365">
                  <a:moveTo>
                    <a:pt x="88330" y="0"/>
                  </a:moveTo>
                  <a:lnTo>
                    <a:pt x="2433271" y="0"/>
                  </a:lnTo>
                  <a:cubicBezTo>
                    <a:pt x="2482055" y="0"/>
                    <a:pt x="2521601" y="39547"/>
                    <a:pt x="2521601" y="88330"/>
                  </a:cubicBezTo>
                  <a:lnTo>
                    <a:pt x="2521601" y="2628035"/>
                  </a:lnTo>
                  <a:cubicBezTo>
                    <a:pt x="2521601" y="2651462"/>
                    <a:pt x="2512295" y="2673929"/>
                    <a:pt x="2495730" y="2690494"/>
                  </a:cubicBezTo>
                  <a:cubicBezTo>
                    <a:pt x="2479165" y="2707059"/>
                    <a:pt x="2456698" y="2716365"/>
                    <a:pt x="2433271" y="2716365"/>
                  </a:cubicBezTo>
                  <a:lnTo>
                    <a:pt x="88330" y="2716365"/>
                  </a:lnTo>
                  <a:cubicBezTo>
                    <a:pt x="39547" y="2716365"/>
                    <a:pt x="0" y="2676818"/>
                    <a:pt x="0" y="2628035"/>
                  </a:cubicBezTo>
                  <a:lnTo>
                    <a:pt x="0" y="88330"/>
                  </a:lnTo>
                  <a:cubicBezTo>
                    <a:pt x="0" y="39547"/>
                    <a:pt x="39547" y="0"/>
                    <a:pt x="88330" y="0"/>
                  </a:cubicBezTo>
                  <a:close/>
                </a:path>
              </a:pathLst>
            </a:custGeom>
            <a:solidFill>
              <a:srgbClr val="FFFFFF"/>
            </a:solidFill>
            <a:ln w="19050" cap="rnd">
              <a:solidFill>
                <a:srgbClr val="2B2B2B"/>
              </a:solidFill>
              <a:prstDash val="solid"/>
              <a:round/>
            </a:ln>
          </p:spPr>
          <p:txBody>
            <a:bodyPr/>
            <a:lstStyle/>
            <a:p>
              <a:endParaRPr lang="en-US"/>
            </a:p>
          </p:txBody>
        </p:sp>
        <p:sp>
          <p:nvSpPr>
            <p:cNvPr id="10" name="TextBox 10"/>
            <p:cNvSpPr txBox="1"/>
            <p:nvPr/>
          </p:nvSpPr>
          <p:spPr>
            <a:xfrm>
              <a:off x="0" y="-19050"/>
              <a:ext cx="2521601" cy="2735415"/>
            </a:xfrm>
            <a:prstGeom prst="rect">
              <a:avLst/>
            </a:prstGeom>
          </p:spPr>
          <p:txBody>
            <a:bodyPr lIns="44672" tIns="44672" rIns="44672" bIns="44672" rtlCol="0" anchor="ctr"/>
            <a:lstStyle/>
            <a:p>
              <a:pPr algn="ctr">
                <a:lnSpc>
                  <a:spcPts val="1723"/>
                </a:lnSpc>
                <a:spcBef>
                  <a:spcPct val="0"/>
                </a:spcBef>
              </a:pPr>
              <a:endParaRPr/>
            </a:p>
          </p:txBody>
        </p:sp>
      </p:grpSp>
      <p:sp>
        <p:nvSpPr>
          <p:cNvPr id="11" name="TextBox 11"/>
          <p:cNvSpPr txBox="1"/>
          <p:nvPr/>
        </p:nvSpPr>
        <p:spPr>
          <a:xfrm>
            <a:off x="402048" y="295782"/>
            <a:ext cx="2394390" cy="622936"/>
          </a:xfrm>
          <a:prstGeom prst="rect">
            <a:avLst/>
          </a:prstGeom>
        </p:spPr>
        <p:txBody>
          <a:bodyPr lIns="0" tIns="0" rIns="0" bIns="0" rtlCol="0" anchor="t">
            <a:spAutoFit/>
          </a:bodyPr>
          <a:lstStyle/>
          <a:p>
            <a:pPr algn="ctr">
              <a:lnSpc>
                <a:spcPts val="5039"/>
              </a:lnSpc>
              <a:spcBef>
                <a:spcPct val="0"/>
              </a:spcBef>
            </a:pPr>
            <a:r>
              <a:rPr lang="en-US" sz="3599">
                <a:solidFill>
                  <a:srgbClr val="000000"/>
                </a:solidFill>
                <a:latin typeface="Glacial Indifference"/>
                <a:ea typeface="Glacial Indifference"/>
                <a:cs typeface="Glacial Indifference"/>
                <a:sym typeface="Glacial Indifference"/>
              </a:rPr>
              <a:t>Scenario 1</a:t>
            </a:r>
          </a:p>
        </p:txBody>
      </p:sp>
      <p:sp>
        <p:nvSpPr>
          <p:cNvPr id="12" name="TextBox 12"/>
          <p:cNvSpPr txBox="1"/>
          <p:nvPr/>
        </p:nvSpPr>
        <p:spPr>
          <a:xfrm>
            <a:off x="179803" y="1773328"/>
            <a:ext cx="2971923" cy="1478915"/>
          </a:xfrm>
          <a:prstGeom prst="rect">
            <a:avLst/>
          </a:prstGeom>
        </p:spPr>
        <p:txBody>
          <a:bodyPr lIns="0" tIns="0" rIns="0" bIns="0" rtlCol="0" anchor="t">
            <a:spAutoFit/>
          </a:bodyPr>
          <a:lstStyle/>
          <a:p>
            <a:pPr algn="l">
              <a:lnSpc>
                <a:spcPts val="1960"/>
              </a:lnSpc>
            </a:pPr>
            <a:r>
              <a:rPr lang="en-US" sz="1400" b="1">
                <a:solidFill>
                  <a:srgbClr val="000000"/>
                </a:solidFill>
                <a:latin typeface="Glacial Indifference Bold"/>
                <a:ea typeface="Glacial Indifference Bold"/>
                <a:cs typeface="Glacial Indifference Bold"/>
                <a:sym typeface="Glacial Indifference Bold"/>
              </a:rPr>
              <a:t>Instructions:  </a:t>
            </a:r>
          </a:p>
          <a:p>
            <a:pPr algn="l">
              <a:lnSpc>
                <a:spcPts val="1960"/>
              </a:lnSpc>
              <a:spcBef>
                <a:spcPct val="0"/>
              </a:spcBef>
            </a:pPr>
            <a:r>
              <a:rPr lang="en-US" sz="1400">
                <a:solidFill>
                  <a:srgbClr val="000000"/>
                </a:solidFill>
                <a:latin typeface="Glacial Indifference"/>
                <a:ea typeface="Glacial Indifference"/>
                <a:cs typeface="Glacial Indifference"/>
                <a:sym typeface="Glacial Indifference"/>
              </a:rPr>
              <a:t>Read the scenario below and the cyberbullying behavior examples to the right. Fill in the blank line with the cyberbullying word that matches the example. </a:t>
            </a:r>
          </a:p>
        </p:txBody>
      </p:sp>
      <p:sp>
        <p:nvSpPr>
          <p:cNvPr id="13" name="TextBox 13"/>
          <p:cNvSpPr txBox="1"/>
          <p:nvPr/>
        </p:nvSpPr>
        <p:spPr>
          <a:xfrm>
            <a:off x="168643" y="3513894"/>
            <a:ext cx="2971923" cy="2802049"/>
          </a:xfrm>
          <a:prstGeom prst="rect">
            <a:avLst/>
          </a:prstGeom>
        </p:spPr>
        <p:txBody>
          <a:bodyPr lIns="0" tIns="0" rIns="0" bIns="0" rtlCol="0" anchor="t">
            <a:spAutoFit/>
          </a:bodyPr>
          <a:lstStyle/>
          <a:p>
            <a:pPr algn="l">
              <a:lnSpc>
                <a:spcPts val="1960"/>
              </a:lnSpc>
            </a:pPr>
            <a:r>
              <a:rPr lang="en-US" sz="1400" b="1" dirty="0">
                <a:solidFill>
                  <a:srgbClr val="000000"/>
                </a:solidFill>
                <a:latin typeface="Glacial Indifference Bold"/>
                <a:ea typeface="Glacial Indifference Bold"/>
                <a:cs typeface="Glacial Indifference Bold"/>
                <a:sym typeface="Glacial Indifference Bold"/>
              </a:rPr>
              <a:t>Scenario:  </a:t>
            </a:r>
          </a:p>
          <a:p>
            <a:pPr algn="l">
              <a:lnSpc>
                <a:spcPts val="1960"/>
              </a:lnSpc>
              <a:spcBef>
                <a:spcPct val="0"/>
              </a:spcBef>
            </a:pPr>
            <a:r>
              <a:rPr lang="en-US" sz="1400" dirty="0">
                <a:solidFill>
                  <a:srgbClr val="000000"/>
                </a:solidFill>
                <a:latin typeface="Glacial Indifference"/>
                <a:ea typeface="Glacial Indifference"/>
                <a:cs typeface="Glacial Indifference"/>
                <a:sym typeface="Glacial Indifference"/>
              </a:rPr>
              <a:t>Alex is a high school junior who is part of a group project for their history class. The group uses a messaging app to communicate and coordinate their work. One member, Jordan, becomes frustrated with Alex's contributions, feeling they aren't doing enough. Instead of addressing the issue directly, Jordan begins to bully Alex online in the following ways:</a:t>
            </a:r>
          </a:p>
        </p:txBody>
      </p:sp>
      <p:sp>
        <p:nvSpPr>
          <p:cNvPr id="14" name="TextBox 14"/>
          <p:cNvSpPr txBox="1"/>
          <p:nvPr/>
        </p:nvSpPr>
        <p:spPr>
          <a:xfrm>
            <a:off x="3628424" y="682909"/>
            <a:ext cx="5712581" cy="6065520"/>
          </a:xfrm>
          <a:prstGeom prst="rect">
            <a:avLst/>
          </a:prstGeom>
        </p:spPr>
        <p:txBody>
          <a:bodyPr lIns="0" tIns="0" rIns="0" bIns="0" rtlCol="0" anchor="t">
            <a:spAutoFit/>
          </a:bodyPr>
          <a:lstStyle/>
          <a:p>
            <a:pPr algn="l">
              <a:lnSpc>
                <a:spcPts val="1679"/>
              </a:lnSpc>
            </a:pPr>
            <a:r>
              <a:rPr lang="en-US" sz="1200">
                <a:solidFill>
                  <a:srgbClr val="000000"/>
                </a:solidFill>
                <a:latin typeface="Glacial Indifference"/>
                <a:ea typeface="Glacial Indifference"/>
                <a:cs typeface="Glacial Indifference"/>
                <a:sym typeface="Glacial Indifference"/>
              </a:rPr>
              <a:t>____________ Jordan posts rude and insulting messages in the group chat almost everyday, criticizing their work and calling them lazy.</a:t>
            </a:r>
          </a:p>
          <a:p>
            <a:pPr algn="l">
              <a:lnSpc>
                <a:spcPts val="1679"/>
              </a:lnSpc>
            </a:pPr>
            <a:r>
              <a:rPr lang="en-US" sz="1200">
                <a:solidFill>
                  <a:srgbClr val="000000"/>
                </a:solidFill>
                <a:latin typeface="Glacial Indifference"/>
                <a:ea typeface="Glacial Indifference"/>
                <a:cs typeface="Glacial Indifference"/>
                <a:sym typeface="Glacial Indifference"/>
              </a:rPr>
              <a:t>_____________ Jordan creates a separate group chat with the other members, excluding Alex, and making decisions without them.</a:t>
            </a:r>
          </a:p>
          <a:p>
            <a:pPr algn="l">
              <a:lnSpc>
                <a:spcPts val="1679"/>
              </a:lnSpc>
            </a:pPr>
            <a:r>
              <a:rPr lang="en-US" sz="1200">
                <a:solidFill>
                  <a:srgbClr val="000000"/>
                </a:solidFill>
                <a:latin typeface="Glacial Indifference"/>
                <a:ea typeface="Glacial Indifference"/>
                <a:cs typeface="Glacial Indifference"/>
                <a:sym typeface="Glacial Indifference"/>
              </a:rPr>
              <a:t>_____________ Jordan makes up things about Alex and tells them to other classmates</a:t>
            </a:r>
          </a:p>
          <a:p>
            <a:pPr algn="l">
              <a:lnSpc>
                <a:spcPts val="1679"/>
              </a:lnSpc>
            </a:pPr>
            <a:r>
              <a:rPr lang="en-US" sz="1200">
                <a:solidFill>
                  <a:srgbClr val="000000"/>
                </a:solidFill>
                <a:latin typeface="Glacial Indifference"/>
                <a:ea typeface="Glacial Indifference"/>
                <a:cs typeface="Glacial Indifference"/>
                <a:sym typeface="Glacial Indifference"/>
              </a:rPr>
              <a:t>_____________ Jordan creates a fake social media profile pretending to be Alex, posting embarrassing and false information about them.</a:t>
            </a:r>
          </a:p>
          <a:p>
            <a:pPr algn="l">
              <a:lnSpc>
                <a:spcPts val="1679"/>
              </a:lnSpc>
            </a:pPr>
            <a:r>
              <a:rPr lang="en-US" sz="1200">
                <a:solidFill>
                  <a:srgbClr val="000000"/>
                </a:solidFill>
                <a:latin typeface="Glacial Indifference"/>
                <a:ea typeface="Glacial Indifference"/>
                <a:cs typeface="Glacial Indifference"/>
                <a:sym typeface="Glacial Indifference"/>
              </a:rPr>
              <a:t>_____________Jordan finds out Alex's personal information and shares it online, including their phone number and home address, encouraging others to harass Alex.</a:t>
            </a:r>
          </a:p>
          <a:p>
            <a:pPr algn="l">
              <a:lnSpc>
                <a:spcPts val="1679"/>
              </a:lnSpc>
            </a:pPr>
            <a:r>
              <a:rPr lang="en-US" sz="1200">
                <a:solidFill>
                  <a:srgbClr val="000000"/>
                </a:solidFill>
                <a:latin typeface="Glacial Indifference"/>
                <a:ea typeface="Glacial Indifference"/>
                <a:cs typeface="Glacial Indifference"/>
                <a:sym typeface="Glacial Indifference"/>
              </a:rPr>
              <a:t>____________Jordan encourages other classmates to leave negative comments on Alex's social media posts and school projects, criticizing their character and work ethic.</a:t>
            </a:r>
          </a:p>
          <a:p>
            <a:pPr algn="l">
              <a:lnSpc>
                <a:spcPts val="1679"/>
              </a:lnSpc>
            </a:pPr>
            <a:r>
              <a:rPr lang="en-US" sz="1200">
                <a:solidFill>
                  <a:srgbClr val="000000"/>
                </a:solidFill>
                <a:latin typeface="Glacial Indifference"/>
                <a:ea typeface="Glacial Indifference"/>
                <a:cs typeface="Glacial Indifference"/>
                <a:sym typeface="Glacial Indifference"/>
              </a:rPr>
              <a:t>____________Jordan tells Alex they never contributed to the project, even though Alex did, making Alex doubt their own memory and efforts.</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b="1">
                <a:solidFill>
                  <a:srgbClr val="000000"/>
                </a:solidFill>
                <a:latin typeface="Glacial Indifference Bold"/>
                <a:ea typeface="Glacial Indifference Bold"/>
                <a:cs typeface="Glacial Indifference Bold"/>
                <a:sym typeface="Glacial Indifference Bold"/>
              </a:rPr>
              <a:t>Discussion Questions:</a:t>
            </a:r>
          </a:p>
          <a:p>
            <a:pPr algn="l">
              <a:lnSpc>
                <a:spcPts val="1679"/>
              </a:lnSpc>
            </a:pPr>
            <a:r>
              <a:rPr lang="en-US" sz="1200">
                <a:solidFill>
                  <a:srgbClr val="000000"/>
                </a:solidFill>
                <a:latin typeface="Glacial Indifference"/>
                <a:ea typeface="Glacial Indifference"/>
                <a:cs typeface="Glacial Indifference"/>
                <a:sym typeface="Glacial Indifference"/>
              </a:rPr>
              <a:t>Who can Alex get help from in any of these situations? – Select all that apply</a:t>
            </a:r>
          </a:p>
          <a:p>
            <a:pPr algn="l">
              <a:lnSpc>
                <a:spcPts val="1679"/>
              </a:lnSpc>
            </a:pPr>
            <a:r>
              <a:rPr lang="en-US" sz="1200">
                <a:solidFill>
                  <a:srgbClr val="000000"/>
                </a:solidFill>
                <a:latin typeface="Glacial Indifference"/>
                <a:ea typeface="Glacial Indifference"/>
                <a:cs typeface="Glacial Indifference"/>
                <a:sym typeface="Glacial Indifference"/>
              </a:rPr>
              <a:t>A.     Parent(s)          B. School Staff/SRO    C. The messaging platform (report the behavior)</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How can other group members support Alex and address the bullying? – Select all that apply</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A.     Tell Jordan to stop      </a:t>
            </a:r>
          </a:p>
          <a:p>
            <a:pPr algn="l">
              <a:lnSpc>
                <a:spcPts val="1679"/>
              </a:lnSpc>
            </a:pPr>
            <a:r>
              <a:rPr lang="en-US" sz="1200">
                <a:solidFill>
                  <a:srgbClr val="000000"/>
                </a:solidFill>
                <a:latin typeface="Glacial Indifference"/>
                <a:ea typeface="Glacial Indifference"/>
                <a:cs typeface="Glacial Indifference"/>
                <a:sym typeface="Glacial Indifference"/>
              </a:rPr>
              <a:t>B.     Contact Alex to let them know they are on their side</a:t>
            </a:r>
          </a:p>
          <a:p>
            <a:pPr algn="l">
              <a:lnSpc>
                <a:spcPts val="1679"/>
              </a:lnSpc>
            </a:pPr>
            <a:r>
              <a:rPr lang="en-US" sz="1200">
                <a:solidFill>
                  <a:srgbClr val="000000"/>
                </a:solidFill>
                <a:latin typeface="Glacial Indifference"/>
                <a:ea typeface="Glacial Indifference"/>
                <a:cs typeface="Glacial Indifference"/>
                <a:sym typeface="Glacial Indifference"/>
              </a:rPr>
              <a:t>C.     Report the behavior to a trusted adult and the social media platform</a:t>
            </a:r>
          </a:p>
          <a:p>
            <a:pPr algn="l">
              <a:lnSpc>
                <a:spcPts val="1679"/>
              </a:lnSpc>
            </a:pPr>
            <a:r>
              <a:rPr lang="en-US" sz="1200">
                <a:solidFill>
                  <a:srgbClr val="000000"/>
                </a:solidFill>
                <a:latin typeface="Glacial Indifference"/>
                <a:ea typeface="Glacial Indifference"/>
                <a:cs typeface="Glacial Indifference"/>
                <a:sym typeface="Glacial Indifference"/>
              </a:rPr>
              <a:t>D.    Stay out of it - It isn’t their problem</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spcBef>
                <a:spcPct val="0"/>
              </a:spcBef>
            </a:pPr>
            <a:endParaRPr lang="en-US" sz="1200">
              <a:solidFill>
                <a:srgbClr val="000000"/>
              </a:solidFill>
              <a:latin typeface="Glacial Indifference"/>
              <a:ea typeface="Glacial Indifference"/>
              <a:cs typeface="Glacial Indifference"/>
              <a:sym typeface="Glacial Indifferenc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CE1E6"/>
        </a:solidFill>
        <a:effectLst/>
      </p:bgPr>
    </p:bg>
    <p:spTree>
      <p:nvGrpSpPr>
        <p:cNvPr id="1" name=""/>
        <p:cNvGrpSpPr/>
        <p:nvPr/>
      </p:nvGrpSpPr>
      <p:grpSpPr>
        <a:xfrm>
          <a:off x="0" y="0"/>
          <a:ext cx="0" cy="0"/>
          <a:chOff x="0" y="0"/>
          <a:chExt cx="0" cy="0"/>
        </a:xfrm>
      </p:grpSpPr>
      <p:grpSp>
        <p:nvGrpSpPr>
          <p:cNvPr id="2" name="Group 2"/>
          <p:cNvGrpSpPr/>
          <p:nvPr/>
        </p:nvGrpSpPr>
        <p:grpSpPr>
          <a:xfrm>
            <a:off x="133599" y="1225929"/>
            <a:ext cx="2738210" cy="5870404"/>
            <a:chOff x="0" y="0"/>
            <a:chExt cx="926928" cy="1987227"/>
          </a:xfrm>
        </p:grpSpPr>
        <p:sp>
          <p:nvSpPr>
            <p:cNvPr id="3" name="Freeform 3"/>
            <p:cNvSpPr/>
            <p:nvPr/>
          </p:nvSpPr>
          <p:spPr>
            <a:xfrm>
              <a:off x="0" y="0"/>
              <a:ext cx="926928" cy="1987227"/>
            </a:xfrm>
            <a:custGeom>
              <a:avLst/>
              <a:gdLst/>
              <a:ahLst/>
              <a:cxnLst/>
              <a:rect l="l" t="t" r="r" b="b"/>
              <a:pathLst>
                <a:path w="926928" h="1987227">
                  <a:moveTo>
                    <a:pt x="239867" y="0"/>
                  </a:moveTo>
                  <a:lnTo>
                    <a:pt x="687061" y="0"/>
                  </a:lnTo>
                  <a:cubicBezTo>
                    <a:pt x="819536" y="0"/>
                    <a:pt x="926928" y="107392"/>
                    <a:pt x="926928" y="239867"/>
                  </a:cubicBezTo>
                  <a:lnTo>
                    <a:pt x="926928" y="1747360"/>
                  </a:lnTo>
                  <a:cubicBezTo>
                    <a:pt x="926928" y="1810977"/>
                    <a:pt x="901657" y="1871988"/>
                    <a:pt x="856673" y="1916972"/>
                  </a:cubicBezTo>
                  <a:cubicBezTo>
                    <a:pt x="811689" y="1961955"/>
                    <a:pt x="750678" y="1987227"/>
                    <a:pt x="687061" y="1987227"/>
                  </a:cubicBezTo>
                  <a:lnTo>
                    <a:pt x="239867" y="1987227"/>
                  </a:lnTo>
                  <a:cubicBezTo>
                    <a:pt x="107392" y="1987227"/>
                    <a:pt x="0" y="1879835"/>
                    <a:pt x="0" y="1747360"/>
                  </a:cubicBezTo>
                  <a:lnTo>
                    <a:pt x="0" y="239867"/>
                  </a:lnTo>
                  <a:cubicBezTo>
                    <a:pt x="0" y="107392"/>
                    <a:pt x="107392" y="0"/>
                    <a:pt x="239867" y="0"/>
                  </a:cubicBezTo>
                  <a:close/>
                </a:path>
              </a:pathLst>
            </a:custGeom>
            <a:solidFill>
              <a:srgbClr val="FFFFFF"/>
            </a:solidFill>
            <a:ln w="19050" cap="rnd">
              <a:solidFill>
                <a:srgbClr val="2B2B2B"/>
              </a:solidFill>
              <a:prstDash val="solid"/>
              <a:round/>
            </a:ln>
          </p:spPr>
          <p:txBody>
            <a:bodyPr/>
            <a:lstStyle/>
            <a:p>
              <a:endParaRPr lang="en-US"/>
            </a:p>
          </p:txBody>
        </p:sp>
        <p:sp>
          <p:nvSpPr>
            <p:cNvPr id="4" name="TextBox 4"/>
            <p:cNvSpPr txBox="1"/>
            <p:nvPr/>
          </p:nvSpPr>
          <p:spPr>
            <a:xfrm>
              <a:off x="0" y="-28575"/>
              <a:ext cx="926928" cy="2015802"/>
            </a:xfrm>
            <a:prstGeom prst="rect">
              <a:avLst/>
            </a:prstGeom>
          </p:spPr>
          <p:txBody>
            <a:bodyPr lIns="53357" tIns="53357" rIns="53357" bIns="53357" rtlCol="0" anchor="ctr"/>
            <a:lstStyle/>
            <a:p>
              <a:pPr algn="ctr">
                <a:lnSpc>
                  <a:spcPts val="2058"/>
                </a:lnSpc>
                <a:spcBef>
                  <a:spcPct val="0"/>
                </a:spcBef>
              </a:pPr>
              <a:endParaRPr/>
            </a:p>
          </p:txBody>
        </p:sp>
      </p:grpSp>
      <p:grpSp>
        <p:nvGrpSpPr>
          <p:cNvPr id="5" name="Group 5"/>
          <p:cNvGrpSpPr/>
          <p:nvPr/>
        </p:nvGrpSpPr>
        <p:grpSpPr>
          <a:xfrm>
            <a:off x="3078872" y="311214"/>
            <a:ext cx="6491244" cy="6797821"/>
            <a:chOff x="0" y="0"/>
            <a:chExt cx="2624610" cy="2748569"/>
          </a:xfrm>
        </p:grpSpPr>
        <p:sp>
          <p:nvSpPr>
            <p:cNvPr id="6" name="Freeform 6"/>
            <p:cNvSpPr/>
            <p:nvPr/>
          </p:nvSpPr>
          <p:spPr>
            <a:xfrm>
              <a:off x="0" y="0"/>
              <a:ext cx="2624610" cy="2748569"/>
            </a:xfrm>
            <a:custGeom>
              <a:avLst/>
              <a:gdLst/>
              <a:ahLst/>
              <a:cxnLst/>
              <a:rect l="l" t="t" r="r" b="b"/>
              <a:pathLst>
                <a:path w="2624610" h="2748569">
                  <a:moveTo>
                    <a:pt x="84864" y="0"/>
                  </a:moveTo>
                  <a:lnTo>
                    <a:pt x="2539747" y="0"/>
                  </a:lnTo>
                  <a:cubicBezTo>
                    <a:pt x="2562254" y="0"/>
                    <a:pt x="2583839" y="8941"/>
                    <a:pt x="2599754" y="24856"/>
                  </a:cubicBezTo>
                  <a:cubicBezTo>
                    <a:pt x="2615669" y="40771"/>
                    <a:pt x="2624610" y="62356"/>
                    <a:pt x="2624610" y="84864"/>
                  </a:cubicBezTo>
                  <a:lnTo>
                    <a:pt x="2624610" y="2663705"/>
                  </a:lnTo>
                  <a:cubicBezTo>
                    <a:pt x="2624610" y="2710574"/>
                    <a:pt x="2586616" y="2748569"/>
                    <a:pt x="2539747" y="2748569"/>
                  </a:cubicBezTo>
                  <a:lnTo>
                    <a:pt x="84864" y="2748569"/>
                  </a:lnTo>
                  <a:cubicBezTo>
                    <a:pt x="37995" y="2748569"/>
                    <a:pt x="0" y="2710574"/>
                    <a:pt x="0" y="2663705"/>
                  </a:cubicBezTo>
                  <a:lnTo>
                    <a:pt x="0" y="84864"/>
                  </a:lnTo>
                  <a:cubicBezTo>
                    <a:pt x="0" y="37995"/>
                    <a:pt x="37995" y="0"/>
                    <a:pt x="84864" y="0"/>
                  </a:cubicBezTo>
                  <a:close/>
                </a:path>
              </a:pathLst>
            </a:custGeom>
            <a:solidFill>
              <a:srgbClr val="FFFFFF"/>
            </a:solidFill>
            <a:ln w="19050" cap="rnd">
              <a:solidFill>
                <a:srgbClr val="2B2B2B"/>
              </a:solidFill>
              <a:prstDash val="solid"/>
              <a:round/>
            </a:ln>
          </p:spPr>
          <p:txBody>
            <a:bodyPr/>
            <a:lstStyle/>
            <a:p>
              <a:endParaRPr lang="en-US"/>
            </a:p>
          </p:txBody>
        </p:sp>
        <p:sp>
          <p:nvSpPr>
            <p:cNvPr id="7" name="TextBox 7"/>
            <p:cNvSpPr txBox="1"/>
            <p:nvPr/>
          </p:nvSpPr>
          <p:spPr>
            <a:xfrm>
              <a:off x="0" y="-19050"/>
              <a:ext cx="2624610" cy="2767619"/>
            </a:xfrm>
            <a:prstGeom prst="rect">
              <a:avLst/>
            </a:prstGeom>
          </p:spPr>
          <p:txBody>
            <a:bodyPr lIns="44672" tIns="44672" rIns="44672" bIns="44672" rtlCol="0" anchor="ctr"/>
            <a:lstStyle/>
            <a:p>
              <a:pPr algn="ctr">
                <a:lnSpc>
                  <a:spcPts val="1723"/>
                </a:lnSpc>
                <a:spcBef>
                  <a:spcPct val="0"/>
                </a:spcBef>
              </a:pPr>
              <a:endParaRPr/>
            </a:p>
          </p:txBody>
        </p:sp>
      </p:grpSp>
      <p:sp>
        <p:nvSpPr>
          <p:cNvPr id="8" name="TextBox 8"/>
          <p:cNvSpPr txBox="1"/>
          <p:nvPr/>
        </p:nvSpPr>
        <p:spPr>
          <a:xfrm>
            <a:off x="348844" y="1723315"/>
            <a:ext cx="2359492" cy="1726565"/>
          </a:xfrm>
          <a:prstGeom prst="rect">
            <a:avLst/>
          </a:prstGeom>
        </p:spPr>
        <p:txBody>
          <a:bodyPr lIns="0" tIns="0" rIns="0" bIns="0" rtlCol="0" anchor="t">
            <a:spAutoFit/>
          </a:bodyPr>
          <a:lstStyle/>
          <a:p>
            <a:pPr algn="l">
              <a:lnSpc>
                <a:spcPts val="1959"/>
              </a:lnSpc>
            </a:pPr>
            <a:r>
              <a:rPr lang="en-US" sz="1399">
                <a:solidFill>
                  <a:srgbClr val="000000"/>
                </a:solidFill>
                <a:latin typeface="Glacial Indifference"/>
                <a:ea typeface="Glacial Indifference"/>
                <a:cs typeface="Glacial Indifference"/>
                <a:sym typeface="Glacial Indifference"/>
              </a:rPr>
              <a:t>I</a:t>
            </a:r>
            <a:r>
              <a:rPr lang="en-US" sz="1399" b="1">
                <a:solidFill>
                  <a:srgbClr val="000000"/>
                </a:solidFill>
                <a:latin typeface="Glacial Indifference Bold"/>
                <a:ea typeface="Glacial Indifference Bold"/>
                <a:cs typeface="Glacial Indifference Bold"/>
                <a:sym typeface="Glacial Indifference Bold"/>
              </a:rPr>
              <a:t>nstructions:</a:t>
            </a:r>
          </a:p>
          <a:p>
            <a:pPr algn="l">
              <a:lnSpc>
                <a:spcPts val="1959"/>
              </a:lnSpc>
              <a:spcBef>
                <a:spcPct val="0"/>
              </a:spcBef>
            </a:pPr>
            <a:r>
              <a:rPr lang="en-US" sz="1399">
                <a:solidFill>
                  <a:srgbClr val="000000"/>
                </a:solidFill>
                <a:latin typeface="Glacial Indifference"/>
                <a:ea typeface="Glacial Indifference"/>
                <a:cs typeface="Glacial Indifference"/>
                <a:sym typeface="Glacial Indifference"/>
              </a:rPr>
              <a:t>Read the scenario below and the cyberbullying behavior examples to the right. Fill in the blank line with the cyberbullying word that matches the example. </a:t>
            </a:r>
          </a:p>
        </p:txBody>
      </p:sp>
      <p:sp>
        <p:nvSpPr>
          <p:cNvPr id="9" name="TextBox 9"/>
          <p:cNvSpPr txBox="1"/>
          <p:nvPr/>
        </p:nvSpPr>
        <p:spPr>
          <a:xfrm>
            <a:off x="283363" y="3735017"/>
            <a:ext cx="2508740" cy="2964815"/>
          </a:xfrm>
          <a:prstGeom prst="rect">
            <a:avLst/>
          </a:prstGeom>
        </p:spPr>
        <p:txBody>
          <a:bodyPr lIns="0" tIns="0" rIns="0" bIns="0" rtlCol="0" anchor="t">
            <a:spAutoFit/>
          </a:bodyPr>
          <a:lstStyle/>
          <a:p>
            <a:pPr algn="l">
              <a:lnSpc>
                <a:spcPts val="1959"/>
              </a:lnSpc>
            </a:pPr>
            <a:r>
              <a:rPr lang="en-US" sz="1399" b="1">
                <a:solidFill>
                  <a:srgbClr val="000000"/>
                </a:solidFill>
                <a:latin typeface="Glacial Indifference Bold"/>
                <a:ea typeface="Glacial Indifference Bold"/>
                <a:cs typeface="Glacial Indifference Bold"/>
                <a:sym typeface="Glacial Indifference Bold"/>
              </a:rPr>
              <a:t>Scenario:</a:t>
            </a:r>
          </a:p>
          <a:p>
            <a:pPr algn="l">
              <a:lnSpc>
                <a:spcPts val="1959"/>
              </a:lnSpc>
            </a:pPr>
            <a:r>
              <a:rPr lang="en-US" sz="1399">
                <a:solidFill>
                  <a:srgbClr val="000000"/>
                </a:solidFill>
                <a:latin typeface="Glacial Indifference"/>
                <a:ea typeface="Glacial Indifference"/>
                <a:cs typeface="Glacial Indifference"/>
                <a:sym typeface="Glacial Indifference"/>
              </a:rPr>
              <a:t>Taylor is a high school sophomore who loves sharing their photography on social media. One day, they post a picture they’re particularly proud of. Another student, Morgan, who feels jealous of the attention Taylor receives, decides to start bullying Taylor online in the following way.</a:t>
            </a:r>
          </a:p>
          <a:p>
            <a:pPr algn="l">
              <a:lnSpc>
                <a:spcPts val="1959"/>
              </a:lnSpc>
              <a:spcBef>
                <a:spcPct val="0"/>
              </a:spcBef>
            </a:pPr>
            <a:endParaRPr lang="en-US" sz="1399">
              <a:solidFill>
                <a:srgbClr val="000000"/>
              </a:solidFill>
              <a:latin typeface="Glacial Indifference"/>
              <a:ea typeface="Glacial Indifference"/>
              <a:cs typeface="Glacial Indifference"/>
              <a:sym typeface="Glacial Indifference"/>
            </a:endParaRPr>
          </a:p>
        </p:txBody>
      </p:sp>
      <p:sp>
        <p:nvSpPr>
          <p:cNvPr id="10" name="TextBox 10"/>
          <p:cNvSpPr txBox="1"/>
          <p:nvPr/>
        </p:nvSpPr>
        <p:spPr>
          <a:xfrm>
            <a:off x="3345069" y="440061"/>
            <a:ext cx="6225047" cy="7113270"/>
          </a:xfrm>
          <a:prstGeom prst="rect">
            <a:avLst/>
          </a:prstGeom>
        </p:spPr>
        <p:txBody>
          <a:bodyPr lIns="0" tIns="0" rIns="0" bIns="0" rtlCol="0" anchor="t">
            <a:spAutoFit/>
          </a:bodyPr>
          <a:lstStyle/>
          <a:p>
            <a:pPr algn="l">
              <a:lnSpc>
                <a:spcPts val="1680"/>
              </a:lnSpc>
            </a:pPr>
            <a:r>
              <a:rPr lang="en-US" sz="1200">
                <a:solidFill>
                  <a:srgbClr val="000000"/>
                </a:solidFill>
                <a:latin typeface="Glacial Indifference"/>
                <a:ea typeface="Glacial Indifference"/>
                <a:cs typeface="Glacial Indifference"/>
                <a:sym typeface="Glacial Indifference"/>
              </a:rPr>
              <a:t>_______________ Morgan begins by posting sarcastic and negative comments under Taylor's photos, trying to provoke Taylor into an argument.</a:t>
            </a: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pPr>
            <a:r>
              <a:rPr lang="en-US" sz="1200">
                <a:solidFill>
                  <a:srgbClr val="000000"/>
                </a:solidFill>
                <a:latin typeface="Glacial Indifference"/>
                <a:ea typeface="Glacial Indifference"/>
                <a:cs typeface="Glacial Indifference"/>
                <a:sym typeface="Glacial Indifference"/>
              </a:rPr>
              <a:t>_______________Morgan starts a rumor that Taylor steals their photos from other photographers and claims them as their own, damaging Taylor's credibility.</a:t>
            </a: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pPr>
            <a:r>
              <a:rPr lang="en-US" sz="1200">
                <a:solidFill>
                  <a:srgbClr val="000000"/>
                </a:solidFill>
                <a:latin typeface="Glacial Indifference"/>
                <a:ea typeface="Glacial Indifference"/>
                <a:cs typeface="Glacial Indifference"/>
                <a:sym typeface="Glacial Indifference"/>
              </a:rPr>
              <a:t>______________ Morgan uses derogatory language and slurs in their comments, targeting Taylor’s appearance and interests.</a:t>
            </a: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pPr>
            <a:r>
              <a:rPr lang="en-US" sz="1200">
                <a:solidFill>
                  <a:srgbClr val="000000"/>
                </a:solidFill>
                <a:latin typeface="Glacial Indifference"/>
                <a:ea typeface="Glacial Indifference"/>
                <a:cs typeface="Glacial Indifference"/>
                <a:sym typeface="Glacial Indifference"/>
              </a:rPr>
              <a:t>_____________ Morgan encourages other students to join in on the negative comments and harassment, turning it into a coordinated attack.</a:t>
            </a: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pPr>
            <a:r>
              <a:rPr lang="en-US" sz="1200">
                <a:solidFill>
                  <a:srgbClr val="000000"/>
                </a:solidFill>
                <a:latin typeface="Glacial Indifference"/>
                <a:ea typeface="Glacial Indifference"/>
                <a:cs typeface="Glacial Indifference"/>
                <a:sym typeface="Glacial Indifference"/>
              </a:rPr>
              <a:t>_____________ Morgan edits Taylor’s photos to make them look ridiculous or embarrassing, then shares these edited versions online.</a:t>
            </a: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pPr>
            <a:r>
              <a:rPr lang="en-US" sz="1200">
                <a:solidFill>
                  <a:srgbClr val="000000"/>
                </a:solidFill>
                <a:latin typeface="Glacial Indifference"/>
                <a:ea typeface="Glacial Indifference"/>
                <a:cs typeface="Glacial Indifference"/>
                <a:sym typeface="Glacial Indifference"/>
              </a:rPr>
              <a:t>_____________Morgan creates a fake account pretending to be a fan of Taylor’s work. This fake account starts sending Taylor supportive messages but then suddenly turns hostile, accusing Taylor of various wrongdoings.</a:t>
            </a: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pPr>
            <a:r>
              <a:rPr lang="en-US" sz="1200">
                <a:solidFill>
                  <a:srgbClr val="000000"/>
                </a:solidFill>
                <a:latin typeface="Glacial Indifference"/>
                <a:ea typeface="Glacial Indifference"/>
                <a:cs typeface="Glacial Indifference"/>
                <a:sym typeface="Glacial Indifference"/>
              </a:rPr>
              <a:t>_____________Morgan threatens to share embarrassing information about Taylor unless Taylor stops posting their photos online.</a:t>
            </a: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pPr>
            <a:r>
              <a:rPr lang="en-US" sz="1200" b="1">
                <a:solidFill>
                  <a:srgbClr val="000000"/>
                </a:solidFill>
                <a:latin typeface="Glacial Indifference Bold"/>
                <a:ea typeface="Glacial Indifference Bold"/>
                <a:cs typeface="Glacial Indifference Bold"/>
                <a:sym typeface="Glacial Indifference Bold"/>
              </a:rPr>
              <a:t>Discussion Questions:</a:t>
            </a:r>
          </a:p>
          <a:p>
            <a:pPr algn="l">
              <a:lnSpc>
                <a:spcPts val="1680"/>
              </a:lnSpc>
            </a:pPr>
            <a:r>
              <a:rPr lang="en-US" sz="1200">
                <a:solidFill>
                  <a:srgbClr val="000000"/>
                </a:solidFill>
                <a:latin typeface="Glacial Indifference"/>
                <a:ea typeface="Glacial Indifference"/>
                <a:cs typeface="Glacial Indifference"/>
                <a:sym typeface="Glacial Indifference"/>
              </a:rPr>
              <a:t>Who can Morgan get help from in any of these situations? – Select all that apply</a:t>
            </a:r>
          </a:p>
          <a:p>
            <a:pPr algn="l">
              <a:lnSpc>
                <a:spcPts val="1680"/>
              </a:lnSpc>
            </a:pPr>
            <a:r>
              <a:rPr lang="en-US" sz="1200">
                <a:solidFill>
                  <a:srgbClr val="000000"/>
                </a:solidFill>
                <a:latin typeface="Glacial Indifference"/>
                <a:ea typeface="Glacial Indifference"/>
                <a:cs typeface="Glacial Indifference"/>
                <a:sym typeface="Glacial Indifference"/>
              </a:rPr>
              <a:t>A.     Parent(s)          B. School Staff/SRO    C. The social media platform (report the behavior)</a:t>
            </a: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pPr>
            <a:r>
              <a:rPr lang="en-US" sz="1200">
                <a:solidFill>
                  <a:srgbClr val="000000"/>
                </a:solidFill>
                <a:latin typeface="Glacial Indifference"/>
                <a:ea typeface="Glacial Indifference"/>
                <a:cs typeface="Glacial Indifference"/>
                <a:sym typeface="Glacial Indifference"/>
              </a:rPr>
              <a:t>How can bystanders support Morgan and address the bullying? – Select all that apply</a:t>
            </a:r>
          </a:p>
          <a:p>
            <a:pPr algn="l">
              <a:lnSpc>
                <a:spcPts val="1680"/>
              </a:lnSpc>
            </a:pPr>
            <a:r>
              <a:rPr lang="en-US" sz="1200">
                <a:solidFill>
                  <a:srgbClr val="000000"/>
                </a:solidFill>
                <a:latin typeface="Glacial Indifference"/>
                <a:ea typeface="Glacial Indifference"/>
                <a:cs typeface="Glacial Indifference"/>
                <a:sym typeface="Glacial Indifference"/>
              </a:rPr>
              <a:t>A.     Tell Jordan to stop      </a:t>
            </a:r>
          </a:p>
          <a:p>
            <a:pPr algn="l">
              <a:lnSpc>
                <a:spcPts val="1680"/>
              </a:lnSpc>
            </a:pPr>
            <a:r>
              <a:rPr lang="en-US" sz="1200">
                <a:solidFill>
                  <a:srgbClr val="000000"/>
                </a:solidFill>
                <a:latin typeface="Glacial Indifference"/>
                <a:ea typeface="Glacial Indifference"/>
                <a:cs typeface="Glacial Indifference"/>
                <a:sym typeface="Glacial Indifference"/>
              </a:rPr>
              <a:t>B.     Contact Alex to let them know they are on their side</a:t>
            </a:r>
          </a:p>
          <a:p>
            <a:pPr algn="l">
              <a:lnSpc>
                <a:spcPts val="1680"/>
              </a:lnSpc>
            </a:pPr>
            <a:r>
              <a:rPr lang="en-US" sz="1200">
                <a:solidFill>
                  <a:srgbClr val="000000"/>
                </a:solidFill>
                <a:latin typeface="Glacial Indifference"/>
                <a:ea typeface="Glacial Indifference"/>
                <a:cs typeface="Glacial Indifference"/>
                <a:sym typeface="Glacial Indifference"/>
              </a:rPr>
              <a:t>C.     Report the behavior to a trusted adult and the social media platform</a:t>
            </a:r>
          </a:p>
          <a:p>
            <a:pPr algn="l">
              <a:lnSpc>
                <a:spcPts val="1680"/>
              </a:lnSpc>
            </a:pPr>
            <a:r>
              <a:rPr lang="en-US" sz="1200">
                <a:solidFill>
                  <a:srgbClr val="000000"/>
                </a:solidFill>
                <a:latin typeface="Glacial Indifference"/>
                <a:ea typeface="Glacial Indifference"/>
                <a:cs typeface="Glacial Indifference"/>
                <a:sym typeface="Glacial Indifference"/>
              </a:rPr>
              <a:t>D.    Stay out of it - It isn’t their problem</a:t>
            </a: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pPr>
            <a:endParaRPr lang="en-US" sz="1200">
              <a:solidFill>
                <a:srgbClr val="000000"/>
              </a:solidFill>
              <a:latin typeface="Glacial Indifference"/>
              <a:ea typeface="Glacial Indifference"/>
              <a:cs typeface="Glacial Indifference"/>
              <a:sym typeface="Glacial Indifference"/>
            </a:endParaRPr>
          </a:p>
          <a:p>
            <a:pPr algn="l">
              <a:lnSpc>
                <a:spcPts val="1680"/>
              </a:lnSpc>
              <a:spcBef>
                <a:spcPct val="0"/>
              </a:spcBef>
            </a:pPr>
            <a:endParaRPr lang="en-US" sz="1200">
              <a:solidFill>
                <a:srgbClr val="000000"/>
              </a:solidFill>
              <a:latin typeface="Glacial Indifference"/>
              <a:ea typeface="Glacial Indifference"/>
              <a:cs typeface="Glacial Indifference"/>
              <a:sym typeface="Glacial Indifference"/>
            </a:endParaRPr>
          </a:p>
        </p:txBody>
      </p:sp>
      <p:grpSp>
        <p:nvGrpSpPr>
          <p:cNvPr id="11" name="Group 11"/>
          <p:cNvGrpSpPr/>
          <p:nvPr/>
        </p:nvGrpSpPr>
        <p:grpSpPr>
          <a:xfrm>
            <a:off x="80240" y="311214"/>
            <a:ext cx="2941333" cy="693674"/>
            <a:chOff x="0" y="0"/>
            <a:chExt cx="995689" cy="234820"/>
          </a:xfrm>
        </p:grpSpPr>
        <p:sp>
          <p:nvSpPr>
            <p:cNvPr id="12" name="Freeform 12"/>
            <p:cNvSpPr/>
            <p:nvPr/>
          </p:nvSpPr>
          <p:spPr>
            <a:xfrm>
              <a:off x="0" y="0"/>
              <a:ext cx="995689" cy="234820"/>
            </a:xfrm>
            <a:custGeom>
              <a:avLst/>
              <a:gdLst/>
              <a:ahLst/>
              <a:cxnLst/>
              <a:rect l="l" t="t" r="r" b="b"/>
              <a:pathLst>
                <a:path w="995689" h="234820">
                  <a:moveTo>
                    <a:pt x="117410" y="0"/>
                  </a:moveTo>
                  <a:lnTo>
                    <a:pt x="878279" y="0"/>
                  </a:lnTo>
                  <a:cubicBezTo>
                    <a:pt x="909418" y="0"/>
                    <a:pt x="939282" y="12370"/>
                    <a:pt x="961300" y="34389"/>
                  </a:cubicBezTo>
                  <a:cubicBezTo>
                    <a:pt x="983319" y="56407"/>
                    <a:pt x="995689" y="86271"/>
                    <a:pt x="995689" y="117410"/>
                  </a:cubicBezTo>
                  <a:lnTo>
                    <a:pt x="995689" y="117410"/>
                  </a:lnTo>
                  <a:cubicBezTo>
                    <a:pt x="995689" y="182254"/>
                    <a:pt x="943123" y="234820"/>
                    <a:pt x="878279" y="234820"/>
                  </a:cubicBezTo>
                  <a:lnTo>
                    <a:pt x="117410" y="234820"/>
                  </a:lnTo>
                  <a:cubicBezTo>
                    <a:pt x="86271" y="234820"/>
                    <a:pt x="56407" y="222450"/>
                    <a:pt x="34389" y="200431"/>
                  </a:cubicBezTo>
                  <a:cubicBezTo>
                    <a:pt x="12370" y="178413"/>
                    <a:pt x="0" y="148549"/>
                    <a:pt x="0" y="117410"/>
                  </a:cubicBezTo>
                  <a:lnTo>
                    <a:pt x="0" y="117410"/>
                  </a:lnTo>
                  <a:cubicBezTo>
                    <a:pt x="0" y="86271"/>
                    <a:pt x="12370" y="56407"/>
                    <a:pt x="34389" y="34389"/>
                  </a:cubicBezTo>
                  <a:cubicBezTo>
                    <a:pt x="56407" y="12370"/>
                    <a:pt x="86271" y="0"/>
                    <a:pt x="117410" y="0"/>
                  </a:cubicBezTo>
                  <a:close/>
                </a:path>
              </a:pathLst>
            </a:custGeom>
            <a:solidFill>
              <a:srgbClr val="5271FF"/>
            </a:solidFill>
            <a:ln w="19050" cap="rnd">
              <a:solidFill>
                <a:srgbClr val="2B2B2B"/>
              </a:solidFill>
              <a:prstDash val="solid"/>
              <a:round/>
            </a:ln>
          </p:spPr>
          <p:txBody>
            <a:bodyPr/>
            <a:lstStyle/>
            <a:p>
              <a:endParaRPr lang="en-US"/>
            </a:p>
          </p:txBody>
        </p:sp>
        <p:sp>
          <p:nvSpPr>
            <p:cNvPr id="13" name="TextBox 13"/>
            <p:cNvSpPr txBox="1"/>
            <p:nvPr/>
          </p:nvSpPr>
          <p:spPr>
            <a:xfrm>
              <a:off x="0" y="-28575"/>
              <a:ext cx="995689" cy="263395"/>
            </a:xfrm>
            <a:prstGeom prst="rect">
              <a:avLst/>
            </a:prstGeom>
          </p:spPr>
          <p:txBody>
            <a:bodyPr lIns="53357" tIns="53357" rIns="53357" bIns="53357" rtlCol="0" anchor="ctr"/>
            <a:lstStyle/>
            <a:p>
              <a:pPr algn="ctr">
                <a:lnSpc>
                  <a:spcPts val="2058"/>
                </a:lnSpc>
                <a:spcBef>
                  <a:spcPct val="0"/>
                </a:spcBef>
              </a:pPr>
              <a:endParaRPr/>
            </a:p>
          </p:txBody>
        </p:sp>
      </p:grpSp>
      <p:sp>
        <p:nvSpPr>
          <p:cNvPr id="14" name="TextBox 14"/>
          <p:cNvSpPr txBox="1"/>
          <p:nvPr/>
        </p:nvSpPr>
        <p:spPr>
          <a:xfrm>
            <a:off x="-91969" y="318008"/>
            <a:ext cx="3250547" cy="613410"/>
          </a:xfrm>
          <a:prstGeom prst="rect">
            <a:avLst/>
          </a:prstGeom>
        </p:spPr>
        <p:txBody>
          <a:bodyPr lIns="0" tIns="0" rIns="0" bIns="0" rtlCol="0" anchor="t">
            <a:spAutoFit/>
          </a:bodyPr>
          <a:lstStyle/>
          <a:p>
            <a:pPr algn="ctr">
              <a:lnSpc>
                <a:spcPts val="5040"/>
              </a:lnSpc>
              <a:spcBef>
                <a:spcPct val="0"/>
              </a:spcBef>
            </a:pPr>
            <a:r>
              <a:rPr lang="en-US" sz="3600">
                <a:solidFill>
                  <a:srgbClr val="000000"/>
                </a:solidFill>
                <a:latin typeface="Glacial Indifference"/>
                <a:ea typeface="Glacial Indifference"/>
                <a:cs typeface="Glacial Indifference"/>
                <a:sym typeface="Glacial Indifference"/>
              </a:rPr>
              <a:t>Scenario 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CE1E6"/>
        </a:solidFill>
        <a:effectLst/>
      </p:bgPr>
    </p:bg>
    <p:spTree>
      <p:nvGrpSpPr>
        <p:cNvPr id="1" name=""/>
        <p:cNvGrpSpPr/>
        <p:nvPr/>
      </p:nvGrpSpPr>
      <p:grpSpPr>
        <a:xfrm>
          <a:off x="0" y="0"/>
          <a:ext cx="0" cy="0"/>
          <a:chOff x="0" y="0"/>
          <a:chExt cx="0" cy="0"/>
        </a:xfrm>
      </p:grpSpPr>
      <p:grpSp>
        <p:nvGrpSpPr>
          <p:cNvPr id="2" name="Group 2"/>
          <p:cNvGrpSpPr/>
          <p:nvPr/>
        </p:nvGrpSpPr>
        <p:grpSpPr>
          <a:xfrm>
            <a:off x="80240" y="1101942"/>
            <a:ext cx="3238708" cy="5905829"/>
            <a:chOff x="0" y="0"/>
            <a:chExt cx="1096355" cy="1999219"/>
          </a:xfrm>
        </p:grpSpPr>
        <p:sp>
          <p:nvSpPr>
            <p:cNvPr id="3" name="Freeform 3"/>
            <p:cNvSpPr/>
            <p:nvPr/>
          </p:nvSpPr>
          <p:spPr>
            <a:xfrm>
              <a:off x="0" y="0"/>
              <a:ext cx="1096355" cy="1999219"/>
            </a:xfrm>
            <a:custGeom>
              <a:avLst/>
              <a:gdLst/>
              <a:ahLst/>
              <a:cxnLst/>
              <a:rect l="l" t="t" r="r" b="b"/>
              <a:pathLst>
                <a:path w="1096355" h="1999219">
                  <a:moveTo>
                    <a:pt x="202799" y="0"/>
                  </a:moveTo>
                  <a:lnTo>
                    <a:pt x="893556" y="0"/>
                  </a:lnTo>
                  <a:cubicBezTo>
                    <a:pt x="947342" y="0"/>
                    <a:pt x="998924" y="21366"/>
                    <a:pt x="1036957" y="59398"/>
                  </a:cubicBezTo>
                  <a:cubicBezTo>
                    <a:pt x="1074989" y="97431"/>
                    <a:pt x="1096355" y="149013"/>
                    <a:pt x="1096355" y="202799"/>
                  </a:cubicBezTo>
                  <a:lnTo>
                    <a:pt x="1096355" y="1796420"/>
                  </a:lnTo>
                  <a:cubicBezTo>
                    <a:pt x="1096355" y="1850206"/>
                    <a:pt x="1074989" y="1901788"/>
                    <a:pt x="1036957" y="1939821"/>
                  </a:cubicBezTo>
                  <a:cubicBezTo>
                    <a:pt x="998924" y="1977853"/>
                    <a:pt x="947342" y="1999219"/>
                    <a:pt x="893556" y="1999219"/>
                  </a:cubicBezTo>
                  <a:lnTo>
                    <a:pt x="202799" y="1999219"/>
                  </a:lnTo>
                  <a:cubicBezTo>
                    <a:pt x="149013" y="1999219"/>
                    <a:pt x="97431" y="1977853"/>
                    <a:pt x="59398" y="1939821"/>
                  </a:cubicBezTo>
                  <a:cubicBezTo>
                    <a:pt x="21366" y="1901788"/>
                    <a:pt x="0" y="1850206"/>
                    <a:pt x="0" y="1796420"/>
                  </a:cubicBezTo>
                  <a:lnTo>
                    <a:pt x="0" y="202799"/>
                  </a:lnTo>
                  <a:cubicBezTo>
                    <a:pt x="0" y="149013"/>
                    <a:pt x="21366" y="97431"/>
                    <a:pt x="59398" y="59398"/>
                  </a:cubicBezTo>
                  <a:cubicBezTo>
                    <a:pt x="97431" y="21366"/>
                    <a:pt x="149013" y="0"/>
                    <a:pt x="202799" y="0"/>
                  </a:cubicBezTo>
                  <a:close/>
                </a:path>
              </a:pathLst>
            </a:custGeom>
            <a:solidFill>
              <a:srgbClr val="FFFFFF"/>
            </a:solidFill>
            <a:ln w="19050" cap="rnd">
              <a:solidFill>
                <a:srgbClr val="2B2B2B"/>
              </a:solidFill>
              <a:prstDash val="solid"/>
              <a:round/>
            </a:ln>
          </p:spPr>
          <p:txBody>
            <a:bodyPr/>
            <a:lstStyle/>
            <a:p>
              <a:endParaRPr lang="en-US"/>
            </a:p>
          </p:txBody>
        </p:sp>
        <p:sp>
          <p:nvSpPr>
            <p:cNvPr id="4" name="TextBox 4"/>
            <p:cNvSpPr txBox="1"/>
            <p:nvPr/>
          </p:nvSpPr>
          <p:spPr>
            <a:xfrm>
              <a:off x="0" y="-28575"/>
              <a:ext cx="1096355" cy="2027794"/>
            </a:xfrm>
            <a:prstGeom prst="rect">
              <a:avLst/>
            </a:prstGeom>
          </p:spPr>
          <p:txBody>
            <a:bodyPr lIns="53357" tIns="53357" rIns="53357" bIns="53357" rtlCol="0" anchor="ctr"/>
            <a:lstStyle/>
            <a:p>
              <a:pPr algn="ctr">
                <a:lnSpc>
                  <a:spcPts val="2058"/>
                </a:lnSpc>
              </a:pPr>
              <a:endParaRPr/>
            </a:p>
            <a:p>
              <a:pPr algn="ctr">
                <a:lnSpc>
                  <a:spcPts val="2058"/>
                </a:lnSpc>
                <a:spcBef>
                  <a:spcPct val="0"/>
                </a:spcBef>
              </a:pPr>
              <a:endParaRPr/>
            </a:p>
          </p:txBody>
        </p:sp>
      </p:grpSp>
      <p:grpSp>
        <p:nvGrpSpPr>
          <p:cNvPr id="5" name="Group 5"/>
          <p:cNvGrpSpPr/>
          <p:nvPr/>
        </p:nvGrpSpPr>
        <p:grpSpPr>
          <a:xfrm>
            <a:off x="3780456" y="289597"/>
            <a:ext cx="5733904" cy="6718174"/>
            <a:chOff x="0" y="0"/>
            <a:chExt cx="2318395" cy="2716365"/>
          </a:xfrm>
        </p:grpSpPr>
        <p:sp>
          <p:nvSpPr>
            <p:cNvPr id="6" name="Freeform 6"/>
            <p:cNvSpPr/>
            <p:nvPr/>
          </p:nvSpPr>
          <p:spPr>
            <a:xfrm>
              <a:off x="0" y="0"/>
              <a:ext cx="2318395" cy="2716365"/>
            </a:xfrm>
            <a:custGeom>
              <a:avLst/>
              <a:gdLst/>
              <a:ahLst/>
              <a:cxnLst/>
              <a:rect l="l" t="t" r="r" b="b"/>
              <a:pathLst>
                <a:path w="2318395" h="2716365">
                  <a:moveTo>
                    <a:pt x="96072" y="0"/>
                  </a:moveTo>
                  <a:lnTo>
                    <a:pt x="2222322" y="0"/>
                  </a:lnTo>
                  <a:cubicBezTo>
                    <a:pt x="2247802" y="0"/>
                    <a:pt x="2272239" y="10122"/>
                    <a:pt x="2290256" y="28139"/>
                  </a:cubicBezTo>
                  <a:cubicBezTo>
                    <a:pt x="2308273" y="46156"/>
                    <a:pt x="2318395" y="70592"/>
                    <a:pt x="2318395" y="96072"/>
                  </a:cubicBezTo>
                  <a:lnTo>
                    <a:pt x="2318395" y="2620293"/>
                  </a:lnTo>
                  <a:cubicBezTo>
                    <a:pt x="2318395" y="2645773"/>
                    <a:pt x="2308273" y="2670209"/>
                    <a:pt x="2290256" y="2688226"/>
                  </a:cubicBezTo>
                  <a:cubicBezTo>
                    <a:pt x="2272239" y="2706243"/>
                    <a:pt x="2247802" y="2716365"/>
                    <a:pt x="2222322" y="2716365"/>
                  </a:cubicBezTo>
                  <a:lnTo>
                    <a:pt x="96072" y="2716365"/>
                  </a:lnTo>
                  <a:cubicBezTo>
                    <a:pt x="70592" y="2716365"/>
                    <a:pt x="46156" y="2706243"/>
                    <a:pt x="28139" y="2688226"/>
                  </a:cubicBezTo>
                  <a:cubicBezTo>
                    <a:pt x="10122" y="2670209"/>
                    <a:pt x="0" y="2645773"/>
                    <a:pt x="0" y="2620293"/>
                  </a:cubicBezTo>
                  <a:lnTo>
                    <a:pt x="0" y="96072"/>
                  </a:lnTo>
                  <a:cubicBezTo>
                    <a:pt x="0" y="70592"/>
                    <a:pt x="10122" y="46156"/>
                    <a:pt x="28139" y="28139"/>
                  </a:cubicBezTo>
                  <a:cubicBezTo>
                    <a:pt x="46156" y="10122"/>
                    <a:pt x="70592" y="0"/>
                    <a:pt x="96072" y="0"/>
                  </a:cubicBezTo>
                  <a:close/>
                </a:path>
              </a:pathLst>
            </a:custGeom>
            <a:solidFill>
              <a:srgbClr val="FFFFFF"/>
            </a:solidFill>
            <a:ln w="19050" cap="rnd">
              <a:solidFill>
                <a:srgbClr val="2B2B2B"/>
              </a:solidFill>
              <a:prstDash val="solid"/>
              <a:round/>
            </a:ln>
          </p:spPr>
          <p:txBody>
            <a:bodyPr/>
            <a:lstStyle/>
            <a:p>
              <a:endParaRPr lang="en-US"/>
            </a:p>
          </p:txBody>
        </p:sp>
        <p:sp>
          <p:nvSpPr>
            <p:cNvPr id="7" name="TextBox 7"/>
            <p:cNvSpPr txBox="1"/>
            <p:nvPr/>
          </p:nvSpPr>
          <p:spPr>
            <a:xfrm>
              <a:off x="0" y="-19050"/>
              <a:ext cx="2318395" cy="2735415"/>
            </a:xfrm>
            <a:prstGeom prst="rect">
              <a:avLst/>
            </a:prstGeom>
          </p:spPr>
          <p:txBody>
            <a:bodyPr lIns="44672" tIns="44672" rIns="44672" bIns="44672" rtlCol="0" anchor="ctr"/>
            <a:lstStyle/>
            <a:p>
              <a:pPr algn="ctr">
                <a:lnSpc>
                  <a:spcPts val="1723"/>
                </a:lnSpc>
                <a:spcBef>
                  <a:spcPct val="0"/>
                </a:spcBef>
              </a:pPr>
              <a:endParaRPr/>
            </a:p>
          </p:txBody>
        </p:sp>
      </p:grpSp>
      <p:sp>
        <p:nvSpPr>
          <p:cNvPr id="8" name="TextBox 8"/>
          <p:cNvSpPr txBox="1"/>
          <p:nvPr/>
        </p:nvSpPr>
        <p:spPr>
          <a:xfrm>
            <a:off x="203582" y="1618297"/>
            <a:ext cx="2992023" cy="1478915"/>
          </a:xfrm>
          <a:prstGeom prst="rect">
            <a:avLst/>
          </a:prstGeom>
        </p:spPr>
        <p:txBody>
          <a:bodyPr lIns="0" tIns="0" rIns="0" bIns="0" rtlCol="0" anchor="t">
            <a:spAutoFit/>
          </a:bodyPr>
          <a:lstStyle/>
          <a:p>
            <a:pPr algn="l">
              <a:lnSpc>
                <a:spcPts val="1959"/>
              </a:lnSpc>
            </a:pPr>
            <a:r>
              <a:rPr lang="en-US" sz="1399">
                <a:solidFill>
                  <a:srgbClr val="000000"/>
                </a:solidFill>
                <a:latin typeface="Glacial Indifference"/>
                <a:ea typeface="Glacial Indifference"/>
                <a:cs typeface="Glacial Indifference"/>
                <a:sym typeface="Glacial Indifference"/>
              </a:rPr>
              <a:t>I</a:t>
            </a:r>
            <a:r>
              <a:rPr lang="en-US" sz="1399" b="1">
                <a:solidFill>
                  <a:srgbClr val="000000"/>
                </a:solidFill>
                <a:latin typeface="Glacial Indifference Bold"/>
                <a:ea typeface="Glacial Indifference Bold"/>
                <a:cs typeface="Glacial Indifference Bold"/>
                <a:sym typeface="Glacial Indifference Bold"/>
              </a:rPr>
              <a:t>nstructions:</a:t>
            </a:r>
          </a:p>
          <a:p>
            <a:pPr algn="l">
              <a:lnSpc>
                <a:spcPts val="1959"/>
              </a:lnSpc>
              <a:spcBef>
                <a:spcPct val="0"/>
              </a:spcBef>
            </a:pPr>
            <a:r>
              <a:rPr lang="en-US" sz="1399">
                <a:solidFill>
                  <a:srgbClr val="000000"/>
                </a:solidFill>
                <a:latin typeface="Glacial Indifference"/>
                <a:ea typeface="Glacial Indifference"/>
                <a:cs typeface="Glacial Indifference"/>
                <a:sym typeface="Glacial Indifference"/>
              </a:rPr>
              <a:t>Read the scenario below and the cyberbullying behavior examples to the right. Fill in the blank line with the cyberbullying word that matches the example. </a:t>
            </a:r>
          </a:p>
        </p:txBody>
      </p:sp>
      <p:sp>
        <p:nvSpPr>
          <p:cNvPr id="9" name="TextBox 9"/>
          <p:cNvSpPr txBox="1"/>
          <p:nvPr/>
        </p:nvSpPr>
        <p:spPr>
          <a:xfrm>
            <a:off x="147028" y="3431912"/>
            <a:ext cx="793700" cy="240665"/>
          </a:xfrm>
          <a:prstGeom prst="rect">
            <a:avLst/>
          </a:prstGeom>
        </p:spPr>
        <p:txBody>
          <a:bodyPr lIns="0" tIns="0" rIns="0" bIns="0" rtlCol="0" anchor="t">
            <a:spAutoFit/>
          </a:bodyPr>
          <a:lstStyle/>
          <a:p>
            <a:pPr algn="ctr">
              <a:lnSpc>
                <a:spcPts val="1959"/>
              </a:lnSpc>
              <a:spcBef>
                <a:spcPct val="0"/>
              </a:spcBef>
            </a:pPr>
            <a:r>
              <a:rPr lang="en-US" sz="1399" b="1">
                <a:solidFill>
                  <a:srgbClr val="000000"/>
                </a:solidFill>
                <a:latin typeface="Glacial Indifference Bold"/>
                <a:ea typeface="Glacial Indifference Bold"/>
                <a:cs typeface="Glacial Indifference Bold"/>
                <a:sym typeface="Glacial Indifference Bold"/>
              </a:rPr>
              <a:t>Scenario:</a:t>
            </a:r>
          </a:p>
        </p:txBody>
      </p:sp>
      <p:sp>
        <p:nvSpPr>
          <p:cNvPr id="10" name="TextBox 10"/>
          <p:cNvSpPr txBox="1"/>
          <p:nvPr/>
        </p:nvSpPr>
        <p:spPr>
          <a:xfrm>
            <a:off x="203582" y="3752349"/>
            <a:ext cx="2992023" cy="2545569"/>
          </a:xfrm>
          <a:prstGeom prst="rect">
            <a:avLst/>
          </a:prstGeom>
        </p:spPr>
        <p:txBody>
          <a:bodyPr lIns="0" tIns="0" rIns="0" bIns="0" rtlCol="0" anchor="t">
            <a:spAutoFit/>
          </a:bodyPr>
          <a:lstStyle/>
          <a:p>
            <a:pPr algn="l">
              <a:lnSpc>
                <a:spcPts val="1959"/>
              </a:lnSpc>
              <a:spcBef>
                <a:spcPct val="0"/>
              </a:spcBef>
            </a:pPr>
            <a:r>
              <a:rPr lang="en-US" sz="1399" dirty="0">
                <a:solidFill>
                  <a:srgbClr val="000000"/>
                </a:solidFill>
                <a:latin typeface="Glacial Indifference"/>
                <a:ea typeface="Glacial Indifference"/>
                <a:cs typeface="Glacial Indifference"/>
                <a:sym typeface="Glacial Indifference"/>
              </a:rPr>
              <a:t>Sam is a high school freshman who enjoys playing online multiplayer games after school. Sam joins a popular game and becomes part of a team with several classmates, including Riley. As Sam becomes more skilled at the game, Riley feels threatened and starts to bully Sam within the game and on social media in the following ways:</a:t>
            </a:r>
          </a:p>
        </p:txBody>
      </p:sp>
      <p:sp>
        <p:nvSpPr>
          <p:cNvPr id="11" name="TextBox 11"/>
          <p:cNvSpPr txBox="1"/>
          <p:nvPr/>
        </p:nvSpPr>
        <p:spPr>
          <a:xfrm>
            <a:off x="4009305" y="630293"/>
            <a:ext cx="5276205" cy="6065520"/>
          </a:xfrm>
          <a:prstGeom prst="rect">
            <a:avLst/>
          </a:prstGeom>
        </p:spPr>
        <p:txBody>
          <a:bodyPr lIns="0" tIns="0" rIns="0" bIns="0" rtlCol="0" anchor="t">
            <a:spAutoFit/>
          </a:bodyPr>
          <a:lstStyle/>
          <a:p>
            <a:pPr algn="l">
              <a:lnSpc>
                <a:spcPts val="1679"/>
              </a:lnSpc>
            </a:pPr>
            <a:r>
              <a:rPr lang="en-US" sz="1200">
                <a:solidFill>
                  <a:srgbClr val="000000"/>
                </a:solidFill>
                <a:latin typeface="Glacial Indifference"/>
                <a:ea typeface="Glacial Indifference"/>
                <a:cs typeface="Glacial Indifference"/>
                <a:sym typeface="Glacial Indifference"/>
              </a:rPr>
              <a:t>_____________Riley frequently sends Sam rude and offensive messages in the game chat, criticizing their gameplay and calling them names.</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_____________Riley convinces the rest of the team to exclude Sam from their in-game group, making it difficult for Sam to play and progress.</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_____________Riley discovers Sam’s real name and shares it in the game’s public forums, encouraging others to harass Sam.</a:t>
            </a:r>
          </a:p>
          <a:p>
            <a:pPr algn="l">
              <a:lnSpc>
                <a:spcPts val="1679"/>
              </a:lnSpc>
            </a:pPr>
            <a:r>
              <a:rPr lang="en-US" sz="1200">
                <a:solidFill>
                  <a:srgbClr val="000000"/>
                </a:solidFill>
                <a:latin typeface="Glacial Indifference"/>
                <a:ea typeface="Glacial Indifference"/>
                <a:cs typeface="Glacial Indifference"/>
                <a:sym typeface="Glacial Indifference"/>
              </a:rPr>
              <a:t>_____________Riley follows Sam to different online platforms, continuing the harassment on social media and gaming forums.</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 Riley takes the harassment to an extreme by falsely reporting a serious crime at Sam’s address, causing emergency services to respond to Sam’s home.</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 Riley posts false and defamatory statements </a:t>
            </a:r>
          </a:p>
          <a:p>
            <a:pPr algn="l">
              <a:lnSpc>
                <a:spcPts val="1679"/>
              </a:lnSpc>
            </a:pPr>
            <a:r>
              <a:rPr lang="en-US" sz="1200">
                <a:solidFill>
                  <a:srgbClr val="000000"/>
                </a:solidFill>
                <a:latin typeface="Glacial Indifference"/>
                <a:ea typeface="Glacial Indifference"/>
                <a:cs typeface="Glacial Indifference"/>
                <a:sym typeface="Glacial Indifference"/>
              </a:rPr>
              <a:t>about Sam on social media, claiming Sam engages in unethical or inappropriate behavior.</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 Riley baits Sam into reacting angrily to the harassment, then captures and shares Sam’s response to further humiliate them.</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b="1">
                <a:solidFill>
                  <a:srgbClr val="000000"/>
                </a:solidFill>
                <a:latin typeface="Glacial Indifference Bold"/>
                <a:ea typeface="Glacial Indifference Bold"/>
                <a:cs typeface="Glacial Indifference Bold"/>
                <a:sym typeface="Glacial Indifference Bold"/>
              </a:rPr>
              <a:t>Discussion Questions:</a:t>
            </a:r>
          </a:p>
          <a:p>
            <a:pPr algn="l">
              <a:lnSpc>
                <a:spcPts val="1679"/>
              </a:lnSpc>
            </a:pPr>
            <a:r>
              <a:rPr lang="en-US" sz="1200">
                <a:solidFill>
                  <a:srgbClr val="000000"/>
                </a:solidFill>
                <a:latin typeface="Glacial Indifference"/>
                <a:ea typeface="Glacial Indifference"/>
                <a:cs typeface="Glacial Indifference"/>
                <a:sym typeface="Glacial Indifference"/>
              </a:rPr>
              <a:t>How can Sam protect themselves from Riley’s harassment in the game and on social media?</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What cyberbullying actions in this scenario could be against the law?</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ctr">
              <a:lnSpc>
                <a:spcPts val="1679"/>
              </a:lnSpc>
              <a:spcBef>
                <a:spcPct val="0"/>
              </a:spcBef>
            </a:pPr>
            <a:endParaRPr lang="en-US" sz="1200">
              <a:solidFill>
                <a:srgbClr val="000000"/>
              </a:solidFill>
              <a:latin typeface="Glacial Indifference"/>
              <a:ea typeface="Glacial Indifference"/>
              <a:cs typeface="Glacial Indifference"/>
              <a:sym typeface="Glacial Indifference"/>
            </a:endParaRPr>
          </a:p>
        </p:txBody>
      </p:sp>
      <p:grpSp>
        <p:nvGrpSpPr>
          <p:cNvPr id="12" name="Group 12"/>
          <p:cNvGrpSpPr/>
          <p:nvPr/>
        </p:nvGrpSpPr>
        <p:grpSpPr>
          <a:xfrm>
            <a:off x="258622" y="269486"/>
            <a:ext cx="3060326" cy="693674"/>
            <a:chOff x="0" y="0"/>
            <a:chExt cx="1035970" cy="234820"/>
          </a:xfrm>
        </p:grpSpPr>
        <p:sp>
          <p:nvSpPr>
            <p:cNvPr id="13" name="Freeform 13"/>
            <p:cNvSpPr/>
            <p:nvPr/>
          </p:nvSpPr>
          <p:spPr>
            <a:xfrm>
              <a:off x="0" y="0"/>
              <a:ext cx="1035970" cy="234820"/>
            </a:xfrm>
            <a:custGeom>
              <a:avLst/>
              <a:gdLst/>
              <a:ahLst/>
              <a:cxnLst/>
              <a:rect l="l" t="t" r="r" b="b"/>
              <a:pathLst>
                <a:path w="1035970" h="234820">
                  <a:moveTo>
                    <a:pt x="117410" y="0"/>
                  </a:moveTo>
                  <a:lnTo>
                    <a:pt x="918560" y="0"/>
                  </a:lnTo>
                  <a:cubicBezTo>
                    <a:pt x="983404" y="0"/>
                    <a:pt x="1035970" y="52566"/>
                    <a:pt x="1035970" y="117410"/>
                  </a:cubicBezTo>
                  <a:lnTo>
                    <a:pt x="1035970" y="117410"/>
                  </a:lnTo>
                  <a:cubicBezTo>
                    <a:pt x="1035970" y="148549"/>
                    <a:pt x="1023600" y="178413"/>
                    <a:pt x="1001581" y="200431"/>
                  </a:cubicBezTo>
                  <a:cubicBezTo>
                    <a:pt x="979563" y="222450"/>
                    <a:pt x="949699" y="234820"/>
                    <a:pt x="918560" y="234820"/>
                  </a:cubicBezTo>
                  <a:lnTo>
                    <a:pt x="117410" y="234820"/>
                  </a:lnTo>
                  <a:cubicBezTo>
                    <a:pt x="86271" y="234820"/>
                    <a:pt x="56407" y="222450"/>
                    <a:pt x="34389" y="200431"/>
                  </a:cubicBezTo>
                  <a:cubicBezTo>
                    <a:pt x="12370" y="178413"/>
                    <a:pt x="0" y="148549"/>
                    <a:pt x="0" y="117410"/>
                  </a:cubicBezTo>
                  <a:lnTo>
                    <a:pt x="0" y="117410"/>
                  </a:lnTo>
                  <a:cubicBezTo>
                    <a:pt x="0" y="86271"/>
                    <a:pt x="12370" y="56407"/>
                    <a:pt x="34389" y="34389"/>
                  </a:cubicBezTo>
                  <a:cubicBezTo>
                    <a:pt x="56407" y="12370"/>
                    <a:pt x="86271" y="0"/>
                    <a:pt x="117410" y="0"/>
                  </a:cubicBezTo>
                  <a:close/>
                </a:path>
              </a:pathLst>
            </a:custGeom>
            <a:solidFill>
              <a:srgbClr val="5271FF"/>
            </a:solidFill>
            <a:ln w="19050" cap="rnd">
              <a:solidFill>
                <a:srgbClr val="2B2B2B"/>
              </a:solidFill>
              <a:prstDash val="solid"/>
              <a:round/>
            </a:ln>
          </p:spPr>
          <p:txBody>
            <a:bodyPr/>
            <a:lstStyle/>
            <a:p>
              <a:endParaRPr lang="en-US"/>
            </a:p>
          </p:txBody>
        </p:sp>
        <p:sp>
          <p:nvSpPr>
            <p:cNvPr id="14" name="TextBox 14"/>
            <p:cNvSpPr txBox="1"/>
            <p:nvPr/>
          </p:nvSpPr>
          <p:spPr>
            <a:xfrm>
              <a:off x="0" y="-28575"/>
              <a:ext cx="1035970" cy="263395"/>
            </a:xfrm>
            <a:prstGeom prst="rect">
              <a:avLst/>
            </a:prstGeom>
          </p:spPr>
          <p:txBody>
            <a:bodyPr lIns="53357" tIns="53357" rIns="53357" bIns="53357" rtlCol="0" anchor="ctr"/>
            <a:lstStyle/>
            <a:p>
              <a:pPr algn="ctr">
                <a:lnSpc>
                  <a:spcPts val="2058"/>
                </a:lnSpc>
                <a:spcBef>
                  <a:spcPct val="0"/>
                </a:spcBef>
              </a:pPr>
              <a:endParaRPr/>
            </a:p>
          </p:txBody>
        </p:sp>
      </p:grpSp>
      <p:sp>
        <p:nvSpPr>
          <p:cNvPr id="15" name="TextBox 15"/>
          <p:cNvSpPr txBox="1"/>
          <p:nvPr/>
        </p:nvSpPr>
        <p:spPr>
          <a:xfrm>
            <a:off x="-538207" y="266964"/>
            <a:ext cx="4475601" cy="613410"/>
          </a:xfrm>
          <a:prstGeom prst="rect">
            <a:avLst/>
          </a:prstGeom>
        </p:spPr>
        <p:txBody>
          <a:bodyPr lIns="0" tIns="0" rIns="0" bIns="0" rtlCol="0" anchor="t">
            <a:spAutoFit/>
          </a:bodyPr>
          <a:lstStyle/>
          <a:p>
            <a:pPr algn="ctr">
              <a:lnSpc>
                <a:spcPts val="5040"/>
              </a:lnSpc>
              <a:spcBef>
                <a:spcPct val="0"/>
              </a:spcBef>
            </a:pPr>
            <a:r>
              <a:rPr lang="en-US" sz="3600">
                <a:solidFill>
                  <a:srgbClr val="000000"/>
                </a:solidFill>
                <a:latin typeface="Glacial Indifference"/>
                <a:ea typeface="Glacial Indifference"/>
                <a:cs typeface="Glacial Indifference"/>
                <a:sym typeface="Glacial Indifference"/>
              </a:rPr>
              <a:t>Scenario 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CE1E6"/>
        </a:solidFill>
        <a:effectLst/>
      </p:bgPr>
    </p:bg>
    <p:spTree>
      <p:nvGrpSpPr>
        <p:cNvPr id="1" name=""/>
        <p:cNvGrpSpPr/>
        <p:nvPr/>
      </p:nvGrpSpPr>
      <p:grpSpPr>
        <a:xfrm>
          <a:off x="0" y="0"/>
          <a:ext cx="0" cy="0"/>
          <a:chOff x="0" y="0"/>
          <a:chExt cx="0" cy="0"/>
        </a:xfrm>
      </p:grpSpPr>
      <p:grpSp>
        <p:nvGrpSpPr>
          <p:cNvPr id="2" name="Group 2"/>
          <p:cNvGrpSpPr/>
          <p:nvPr/>
        </p:nvGrpSpPr>
        <p:grpSpPr>
          <a:xfrm>
            <a:off x="80240" y="1190504"/>
            <a:ext cx="3131113" cy="5817267"/>
            <a:chOff x="0" y="0"/>
            <a:chExt cx="1059932" cy="1969239"/>
          </a:xfrm>
        </p:grpSpPr>
        <p:sp>
          <p:nvSpPr>
            <p:cNvPr id="3" name="Freeform 3"/>
            <p:cNvSpPr/>
            <p:nvPr/>
          </p:nvSpPr>
          <p:spPr>
            <a:xfrm>
              <a:off x="0" y="0"/>
              <a:ext cx="1059932" cy="1969239"/>
            </a:xfrm>
            <a:custGeom>
              <a:avLst/>
              <a:gdLst/>
              <a:ahLst/>
              <a:cxnLst/>
              <a:rect l="l" t="t" r="r" b="b"/>
              <a:pathLst>
                <a:path w="1059932" h="1969239">
                  <a:moveTo>
                    <a:pt x="209768" y="0"/>
                  </a:moveTo>
                  <a:lnTo>
                    <a:pt x="850165" y="0"/>
                  </a:lnTo>
                  <a:cubicBezTo>
                    <a:pt x="966016" y="0"/>
                    <a:pt x="1059932" y="93916"/>
                    <a:pt x="1059932" y="209768"/>
                  </a:cubicBezTo>
                  <a:lnTo>
                    <a:pt x="1059932" y="1759471"/>
                  </a:lnTo>
                  <a:cubicBezTo>
                    <a:pt x="1059932" y="1875323"/>
                    <a:pt x="966016" y="1969239"/>
                    <a:pt x="850165" y="1969239"/>
                  </a:cubicBezTo>
                  <a:lnTo>
                    <a:pt x="209768" y="1969239"/>
                  </a:lnTo>
                  <a:cubicBezTo>
                    <a:pt x="93916" y="1969239"/>
                    <a:pt x="0" y="1875323"/>
                    <a:pt x="0" y="1759471"/>
                  </a:cubicBezTo>
                  <a:lnTo>
                    <a:pt x="0" y="209768"/>
                  </a:lnTo>
                  <a:cubicBezTo>
                    <a:pt x="0" y="93916"/>
                    <a:pt x="93916" y="0"/>
                    <a:pt x="209768" y="0"/>
                  </a:cubicBezTo>
                  <a:close/>
                </a:path>
              </a:pathLst>
            </a:custGeom>
            <a:solidFill>
              <a:srgbClr val="FFFFFF"/>
            </a:solidFill>
            <a:ln w="19050" cap="rnd">
              <a:solidFill>
                <a:srgbClr val="2B2B2B"/>
              </a:solidFill>
              <a:prstDash val="solid"/>
              <a:round/>
            </a:ln>
          </p:spPr>
          <p:txBody>
            <a:bodyPr/>
            <a:lstStyle/>
            <a:p>
              <a:endParaRPr lang="en-US"/>
            </a:p>
          </p:txBody>
        </p:sp>
        <p:sp>
          <p:nvSpPr>
            <p:cNvPr id="4" name="TextBox 4"/>
            <p:cNvSpPr txBox="1"/>
            <p:nvPr/>
          </p:nvSpPr>
          <p:spPr>
            <a:xfrm>
              <a:off x="0" y="-28575"/>
              <a:ext cx="1059932" cy="1997814"/>
            </a:xfrm>
            <a:prstGeom prst="rect">
              <a:avLst/>
            </a:prstGeom>
          </p:spPr>
          <p:txBody>
            <a:bodyPr lIns="53357" tIns="53357" rIns="53357" bIns="53357" rtlCol="0" anchor="ctr"/>
            <a:lstStyle/>
            <a:p>
              <a:pPr algn="ctr">
                <a:lnSpc>
                  <a:spcPts val="2058"/>
                </a:lnSpc>
                <a:spcBef>
                  <a:spcPct val="0"/>
                </a:spcBef>
              </a:pPr>
              <a:endParaRPr/>
            </a:p>
          </p:txBody>
        </p:sp>
      </p:grpSp>
      <p:grpSp>
        <p:nvGrpSpPr>
          <p:cNvPr id="5" name="Group 5"/>
          <p:cNvGrpSpPr/>
          <p:nvPr/>
        </p:nvGrpSpPr>
        <p:grpSpPr>
          <a:xfrm>
            <a:off x="3299946" y="184569"/>
            <a:ext cx="6185881" cy="6956046"/>
            <a:chOff x="0" y="0"/>
            <a:chExt cx="2501143" cy="2812544"/>
          </a:xfrm>
        </p:grpSpPr>
        <p:sp>
          <p:nvSpPr>
            <p:cNvPr id="6" name="Freeform 6"/>
            <p:cNvSpPr/>
            <p:nvPr/>
          </p:nvSpPr>
          <p:spPr>
            <a:xfrm>
              <a:off x="0" y="0"/>
              <a:ext cx="2501143" cy="2812544"/>
            </a:xfrm>
            <a:custGeom>
              <a:avLst/>
              <a:gdLst/>
              <a:ahLst/>
              <a:cxnLst/>
              <a:rect l="l" t="t" r="r" b="b"/>
              <a:pathLst>
                <a:path w="2501143" h="2812544">
                  <a:moveTo>
                    <a:pt x="89053" y="0"/>
                  </a:moveTo>
                  <a:lnTo>
                    <a:pt x="2412090" y="0"/>
                  </a:lnTo>
                  <a:cubicBezTo>
                    <a:pt x="2435708" y="0"/>
                    <a:pt x="2458359" y="9382"/>
                    <a:pt x="2475060" y="26083"/>
                  </a:cubicBezTo>
                  <a:cubicBezTo>
                    <a:pt x="2491760" y="42784"/>
                    <a:pt x="2501143" y="65435"/>
                    <a:pt x="2501143" y="89053"/>
                  </a:cubicBezTo>
                  <a:lnTo>
                    <a:pt x="2501143" y="2723491"/>
                  </a:lnTo>
                  <a:cubicBezTo>
                    <a:pt x="2501143" y="2747110"/>
                    <a:pt x="2491760" y="2769761"/>
                    <a:pt x="2475060" y="2786461"/>
                  </a:cubicBezTo>
                  <a:cubicBezTo>
                    <a:pt x="2458359" y="2803162"/>
                    <a:pt x="2435708" y="2812544"/>
                    <a:pt x="2412090" y="2812544"/>
                  </a:cubicBezTo>
                  <a:lnTo>
                    <a:pt x="89053" y="2812544"/>
                  </a:lnTo>
                  <a:cubicBezTo>
                    <a:pt x="65435" y="2812544"/>
                    <a:pt x="42784" y="2803162"/>
                    <a:pt x="26083" y="2786461"/>
                  </a:cubicBezTo>
                  <a:cubicBezTo>
                    <a:pt x="9382" y="2769761"/>
                    <a:pt x="0" y="2747110"/>
                    <a:pt x="0" y="2723491"/>
                  </a:cubicBezTo>
                  <a:lnTo>
                    <a:pt x="0" y="89053"/>
                  </a:lnTo>
                  <a:cubicBezTo>
                    <a:pt x="0" y="65435"/>
                    <a:pt x="9382" y="42784"/>
                    <a:pt x="26083" y="26083"/>
                  </a:cubicBezTo>
                  <a:cubicBezTo>
                    <a:pt x="42784" y="9382"/>
                    <a:pt x="65435" y="0"/>
                    <a:pt x="89053" y="0"/>
                  </a:cubicBezTo>
                  <a:close/>
                </a:path>
              </a:pathLst>
            </a:custGeom>
            <a:solidFill>
              <a:srgbClr val="FFFFFF"/>
            </a:solidFill>
            <a:ln w="19050" cap="rnd">
              <a:solidFill>
                <a:srgbClr val="2B2B2B"/>
              </a:solidFill>
              <a:prstDash val="solid"/>
              <a:round/>
            </a:ln>
          </p:spPr>
          <p:txBody>
            <a:bodyPr/>
            <a:lstStyle/>
            <a:p>
              <a:endParaRPr lang="en-US"/>
            </a:p>
          </p:txBody>
        </p:sp>
        <p:sp>
          <p:nvSpPr>
            <p:cNvPr id="7" name="TextBox 7"/>
            <p:cNvSpPr txBox="1"/>
            <p:nvPr/>
          </p:nvSpPr>
          <p:spPr>
            <a:xfrm>
              <a:off x="0" y="-19050"/>
              <a:ext cx="2501143" cy="2831594"/>
            </a:xfrm>
            <a:prstGeom prst="rect">
              <a:avLst/>
            </a:prstGeom>
          </p:spPr>
          <p:txBody>
            <a:bodyPr lIns="44672" tIns="44672" rIns="44672" bIns="44672" rtlCol="0" anchor="ctr"/>
            <a:lstStyle/>
            <a:p>
              <a:pPr algn="ctr">
                <a:lnSpc>
                  <a:spcPts val="1723"/>
                </a:lnSpc>
                <a:spcBef>
                  <a:spcPct val="0"/>
                </a:spcBef>
              </a:pPr>
              <a:endParaRPr/>
            </a:p>
          </p:txBody>
        </p:sp>
      </p:grpSp>
      <p:sp>
        <p:nvSpPr>
          <p:cNvPr id="8" name="TextBox 8"/>
          <p:cNvSpPr txBox="1"/>
          <p:nvPr/>
        </p:nvSpPr>
        <p:spPr>
          <a:xfrm>
            <a:off x="273772" y="1758724"/>
            <a:ext cx="2822264" cy="1478915"/>
          </a:xfrm>
          <a:prstGeom prst="rect">
            <a:avLst/>
          </a:prstGeom>
        </p:spPr>
        <p:txBody>
          <a:bodyPr lIns="0" tIns="0" rIns="0" bIns="0" rtlCol="0" anchor="t">
            <a:spAutoFit/>
          </a:bodyPr>
          <a:lstStyle/>
          <a:p>
            <a:pPr algn="l">
              <a:lnSpc>
                <a:spcPts val="1960"/>
              </a:lnSpc>
            </a:pPr>
            <a:r>
              <a:rPr lang="en-US" sz="1400" b="1">
                <a:solidFill>
                  <a:srgbClr val="000000"/>
                </a:solidFill>
                <a:latin typeface="Glacial Indifference Bold"/>
                <a:ea typeface="Glacial Indifference Bold"/>
                <a:cs typeface="Glacial Indifference Bold"/>
                <a:sym typeface="Glacial Indifference Bold"/>
              </a:rPr>
              <a:t>Instructions:</a:t>
            </a:r>
          </a:p>
          <a:p>
            <a:pPr algn="l">
              <a:lnSpc>
                <a:spcPts val="1960"/>
              </a:lnSpc>
              <a:spcBef>
                <a:spcPct val="0"/>
              </a:spcBef>
            </a:pPr>
            <a:r>
              <a:rPr lang="en-US" sz="1400">
                <a:solidFill>
                  <a:srgbClr val="000000"/>
                </a:solidFill>
                <a:latin typeface="Glacial Indifference"/>
                <a:ea typeface="Glacial Indifference"/>
                <a:cs typeface="Glacial Indifference"/>
                <a:sym typeface="Glacial Indifference"/>
              </a:rPr>
              <a:t>Read the scenario below and the cyberbullying behavior examples to the right. Fill in the blank line with the cyberbullying word that matches the example. </a:t>
            </a:r>
          </a:p>
        </p:txBody>
      </p:sp>
      <p:sp>
        <p:nvSpPr>
          <p:cNvPr id="9" name="TextBox 9"/>
          <p:cNvSpPr txBox="1"/>
          <p:nvPr/>
        </p:nvSpPr>
        <p:spPr>
          <a:xfrm>
            <a:off x="304768" y="3717587"/>
            <a:ext cx="2760271" cy="2289088"/>
          </a:xfrm>
          <a:prstGeom prst="rect">
            <a:avLst/>
          </a:prstGeom>
        </p:spPr>
        <p:txBody>
          <a:bodyPr lIns="0" tIns="0" rIns="0" bIns="0" rtlCol="0" anchor="t">
            <a:spAutoFit/>
          </a:bodyPr>
          <a:lstStyle/>
          <a:p>
            <a:pPr algn="l">
              <a:lnSpc>
                <a:spcPts val="1960"/>
              </a:lnSpc>
            </a:pPr>
            <a:r>
              <a:rPr lang="en-US" sz="1400" b="1" dirty="0">
                <a:solidFill>
                  <a:srgbClr val="000000"/>
                </a:solidFill>
                <a:latin typeface="Glacial Indifference Bold"/>
                <a:ea typeface="Glacial Indifference Bold"/>
                <a:cs typeface="Glacial Indifference Bold"/>
                <a:sym typeface="Glacial Indifference Bold"/>
              </a:rPr>
              <a:t>Scenario:</a:t>
            </a:r>
          </a:p>
          <a:p>
            <a:pPr algn="l">
              <a:lnSpc>
                <a:spcPts val="1960"/>
              </a:lnSpc>
            </a:pPr>
            <a:r>
              <a:rPr lang="en-US" sz="1400" dirty="0">
                <a:solidFill>
                  <a:srgbClr val="000000"/>
                </a:solidFill>
                <a:latin typeface="Glacial Indifference"/>
                <a:ea typeface="Glacial Indifference"/>
                <a:cs typeface="Glacial Indifference"/>
                <a:sym typeface="Glacial Indifference"/>
              </a:rPr>
              <a:t>Jesse is a high school junior who recently started dating another student, Casey. Jealous of their relationship, another student, Alex tries to break them up by cyberbullying Jesse in the following ways:</a:t>
            </a:r>
          </a:p>
          <a:p>
            <a:pPr algn="l">
              <a:lnSpc>
                <a:spcPts val="1960"/>
              </a:lnSpc>
              <a:spcBef>
                <a:spcPct val="0"/>
              </a:spcBef>
            </a:pPr>
            <a:endParaRPr lang="en-US" sz="1400" dirty="0">
              <a:solidFill>
                <a:srgbClr val="000000"/>
              </a:solidFill>
              <a:latin typeface="Glacial Indifference"/>
              <a:ea typeface="Glacial Indifference"/>
              <a:cs typeface="Glacial Indifference"/>
              <a:sym typeface="Glacial Indifference"/>
            </a:endParaRPr>
          </a:p>
        </p:txBody>
      </p:sp>
      <p:sp>
        <p:nvSpPr>
          <p:cNvPr id="10" name="TextBox 10"/>
          <p:cNvSpPr txBox="1"/>
          <p:nvPr/>
        </p:nvSpPr>
        <p:spPr>
          <a:xfrm>
            <a:off x="3589003" y="411480"/>
            <a:ext cx="5732138" cy="6903720"/>
          </a:xfrm>
          <a:prstGeom prst="rect">
            <a:avLst/>
          </a:prstGeom>
        </p:spPr>
        <p:txBody>
          <a:bodyPr lIns="0" tIns="0" rIns="0" bIns="0" rtlCol="0" anchor="t">
            <a:spAutoFit/>
          </a:bodyPr>
          <a:lstStyle/>
          <a:p>
            <a:pPr algn="l">
              <a:lnSpc>
                <a:spcPts val="1679"/>
              </a:lnSpc>
            </a:pPr>
            <a:r>
              <a:rPr lang="en-US" sz="1200">
                <a:solidFill>
                  <a:srgbClr val="000000"/>
                </a:solidFill>
                <a:latin typeface="Glacial Indifference"/>
                <a:ea typeface="Glacial Indifference"/>
                <a:cs typeface="Glacial Indifference"/>
                <a:sym typeface="Glacial Indifference"/>
              </a:rPr>
              <a:t>___________ Alex creates a fake social media account pretending to be Jesse and starts sending rude messages to Casey, causing confusion and arguments between Jesse and Casey.</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 Alex edits a photo of Jesse to make it appear as though Jesse is involved in inappropriate behavior. Alex then shares the edited photo with other students.</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 Alex threatens to share more doctored images unless Jesse breaks up with Casey.</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 Alex monitors Jesse’s social media activities closely, commenting negatively on every post and tracking their online movements.</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 Alex encourages other students to report Jesse’s social media accounts for inappropriate behavior, attempting to get Jesse’s accounts suspended or banned.</a:t>
            </a:r>
          </a:p>
          <a:p>
            <a:pPr algn="l">
              <a:lnSpc>
                <a:spcPts val="1679"/>
              </a:lnSpc>
            </a:pPr>
            <a:r>
              <a:rPr lang="en-US" sz="1200">
                <a:solidFill>
                  <a:srgbClr val="000000"/>
                </a:solidFill>
                <a:latin typeface="Glacial Indifference"/>
                <a:ea typeface="Glacial Indifference"/>
                <a:cs typeface="Glacial Indifference"/>
                <a:sym typeface="Glacial Indifference"/>
              </a:rPr>
              <a:t>__________ Alex uses deepfake technology to create a fake video of Jesse saying or doing something offensive, then shares the video widely.</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 Alex provokes Jesse into an emotional outburst and captures it on video, sharing it online to further humiliate Jesse.</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b="1">
                <a:solidFill>
                  <a:srgbClr val="000000"/>
                </a:solidFill>
                <a:latin typeface="Glacial Indifference Bold"/>
                <a:ea typeface="Glacial Indifference Bold"/>
                <a:cs typeface="Glacial Indifference Bold"/>
                <a:sym typeface="Glacial Indifference Bold"/>
              </a:rPr>
              <a:t>Discussion Questions:</a:t>
            </a:r>
          </a:p>
          <a:p>
            <a:pPr algn="l">
              <a:lnSpc>
                <a:spcPts val="1679"/>
              </a:lnSpc>
            </a:pPr>
            <a:r>
              <a:rPr lang="en-US" sz="1200">
                <a:solidFill>
                  <a:srgbClr val="000000"/>
                </a:solidFill>
                <a:latin typeface="Glacial Indifference"/>
                <a:ea typeface="Glacial Indifference"/>
                <a:cs typeface="Glacial Indifference"/>
                <a:sym typeface="Glacial Indifference"/>
              </a:rPr>
              <a:t>How should Jesse address the fake messages and photos that Alex is spreading? – Select all that apply</a:t>
            </a:r>
          </a:p>
          <a:p>
            <a:pPr algn="l">
              <a:lnSpc>
                <a:spcPts val="1679"/>
              </a:lnSpc>
            </a:pPr>
            <a:r>
              <a:rPr lang="en-US" sz="1200">
                <a:solidFill>
                  <a:srgbClr val="000000"/>
                </a:solidFill>
                <a:latin typeface="Glacial Indifference"/>
                <a:ea typeface="Glacial Indifference"/>
                <a:cs typeface="Glacial Indifference"/>
                <a:sym typeface="Glacial Indifference"/>
              </a:rPr>
              <a:t>A.     Report the behavior to trusted adults (which adults would you report to?)</a:t>
            </a:r>
          </a:p>
          <a:p>
            <a:pPr algn="l">
              <a:lnSpc>
                <a:spcPts val="1679"/>
              </a:lnSpc>
            </a:pPr>
            <a:r>
              <a:rPr lang="en-US" sz="1200">
                <a:solidFill>
                  <a:srgbClr val="000000"/>
                </a:solidFill>
                <a:latin typeface="Glacial Indifference"/>
                <a:ea typeface="Glacial Indifference"/>
                <a:cs typeface="Glacial Indifference"/>
                <a:sym typeface="Glacial Indifference"/>
              </a:rPr>
              <a:t>B.     Report the behavior to online platforms</a:t>
            </a:r>
          </a:p>
          <a:p>
            <a:pPr algn="l">
              <a:lnSpc>
                <a:spcPts val="1679"/>
              </a:lnSpc>
            </a:pPr>
            <a:r>
              <a:rPr lang="en-US" sz="1200">
                <a:solidFill>
                  <a:srgbClr val="000000"/>
                </a:solidFill>
                <a:latin typeface="Glacial Indifference"/>
                <a:ea typeface="Glacial Indifference"/>
                <a:cs typeface="Glacial Indifference"/>
                <a:sym typeface="Glacial Indifference"/>
              </a:rPr>
              <a:t>C.     Block negative users</a:t>
            </a:r>
          </a:p>
          <a:p>
            <a:pPr algn="l">
              <a:lnSpc>
                <a:spcPts val="1679"/>
              </a:lnSpc>
            </a:pPr>
            <a:r>
              <a:rPr lang="en-US" sz="1200">
                <a:solidFill>
                  <a:srgbClr val="000000"/>
                </a:solidFill>
                <a:latin typeface="Glacial Indifference"/>
                <a:ea typeface="Glacial Indifference"/>
                <a:cs typeface="Glacial Indifference"/>
                <a:sym typeface="Glacial Indifference"/>
              </a:rPr>
              <a:t>D.    Keep evidence</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What cyberbullying actions in this scenario could be against the law?</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spcBef>
                <a:spcPct val="0"/>
              </a:spcBef>
            </a:pPr>
            <a:endParaRPr lang="en-US" sz="1200">
              <a:solidFill>
                <a:srgbClr val="000000"/>
              </a:solidFill>
              <a:latin typeface="Glacial Indifference"/>
              <a:ea typeface="Glacial Indifference"/>
              <a:cs typeface="Glacial Indifference"/>
              <a:sym typeface="Glacial Indifference"/>
            </a:endParaRPr>
          </a:p>
        </p:txBody>
      </p:sp>
      <p:grpSp>
        <p:nvGrpSpPr>
          <p:cNvPr id="11" name="Group 11"/>
          <p:cNvGrpSpPr/>
          <p:nvPr/>
        </p:nvGrpSpPr>
        <p:grpSpPr>
          <a:xfrm>
            <a:off x="239620" y="326268"/>
            <a:ext cx="3060326" cy="693674"/>
            <a:chOff x="0" y="0"/>
            <a:chExt cx="1035970" cy="234820"/>
          </a:xfrm>
        </p:grpSpPr>
        <p:sp>
          <p:nvSpPr>
            <p:cNvPr id="12" name="Freeform 12"/>
            <p:cNvSpPr/>
            <p:nvPr/>
          </p:nvSpPr>
          <p:spPr>
            <a:xfrm>
              <a:off x="0" y="0"/>
              <a:ext cx="1035970" cy="234820"/>
            </a:xfrm>
            <a:custGeom>
              <a:avLst/>
              <a:gdLst/>
              <a:ahLst/>
              <a:cxnLst/>
              <a:rect l="l" t="t" r="r" b="b"/>
              <a:pathLst>
                <a:path w="1035970" h="234820">
                  <a:moveTo>
                    <a:pt x="117410" y="0"/>
                  </a:moveTo>
                  <a:lnTo>
                    <a:pt x="918560" y="0"/>
                  </a:lnTo>
                  <a:cubicBezTo>
                    <a:pt x="983404" y="0"/>
                    <a:pt x="1035970" y="52566"/>
                    <a:pt x="1035970" y="117410"/>
                  </a:cubicBezTo>
                  <a:lnTo>
                    <a:pt x="1035970" y="117410"/>
                  </a:lnTo>
                  <a:cubicBezTo>
                    <a:pt x="1035970" y="148549"/>
                    <a:pt x="1023600" y="178413"/>
                    <a:pt x="1001581" y="200431"/>
                  </a:cubicBezTo>
                  <a:cubicBezTo>
                    <a:pt x="979563" y="222450"/>
                    <a:pt x="949699" y="234820"/>
                    <a:pt x="918560" y="234820"/>
                  </a:cubicBezTo>
                  <a:lnTo>
                    <a:pt x="117410" y="234820"/>
                  </a:lnTo>
                  <a:cubicBezTo>
                    <a:pt x="86271" y="234820"/>
                    <a:pt x="56407" y="222450"/>
                    <a:pt x="34389" y="200431"/>
                  </a:cubicBezTo>
                  <a:cubicBezTo>
                    <a:pt x="12370" y="178413"/>
                    <a:pt x="0" y="148549"/>
                    <a:pt x="0" y="117410"/>
                  </a:cubicBezTo>
                  <a:lnTo>
                    <a:pt x="0" y="117410"/>
                  </a:lnTo>
                  <a:cubicBezTo>
                    <a:pt x="0" y="86271"/>
                    <a:pt x="12370" y="56407"/>
                    <a:pt x="34389" y="34389"/>
                  </a:cubicBezTo>
                  <a:cubicBezTo>
                    <a:pt x="56407" y="12370"/>
                    <a:pt x="86271" y="0"/>
                    <a:pt x="117410" y="0"/>
                  </a:cubicBezTo>
                  <a:close/>
                </a:path>
              </a:pathLst>
            </a:custGeom>
            <a:solidFill>
              <a:srgbClr val="5271FF"/>
            </a:solidFill>
            <a:ln w="19050" cap="rnd">
              <a:solidFill>
                <a:srgbClr val="2B2B2B"/>
              </a:solidFill>
              <a:prstDash val="solid"/>
              <a:round/>
            </a:ln>
          </p:spPr>
          <p:txBody>
            <a:bodyPr/>
            <a:lstStyle/>
            <a:p>
              <a:endParaRPr lang="en-US"/>
            </a:p>
          </p:txBody>
        </p:sp>
        <p:sp>
          <p:nvSpPr>
            <p:cNvPr id="13" name="TextBox 13"/>
            <p:cNvSpPr txBox="1"/>
            <p:nvPr/>
          </p:nvSpPr>
          <p:spPr>
            <a:xfrm>
              <a:off x="0" y="-28575"/>
              <a:ext cx="1035970" cy="263395"/>
            </a:xfrm>
            <a:prstGeom prst="rect">
              <a:avLst/>
            </a:prstGeom>
          </p:spPr>
          <p:txBody>
            <a:bodyPr lIns="53357" tIns="53357" rIns="53357" bIns="53357" rtlCol="0" anchor="ctr"/>
            <a:lstStyle/>
            <a:p>
              <a:pPr algn="ctr">
                <a:lnSpc>
                  <a:spcPts val="2058"/>
                </a:lnSpc>
                <a:spcBef>
                  <a:spcPct val="0"/>
                </a:spcBef>
              </a:pPr>
              <a:endParaRPr/>
            </a:p>
          </p:txBody>
        </p:sp>
      </p:grpSp>
      <p:sp>
        <p:nvSpPr>
          <p:cNvPr id="14" name="TextBox 14"/>
          <p:cNvSpPr txBox="1"/>
          <p:nvPr/>
        </p:nvSpPr>
        <p:spPr>
          <a:xfrm>
            <a:off x="-49436" y="323746"/>
            <a:ext cx="3638439" cy="613410"/>
          </a:xfrm>
          <a:prstGeom prst="rect">
            <a:avLst/>
          </a:prstGeom>
        </p:spPr>
        <p:txBody>
          <a:bodyPr lIns="0" tIns="0" rIns="0" bIns="0" rtlCol="0" anchor="t">
            <a:spAutoFit/>
          </a:bodyPr>
          <a:lstStyle/>
          <a:p>
            <a:pPr algn="ctr">
              <a:lnSpc>
                <a:spcPts val="5040"/>
              </a:lnSpc>
              <a:spcBef>
                <a:spcPct val="0"/>
              </a:spcBef>
            </a:pPr>
            <a:r>
              <a:rPr lang="en-US" sz="3600">
                <a:solidFill>
                  <a:srgbClr val="000000"/>
                </a:solidFill>
                <a:latin typeface="Glacial Indifference"/>
                <a:ea typeface="Glacial Indifference"/>
                <a:cs typeface="Glacial Indifference"/>
                <a:sym typeface="Glacial Indifference"/>
              </a:rPr>
              <a:t>Scenario 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CE1E6"/>
        </a:solidFill>
        <a:effectLst/>
      </p:bgPr>
    </p:bg>
    <p:spTree>
      <p:nvGrpSpPr>
        <p:cNvPr id="1" name=""/>
        <p:cNvGrpSpPr/>
        <p:nvPr/>
      </p:nvGrpSpPr>
      <p:grpSpPr>
        <a:xfrm>
          <a:off x="0" y="0"/>
          <a:ext cx="0" cy="0"/>
          <a:chOff x="0" y="0"/>
          <a:chExt cx="0" cy="0"/>
        </a:xfrm>
      </p:grpSpPr>
      <p:grpSp>
        <p:nvGrpSpPr>
          <p:cNvPr id="2" name="Group 2"/>
          <p:cNvGrpSpPr/>
          <p:nvPr/>
        </p:nvGrpSpPr>
        <p:grpSpPr>
          <a:xfrm>
            <a:off x="80240" y="1137367"/>
            <a:ext cx="3418951" cy="5870404"/>
            <a:chOff x="0" y="0"/>
            <a:chExt cx="1157371" cy="1987227"/>
          </a:xfrm>
        </p:grpSpPr>
        <p:sp>
          <p:nvSpPr>
            <p:cNvPr id="3" name="Freeform 3"/>
            <p:cNvSpPr/>
            <p:nvPr/>
          </p:nvSpPr>
          <p:spPr>
            <a:xfrm>
              <a:off x="0" y="0"/>
              <a:ext cx="1157371" cy="1987227"/>
            </a:xfrm>
            <a:custGeom>
              <a:avLst/>
              <a:gdLst/>
              <a:ahLst/>
              <a:cxnLst/>
              <a:rect l="l" t="t" r="r" b="b"/>
              <a:pathLst>
                <a:path w="1157371" h="1987227">
                  <a:moveTo>
                    <a:pt x="192108" y="0"/>
                  </a:moveTo>
                  <a:lnTo>
                    <a:pt x="965263" y="0"/>
                  </a:lnTo>
                  <a:cubicBezTo>
                    <a:pt x="1016213" y="0"/>
                    <a:pt x="1065076" y="20240"/>
                    <a:pt x="1101104" y="56267"/>
                  </a:cubicBezTo>
                  <a:cubicBezTo>
                    <a:pt x="1137131" y="92294"/>
                    <a:pt x="1157371" y="141158"/>
                    <a:pt x="1157371" y="192108"/>
                  </a:cubicBezTo>
                  <a:lnTo>
                    <a:pt x="1157371" y="1795119"/>
                  </a:lnTo>
                  <a:cubicBezTo>
                    <a:pt x="1157371" y="1846070"/>
                    <a:pt x="1137131" y="1894933"/>
                    <a:pt x="1101104" y="1930960"/>
                  </a:cubicBezTo>
                  <a:cubicBezTo>
                    <a:pt x="1065076" y="1966987"/>
                    <a:pt x="1016213" y="1987227"/>
                    <a:pt x="965263" y="1987227"/>
                  </a:cubicBezTo>
                  <a:lnTo>
                    <a:pt x="192108" y="1987227"/>
                  </a:lnTo>
                  <a:cubicBezTo>
                    <a:pt x="86010" y="1987227"/>
                    <a:pt x="0" y="1901218"/>
                    <a:pt x="0" y="1795119"/>
                  </a:cubicBezTo>
                  <a:lnTo>
                    <a:pt x="0" y="192108"/>
                  </a:lnTo>
                  <a:cubicBezTo>
                    <a:pt x="0" y="141158"/>
                    <a:pt x="20240" y="92294"/>
                    <a:pt x="56267" y="56267"/>
                  </a:cubicBezTo>
                  <a:cubicBezTo>
                    <a:pt x="92294" y="20240"/>
                    <a:pt x="141158" y="0"/>
                    <a:pt x="192108" y="0"/>
                  </a:cubicBezTo>
                  <a:close/>
                </a:path>
              </a:pathLst>
            </a:custGeom>
            <a:solidFill>
              <a:srgbClr val="FFFFFF"/>
            </a:solidFill>
            <a:ln w="19050" cap="rnd">
              <a:solidFill>
                <a:srgbClr val="2B2B2B"/>
              </a:solidFill>
              <a:prstDash val="solid"/>
              <a:round/>
            </a:ln>
          </p:spPr>
          <p:txBody>
            <a:bodyPr/>
            <a:lstStyle/>
            <a:p>
              <a:endParaRPr lang="en-US"/>
            </a:p>
          </p:txBody>
        </p:sp>
        <p:sp>
          <p:nvSpPr>
            <p:cNvPr id="4" name="TextBox 4"/>
            <p:cNvSpPr txBox="1"/>
            <p:nvPr/>
          </p:nvSpPr>
          <p:spPr>
            <a:xfrm>
              <a:off x="0" y="-28575"/>
              <a:ext cx="1157371" cy="2015802"/>
            </a:xfrm>
            <a:prstGeom prst="rect">
              <a:avLst/>
            </a:prstGeom>
          </p:spPr>
          <p:txBody>
            <a:bodyPr lIns="53357" tIns="53357" rIns="53357" bIns="53357" rtlCol="0" anchor="ctr"/>
            <a:lstStyle/>
            <a:p>
              <a:pPr algn="ctr">
                <a:lnSpc>
                  <a:spcPts val="2058"/>
                </a:lnSpc>
                <a:spcBef>
                  <a:spcPct val="0"/>
                </a:spcBef>
              </a:pPr>
              <a:endParaRPr/>
            </a:p>
          </p:txBody>
        </p:sp>
      </p:grpSp>
      <p:grpSp>
        <p:nvGrpSpPr>
          <p:cNvPr id="5" name="Group 5"/>
          <p:cNvGrpSpPr/>
          <p:nvPr/>
        </p:nvGrpSpPr>
        <p:grpSpPr>
          <a:xfrm>
            <a:off x="3709598" y="289597"/>
            <a:ext cx="5857899" cy="6815592"/>
            <a:chOff x="0" y="0"/>
            <a:chExt cx="2368530" cy="2755754"/>
          </a:xfrm>
        </p:grpSpPr>
        <p:sp>
          <p:nvSpPr>
            <p:cNvPr id="6" name="Freeform 6"/>
            <p:cNvSpPr/>
            <p:nvPr/>
          </p:nvSpPr>
          <p:spPr>
            <a:xfrm>
              <a:off x="0" y="0"/>
              <a:ext cx="2368530" cy="2755754"/>
            </a:xfrm>
            <a:custGeom>
              <a:avLst/>
              <a:gdLst/>
              <a:ahLst/>
              <a:cxnLst/>
              <a:rect l="l" t="t" r="r" b="b"/>
              <a:pathLst>
                <a:path w="2368530" h="2755754">
                  <a:moveTo>
                    <a:pt x="94039" y="0"/>
                  </a:moveTo>
                  <a:lnTo>
                    <a:pt x="2274491" y="0"/>
                  </a:lnTo>
                  <a:cubicBezTo>
                    <a:pt x="2299432" y="0"/>
                    <a:pt x="2323351" y="9908"/>
                    <a:pt x="2340986" y="27543"/>
                  </a:cubicBezTo>
                  <a:cubicBezTo>
                    <a:pt x="2358622" y="45179"/>
                    <a:pt x="2368530" y="69098"/>
                    <a:pt x="2368530" y="94039"/>
                  </a:cubicBezTo>
                  <a:lnTo>
                    <a:pt x="2368530" y="2661716"/>
                  </a:lnTo>
                  <a:cubicBezTo>
                    <a:pt x="2368530" y="2713652"/>
                    <a:pt x="2326427" y="2755754"/>
                    <a:pt x="2274491" y="2755754"/>
                  </a:cubicBezTo>
                  <a:lnTo>
                    <a:pt x="94039" y="2755754"/>
                  </a:lnTo>
                  <a:cubicBezTo>
                    <a:pt x="42103" y="2755754"/>
                    <a:pt x="0" y="2713652"/>
                    <a:pt x="0" y="2661716"/>
                  </a:cubicBezTo>
                  <a:lnTo>
                    <a:pt x="0" y="94039"/>
                  </a:lnTo>
                  <a:cubicBezTo>
                    <a:pt x="0" y="42103"/>
                    <a:pt x="42103" y="0"/>
                    <a:pt x="94039" y="0"/>
                  </a:cubicBezTo>
                  <a:close/>
                </a:path>
              </a:pathLst>
            </a:custGeom>
            <a:solidFill>
              <a:srgbClr val="FFFFFF"/>
            </a:solidFill>
            <a:ln w="19050" cap="rnd">
              <a:solidFill>
                <a:srgbClr val="2B2B2B"/>
              </a:solidFill>
              <a:prstDash val="solid"/>
              <a:round/>
            </a:ln>
          </p:spPr>
          <p:txBody>
            <a:bodyPr/>
            <a:lstStyle/>
            <a:p>
              <a:endParaRPr lang="en-US"/>
            </a:p>
          </p:txBody>
        </p:sp>
        <p:sp>
          <p:nvSpPr>
            <p:cNvPr id="7" name="TextBox 7"/>
            <p:cNvSpPr txBox="1"/>
            <p:nvPr/>
          </p:nvSpPr>
          <p:spPr>
            <a:xfrm>
              <a:off x="0" y="-19050"/>
              <a:ext cx="2368530" cy="2774804"/>
            </a:xfrm>
            <a:prstGeom prst="rect">
              <a:avLst/>
            </a:prstGeom>
          </p:spPr>
          <p:txBody>
            <a:bodyPr lIns="44672" tIns="44672" rIns="44672" bIns="44672" rtlCol="0" anchor="ctr"/>
            <a:lstStyle/>
            <a:p>
              <a:pPr algn="ctr">
                <a:lnSpc>
                  <a:spcPts val="1723"/>
                </a:lnSpc>
                <a:spcBef>
                  <a:spcPct val="0"/>
                </a:spcBef>
              </a:pPr>
              <a:endParaRPr/>
            </a:p>
          </p:txBody>
        </p:sp>
      </p:grpSp>
      <p:sp>
        <p:nvSpPr>
          <p:cNvPr id="8" name="TextBox 8"/>
          <p:cNvSpPr txBox="1"/>
          <p:nvPr/>
        </p:nvSpPr>
        <p:spPr>
          <a:xfrm>
            <a:off x="314971" y="1696747"/>
            <a:ext cx="2992023" cy="1478915"/>
          </a:xfrm>
          <a:prstGeom prst="rect">
            <a:avLst/>
          </a:prstGeom>
        </p:spPr>
        <p:txBody>
          <a:bodyPr lIns="0" tIns="0" rIns="0" bIns="0" rtlCol="0" anchor="t">
            <a:spAutoFit/>
          </a:bodyPr>
          <a:lstStyle/>
          <a:p>
            <a:pPr algn="l">
              <a:lnSpc>
                <a:spcPts val="1960"/>
              </a:lnSpc>
            </a:pPr>
            <a:r>
              <a:rPr lang="en-US" sz="1400">
                <a:solidFill>
                  <a:srgbClr val="000000"/>
                </a:solidFill>
                <a:latin typeface="Glacial Indifference"/>
                <a:ea typeface="Glacial Indifference"/>
                <a:cs typeface="Glacial Indifference"/>
                <a:sym typeface="Glacial Indifference"/>
              </a:rPr>
              <a:t>I</a:t>
            </a:r>
            <a:r>
              <a:rPr lang="en-US" sz="1400" b="1">
                <a:solidFill>
                  <a:srgbClr val="000000"/>
                </a:solidFill>
                <a:latin typeface="Glacial Indifference Bold"/>
                <a:ea typeface="Glacial Indifference Bold"/>
                <a:cs typeface="Glacial Indifference Bold"/>
                <a:sym typeface="Glacial Indifference Bold"/>
              </a:rPr>
              <a:t>nstructions:</a:t>
            </a:r>
          </a:p>
          <a:p>
            <a:pPr algn="l">
              <a:lnSpc>
                <a:spcPts val="1960"/>
              </a:lnSpc>
              <a:spcBef>
                <a:spcPct val="0"/>
              </a:spcBef>
            </a:pPr>
            <a:r>
              <a:rPr lang="en-US" sz="1400">
                <a:solidFill>
                  <a:srgbClr val="000000"/>
                </a:solidFill>
                <a:latin typeface="Glacial Indifference"/>
                <a:ea typeface="Glacial Indifference"/>
                <a:cs typeface="Glacial Indifference"/>
                <a:sym typeface="Glacial Indifference"/>
              </a:rPr>
              <a:t>Read the scenario below and the cyberbullying behavior examples to the right. Fill in the blank line with the cyberbullying word that matches the example. </a:t>
            </a:r>
          </a:p>
        </p:txBody>
      </p:sp>
      <p:sp>
        <p:nvSpPr>
          <p:cNvPr id="9" name="TextBox 9"/>
          <p:cNvSpPr txBox="1"/>
          <p:nvPr/>
        </p:nvSpPr>
        <p:spPr>
          <a:xfrm>
            <a:off x="314971" y="3462638"/>
            <a:ext cx="2949489" cy="2545569"/>
          </a:xfrm>
          <a:prstGeom prst="rect">
            <a:avLst/>
          </a:prstGeom>
        </p:spPr>
        <p:txBody>
          <a:bodyPr lIns="0" tIns="0" rIns="0" bIns="0" rtlCol="0" anchor="t">
            <a:spAutoFit/>
          </a:bodyPr>
          <a:lstStyle/>
          <a:p>
            <a:pPr algn="l">
              <a:lnSpc>
                <a:spcPts val="1960"/>
              </a:lnSpc>
            </a:pPr>
            <a:r>
              <a:rPr lang="en-US" sz="1400" b="1" dirty="0">
                <a:solidFill>
                  <a:srgbClr val="000000"/>
                </a:solidFill>
                <a:latin typeface="Glacial Indifference Bold"/>
                <a:ea typeface="Glacial Indifference Bold"/>
                <a:cs typeface="Glacial Indifference Bold"/>
                <a:sym typeface="Glacial Indifference Bold"/>
              </a:rPr>
              <a:t>Scenario:</a:t>
            </a:r>
          </a:p>
          <a:p>
            <a:pPr algn="l">
              <a:lnSpc>
                <a:spcPts val="1960"/>
              </a:lnSpc>
            </a:pPr>
            <a:r>
              <a:rPr lang="en-US" sz="1400" dirty="0">
                <a:solidFill>
                  <a:srgbClr val="000000"/>
                </a:solidFill>
                <a:latin typeface="Glacial Indifference"/>
                <a:ea typeface="Glacial Indifference"/>
                <a:cs typeface="Glacial Indifference"/>
                <a:sym typeface="Glacial Indifference"/>
              </a:rPr>
              <a:t>Jamie is a high school sophomore who is part of a group chat with classmates to discuss schoolwork and socialize. One day, a new member, Pat, joins the chat and starts to target Jamie in the following ways:</a:t>
            </a:r>
          </a:p>
          <a:p>
            <a:pPr algn="l">
              <a:lnSpc>
                <a:spcPts val="1960"/>
              </a:lnSpc>
            </a:pPr>
            <a:endParaRPr lang="en-US" sz="1400" dirty="0">
              <a:solidFill>
                <a:srgbClr val="000000"/>
              </a:solidFill>
              <a:latin typeface="Glacial Indifference"/>
              <a:ea typeface="Glacial Indifference"/>
              <a:cs typeface="Glacial Indifference"/>
              <a:sym typeface="Glacial Indifference"/>
            </a:endParaRPr>
          </a:p>
          <a:p>
            <a:pPr algn="l">
              <a:lnSpc>
                <a:spcPts val="1960"/>
              </a:lnSpc>
            </a:pPr>
            <a:endParaRPr lang="en-US" sz="1400" dirty="0">
              <a:solidFill>
                <a:srgbClr val="000000"/>
              </a:solidFill>
              <a:latin typeface="Glacial Indifference"/>
              <a:ea typeface="Glacial Indifference"/>
              <a:cs typeface="Glacial Indifference"/>
              <a:sym typeface="Glacial Indifference"/>
            </a:endParaRPr>
          </a:p>
          <a:p>
            <a:pPr algn="l">
              <a:lnSpc>
                <a:spcPts val="1960"/>
              </a:lnSpc>
              <a:spcBef>
                <a:spcPct val="0"/>
              </a:spcBef>
            </a:pPr>
            <a:endParaRPr lang="en-US" sz="1400" dirty="0">
              <a:solidFill>
                <a:srgbClr val="000000"/>
              </a:solidFill>
              <a:latin typeface="Glacial Indifference"/>
              <a:ea typeface="Glacial Indifference"/>
              <a:cs typeface="Glacial Indifference"/>
              <a:sym typeface="Glacial Indifference"/>
            </a:endParaRPr>
          </a:p>
        </p:txBody>
      </p:sp>
      <p:sp>
        <p:nvSpPr>
          <p:cNvPr id="10" name="TextBox 10"/>
          <p:cNvSpPr txBox="1"/>
          <p:nvPr/>
        </p:nvSpPr>
        <p:spPr>
          <a:xfrm>
            <a:off x="3876653" y="494179"/>
            <a:ext cx="5470653" cy="6694170"/>
          </a:xfrm>
          <a:prstGeom prst="rect">
            <a:avLst/>
          </a:prstGeom>
        </p:spPr>
        <p:txBody>
          <a:bodyPr lIns="0" tIns="0" rIns="0" bIns="0" rtlCol="0" anchor="t">
            <a:spAutoFit/>
          </a:bodyPr>
          <a:lstStyle/>
          <a:p>
            <a:pPr algn="just">
              <a:lnSpc>
                <a:spcPts val="1679"/>
              </a:lnSpc>
            </a:pPr>
            <a:r>
              <a:rPr lang="en-US" sz="1200">
                <a:solidFill>
                  <a:srgbClr val="000000"/>
                </a:solidFill>
                <a:latin typeface="Glacial Indifference"/>
                <a:ea typeface="Glacial Indifference"/>
                <a:cs typeface="Glacial Indifference"/>
                <a:sym typeface="Glacial Indifference"/>
              </a:rPr>
              <a:t>___________: Pat convinces other group members to ignore Jamie’s messages and exclude them from group discussions.</a:t>
            </a:r>
          </a:p>
          <a:p>
            <a:pPr algn="just">
              <a:lnSpc>
                <a:spcPts val="1679"/>
              </a:lnSpc>
            </a:pPr>
            <a:endParaRPr lang="en-US" sz="1200">
              <a:solidFill>
                <a:srgbClr val="000000"/>
              </a:solidFill>
              <a:latin typeface="Glacial Indifference"/>
              <a:ea typeface="Glacial Indifference"/>
              <a:cs typeface="Glacial Indifference"/>
              <a:sym typeface="Glacial Indifference"/>
            </a:endParaRPr>
          </a:p>
          <a:p>
            <a:pPr algn="just">
              <a:lnSpc>
                <a:spcPts val="1679"/>
              </a:lnSpc>
            </a:pPr>
            <a:r>
              <a:rPr lang="en-US" sz="1200">
                <a:solidFill>
                  <a:srgbClr val="000000"/>
                </a:solidFill>
                <a:latin typeface="Glacial Indifference"/>
                <a:ea typeface="Glacial Indifference"/>
                <a:cs typeface="Glacial Indifference"/>
                <a:sym typeface="Glacial Indifference"/>
              </a:rPr>
              <a:t>___________: Pat provokes Jamie into an emotional response and takes screenshots of Jamie’s angry replies, sharing them to embarrass Jamie further.</a:t>
            </a:r>
          </a:p>
          <a:p>
            <a:pPr algn="just">
              <a:lnSpc>
                <a:spcPts val="1679"/>
              </a:lnSpc>
            </a:pPr>
            <a:endParaRPr lang="en-US" sz="1200">
              <a:solidFill>
                <a:srgbClr val="000000"/>
              </a:solidFill>
              <a:latin typeface="Glacial Indifference"/>
              <a:ea typeface="Glacial Indifference"/>
              <a:cs typeface="Glacial Indifference"/>
              <a:sym typeface="Glacial Indifference"/>
            </a:endParaRPr>
          </a:p>
          <a:p>
            <a:pPr algn="just">
              <a:lnSpc>
                <a:spcPts val="1679"/>
              </a:lnSpc>
            </a:pPr>
            <a:r>
              <a:rPr lang="en-US" sz="1200">
                <a:solidFill>
                  <a:srgbClr val="000000"/>
                </a:solidFill>
                <a:latin typeface="Glacial Indifference"/>
                <a:ea typeface="Glacial Indifference"/>
                <a:cs typeface="Glacial Indifference"/>
                <a:sym typeface="Glacial Indifference"/>
              </a:rPr>
              <a:t>___________: Pat spreads false rumors in the group chat and outside of it, claiming Jamie has cheated on exams and is dishonest.</a:t>
            </a:r>
          </a:p>
          <a:p>
            <a:pPr algn="just">
              <a:lnSpc>
                <a:spcPts val="1679"/>
              </a:lnSpc>
            </a:pPr>
            <a:endParaRPr lang="en-US" sz="1200">
              <a:solidFill>
                <a:srgbClr val="000000"/>
              </a:solidFill>
              <a:latin typeface="Glacial Indifference"/>
              <a:ea typeface="Glacial Indifference"/>
              <a:cs typeface="Glacial Indifference"/>
              <a:sym typeface="Glacial Indifference"/>
            </a:endParaRPr>
          </a:p>
          <a:p>
            <a:pPr algn="just">
              <a:lnSpc>
                <a:spcPts val="1679"/>
              </a:lnSpc>
            </a:pPr>
            <a:r>
              <a:rPr lang="en-US" sz="1200">
                <a:solidFill>
                  <a:srgbClr val="000000"/>
                </a:solidFill>
                <a:latin typeface="Glacial Indifference"/>
                <a:ea typeface="Glacial Indifference"/>
                <a:cs typeface="Glacial Indifference"/>
                <a:sym typeface="Glacial Indifference"/>
              </a:rPr>
              <a:t>__________: Pat creates a fake profile pretending to be Jamie and sends inappropriate messages to other group members, tarnishing Jamie’s reputation.</a:t>
            </a:r>
          </a:p>
          <a:p>
            <a:pPr algn="just">
              <a:lnSpc>
                <a:spcPts val="1679"/>
              </a:lnSpc>
            </a:pPr>
            <a:endParaRPr lang="en-US" sz="1200">
              <a:solidFill>
                <a:srgbClr val="000000"/>
              </a:solidFill>
              <a:latin typeface="Glacial Indifference"/>
              <a:ea typeface="Glacial Indifference"/>
              <a:cs typeface="Glacial Indifference"/>
              <a:sym typeface="Glacial Indifference"/>
            </a:endParaRPr>
          </a:p>
          <a:p>
            <a:pPr algn="just">
              <a:lnSpc>
                <a:spcPts val="1679"/>
              </a:lnSpc>
            </a:pPr>
            <a:r>
              <a:rPr lang="en-US" sz="1200">
                <a:solidFill>
                  <a:srgbClr val="000000"/>
                </a:solidFill>
                <a:latin typeface="Glacial Indifference"/>
                <a:ea typeface="Glacial Indifference"/>
                <a:cs typeface="Glacial Indifference"/>
                <a:sym typeface="Glacial Indifference"/>
              </a:rPr>
              <a:t>__________: Pat encourages the group to report Jamie’s social media profiles for false reasons, trying to get Jamie’s accounts suspended.</a:t>
            </a:r>
          </a:p>
          <a:p>
            <a:pPr algn="just">
              <a:lnSpc>
                <a:spcPts val="1679"/>
              </a:lnSpc>
            </a:pPr>
            <a:endParaRPr lang="en-US" sz="1200">
              <a:solidFill>
                <a:srgbClr val="000000"/>
              </a:solidFill>
              <a:latin typeface="Glacial Indifference"/>
              <a:ea typeface="Glacial Indifference"/>
              <a:cs typeface="Glacial Indifference"/>
              <a:sym typeface="Glacial Indifference"/>
            </a:endParaRPr>
          </a:p>
          <a:p>
            <a:pPr algn="just">
              <a:lnSpc>
                <a:spcPts val="1679"/>
              </a:lnSpc>
            </a:pPr>
            <a:r>
              <a:rPr lang="en-US" sz="1200">
                <a:solidFill>
                  <a:srgbClr val="000000"/>
                </a:solidFill>
                <a:latin typeface="Glacial Indifference"/>
                <a:ea typeface="Glacial Indifference"/>
                <a:cs typeface="Glacial Indifference"/>
                <a:sym typeface="Glacial Indifference"/>
              </a:rPr>
              <a:t>__________: Pat uses derogatory language and slurs based on Jamie’s gender, ethnicity, or other personal characteristics.</a:t>
            </a:r>
          </a:p>
          <a:p>
            <a:pPr algn="just">
              <a:lnSpc>
                <a:spcPts val="1679"/>
              </a:lnSpc>
            </a:pPr>
            <a:endParaRPr lang="en-US" sz="1200">
              <a:solidFill>
                <a:srgbClr val="000000"/>
              </a:solidFill>
              <a:latin typeface="Glacial Indifference"/>
              <a:ea typeface="Glacial Indifference"/>
              <a:cs typeface="Glacial Indifference"/>
              <a:sym typeface="Glacial Indifference"/>
            </a:endParaRPr>
          </a:p>
          <a:p>
            <a:pPr algn="just">
              <a:lnSpc>
                <a:spcPts val="1679"/>
              </a:lnSpc>
            </a:pPr>
            <a:r>
              <a:rPr lang="en-US" sz="1200">
                <a:solidFill>
                  <a:srgbClr val="000000"/>
                </a:solidFill>
                <a:latin typeface="Glacial Indifference"/>
                <a:ea typeface="Glacial Indifference"/>
                <a:cs typeface="Glacial Indifference"/>
                <a:sym typeface="Glacial Indifference"/>
              </a:rPr>
              <a:t>__________: Pat edits a photo of Jamie to make it appear unflattering and shares it with the group, encouraging mockery.</a:t>
            </a:r>
          </a:p>
          <a:p>
            <a:pPr algn="just">
              <a:lnSpc>
                <a:spcPts val="1679"/>
              </a:lnSpc>
            </a:pPr>
            <a:endParaRPr lang="en-US" sz="1200">
              <a:solidFill>
                <a:srgbClr val="000000"/>
              </a:solidFill>
              <a:latin typeface="Glacial Indifference"/>
              <a:ea typeface="Glacial Indifference"/>
              <a:cs typeface="Glacial Indifference"/>
              <a:sym typeface="Glacial Indifference"/>
            </a:endParaRPr>
          </a:p>
          <a:p>
            <a:pPr algn="just">
              <a:lnSpc>
                <a:spcPts val="1679"/>
              </a:lnSpc>
            </a:pPr>
            <a:r>
              <a:rPr lang="en-US" sz="1200" b="1">
                <a:solidFill>
                  <a:srgbClr val="000000"/>
                </a:solidFill>
                <a:latin typeface="Glacial Indifference Bold"/>
                <a:ea typeface="Glacial Indifference Bold"/>
                <a:cs typeface="Glacial Indifference Bold"/>
                <a:sym typeface="Glacial Indifference Bold"/>
              </a:rPr>
              <a:t>Discussion Questions:</a:t>
            </a:r>
          </a:p>
          <a:p>
            <a:pPr algn="just">
              <a:lnSpc>
                <a:spcPts val="1679"/>
              </a:lnSpc>
            </a:pPr>
            <a:r>
              <a:rPr lang="en-US" sz="1200">
                <a:solidFill>
                  <a:srgbClr val="000000"/>
                </a:solidFill>
                <a:latin typeface="Glacial Indifference"/>
                <a:ea typeface="Glacial Indifference"/>
                <a:cs typeface="Glacial Indifference"/>
                <a:sym typeface="Glacial Indifference"/>
              </a:rPr>
              <a:t>How can other group members support Jamie and stop the bullying?</a:t>
            </a:r>
          </a:p>
          <a:p>
            <a:pPr algn="just">
              <a:lnSpc>
                <a:spcPts val="1679"/>
              </a:lnSpc>
            </a:pPr>
            <a:r>
              <a:rPr lang="en-US" sz="1200">
                <a:solidFill>
                  <a:srgbClr val="000000"/>
                </a:solidFill>
                <a:latin typeface="Glacial Indifference"/>
                <a:ea typeface="Glacial Indifference"/>
                <a:cs typeface="Glacial Indifference"/>
                <a:sym typeface="Glacial Indifference"/>
              </a:rPr>
              <a:t>A.     Tell at to stop </a:t>
            </a:r>
          </a:p>
          <a:p>
            <a:pPr algn="just">
              <a:lnSpc>
                <a:spcPts val="1679"/>
              </a:lnSpc>
            </a:pPr>
            <a:r>
              <a:rPr lang="en-US" sz="1200">
                <a:solidFill>
                  <a:srgbClr val="000000"/>
                </a:solidFill>
                <a:latin typeface="Glacial Indifference"/>
                <a:ea typeface="Glacial Indifference"/>
                <a:cs typeface="Glacial Indifference"/>
                <a:sym typeface="Glacial Indifference"/>
              </a:rPr>
              <a:t>B.     Contact Jaime to let them know they are on their side</a:t>
            </a:r>
          </a:p>
          <a:p>
            <a:pPr algn="just">
              <a:lnSpc>
                <a:spcPts val="1679"/>
              </a:lnSpc>
            </a:pPr>
            <a:r>
              <a:rPr lang="en-US" sz="1200">
                <a:solidFill>
                  <a:srgbClr val="000000"/>
                </a:solidFill>
                <a:latin typeface="Glacial Indifference"/>
                <a:ea typeface="Glacial Indifference"/>
                <a:cs typeface="Glacial Indifference"/>
                <a:sym typeface="Glacial Indifference"/>
              </a:rPr>
              <a:t>C.     Report the behavior to a trusted adult and the social media platform</a:t>
            </a:r>
          </a:p>
          <a:p>
            <a:pPr algn="just">
              <a:lnSpc>
                <a:spcPts val="1679"/>
              </a:lnSpc>
            </a:pPr>
            <a:r>
              <a:rPr lang="en-US" sz="1200">
                <a:solidFill>
                  <a:srgbClr val="000000"/>
                </a:solidFill>
                <a:latin typeface="Glacial Indifference"/>
                <a:ea typeface="Glacial Indifference"/>
                <a:cs typeface="Glacial Indifference"/>
                <a:sym typeface="Glacial Indifference"/>
              </a:rPr>
              <a:t>D.    Stay out of it - It isn’t their problem</a:t>
            </a:r>
          </a:p>
          <a:p>
            <a:pPr algn="just">
              <a:lnSpc>
                <a:spcPts val="1679"/>
              </a:lnSpc>
            </a:pPr>
            <a:endParaRPr lang="en-US" sz="1200">
              <a:solidFill>
                <a:srgbClr val="000000"/>
              </a:solidFill>
              <a:latin typeface="Glacial Indifference"/>
              <a:ea typeface="Glacial Indifference"/>
              <a:cs typeface="Glacial Indifference"/>
              <a:sym typeface="Glacial Indifference"/>
            </a:endParaRPr>
          </a:p>
          <a:p>
            <a:pPr algn="just">
              <a:lnSpc>
                <a:spcPts val="1679"/>
              </a:lnSpc>
            </a:pPr>
            <a:r>
              <a:rPr lang="en-US" sz="1200">
                <a:solidFill>
                  <a:srgbClr val="000000"/>
                </a:solidFill>
                <a:latin typeface="Glacial Indifference"/>
                <a:ea typeface="Glacial Indifference"/>
                <a:cs typeface="Glacial Indifference"/>
                <a:sym typeface="Glacial Indifference"/>
              </a:rPr>
              <a:t>What actions can Jamie and their friends take to report Pat’s behavior to school authorities and the group chat platform?</a:t>
            </a:r>
          </a:p>
          <a:p>
            <a:pPr algn="just">
              <a:lnSpc>
                <a:spcPts val="1679"/>
              </a:lnSpc>
            </a:pPr>
            <a:endParaRPr lang="en-US" sz="1200">
              <a:solidFill>
                <a:srgbClr val="000000"/>
              </a:solidFill>
              <a:latin typeface="Glacial Indifference"/>
              <a:ea typeface="Glacial Indifference"/>
              <a:cs typeface="Glacial Indifference"/>
              <a:sym typeface="Glacial Indifference"/>
            </a:endParaRPr>
          </a:p>
          <a:p>
            <a:pPr algn="r">
              <a:lnSpc>
                <a:spcPts val="1679"/>
              </a:lnSpc>
              <a:spcBef>
                <a:spcPct val="0"/>
              </a:spcBef>
            </a:pPr>
            <a:endParaRPr lang="en-US" sz="1200">
              <a:solidFill>
                <a:srgbClr val="000000"/>
              </a:solidFill>
              <a:latin typeface="Glacial Indifference"/>
              <a:ea typeface="Glacial Indifference"/>
              <a:cs typeface="Glacial Indifference"/>
              <a:sym typeface="Glacial Indifference"/>
            </a:endParaRPr>
          </a:p>
        </p:txBody>
      </p:sp>
      <p:grpSp>
        <p:nvGrpSpPr>
          <p:cNvPr id="11" name="Group 11"/>
          <p:cNvGrpSpPr/>
          <p:nvPr/>
        </p:nvGrpSpPr>
        <p:grpSpPr>
          <a:xfrm>
            <a:off x="204134" y="289597"/>
            <a:ext cx="3060326" cy="693674"/>
            <a:chOff x="0" y="0"/>
            <a:chExt cx="1035970" cy="234820"/>
          </a:xfrm>
        </p:grpSpPr>
        <p:sp>
          <p:nvSpPr>
            <p:cNvPr id="12" name="Freeform 12"/>
            <p:cNvSpPr/>
            <p:nvPr/>
          </p:nvSpPr>
          <p:spPr>
            <a:xfrm>
              <a:off x="0" y="0"/>
              <a:ext cx="1035970" cy="234820"/>
            </a:xfrm>
            <a:custGeom>
              <a:avLst/>
              <a:gdLst/>
              <a:ahLst/>
              <a:cxnLst/>
              <a:rect l="l" t="t" r="r" b="b"/>
              <a:pathLst>
                <a:path w="1035970" h="234820">
                  <a:moveTo>
                    <a:pt x="117410" y="0"/>
                  </a:moveTo>
                  <a:lnTo>
                    <a:pt x="918560" y="0"/>
                  </a:lnTo>
                  <a:cubicBezTo>
                    <a:pt x="983404" y="0"/>
                    <a:pt x="1035970" y="52566"/>
                    <a:pt x="1035970" y="117410"/>
                  </a:cubicBezTo>
                  <a:lnTo>
                    <a:pt x="1035970" y="117410"/>
                  </a:lnTo>
                  <a:cubicBezTo>
                    <a:pt x="1035970" y="148549"/>
                    <a:pt x="1023600" y="178413"/>
                    <a:pt x="1001581" y="200431"/>
                  </a:cubicBezTo>
                  <a:cubicBezTo>
                    <a:pt x="979563" y="222450"/>
                    <a:pt x="949699" y="234820"/>
                    <a:pt x="918560" y="234820"/>
                  </a:cubicBezTo>
                  <a:lnTo>
                    <a:pt x="117410" y="234820"/>
                  </a:lnTo>
                  <a:cubicBezTo>
                    <a:pt x="86271" y="234820"/>
                    <a:pt x="56407" y="222450"/>
                    <a:pt x="34389" y="200431"/>
                  </a:cubicBezTo>
                  <a:cubicBezTo>
                    <a:pt x="12370" y="178413"/>
                    <a:pt x="0" y="148549"/>
                    <a:pt x="0" y="117410"/>
                  </a:cubicBezTo>
                  <a:lnTo>
                    <a:pt x="0" y="117410"/>
                  </a:lnTo>
                  <a:cubicBezTo>
                    <a:pt x="0" y="86271"/>
                    <a:pt x="12370" y="56407"/>
                    <a:pt x="34389" y="34389"/>
                  </a:cubicBezTo>
                  <a:cubicBezTo>
                    <a:pt x="56407" y="12370"/>
                    <a:pt x="86271" y="0"/>
                    <a:pt x="117410" y="0"/>
                  </a:cubicBezTo>
                  <a:close/>
                </a:path>
              </a:pathLst>
            </a:custGeom>
            <a:solidFill>
              <a:srgbClr val="5271FF"/>
            </a:solidFill>
            <a:ln w="19050" cap="rnd">
              <a:solidFill>
                <a:srgbClr val="2B2B2B"/>
              </a:solidFill>
              <a:prstDash val="solid"/>
              <a:round/>
            </a:ln>
          </p:spPr>
          <p:txBody>
            <a:bodyPr/>
            <a:lstStyle/>
            <a:p>
              <a:endParaRPr lang="en-US"/>
            </a:p>
          </p:txBody>
        </p:sp>
        <p:sp>
          <p:nvSpPr>
            <p:cNvPr id="13" name="TextBox 13"/>
            <p:cNvSpPr txBox="1"/>
            <p:nvPr/>
          </p:nvSpPr>
          <p:spPr>
            <a:xfrm>
              <a:off x="0" y="-28575"/>
              <a:ext cx="1035970" cy="263395"/>
            </a:xfrm>
            <a:prstGeom prst="rect">
              <a:avLst/>
            </a:prstGeom>
          </p:spPr>
          <p:txBody>
            <a:bodyPr lIns="53357" tIns="53357" rIns="53357" bIns="53357" rtlCol="0" anchor="ctr"/>
            <a:lstStyle/>
            <a:p>
              <a:pPr algn="ctr">
                <a:lnSpc>
                  <a:spcPts val="2058"/>
                </a:lnSpc>
                <a:spcBef>
                  <a:spcPct val="0"/>
                </a:spcBef>
              </a:pPr>
              <a:endParaRPr/>
            </a:p>
          </p:txBody>
        </p:sp>
      </p:grpSp>
      <p:sp>
        <p:nvSpPr>
          <p:cNvPr id="14" name="TextBox 14"/>
          <p:cNvSpPr txBox="1"/>
          <p:nvPr/>
        </p:nvSpPr>
        <p:spPr>
          <a:xfrm>
            <a:off x="-503504" y="252892"/>
            <a:ext cx="4475601" cy="613410"/>
          </a:xfrm>
          <a:prstGeom prst="rect">
            <a:avLst/>
          </a:prstGeom>
        </p:spPr>
        <p:txBody>
          <a:bodyPr lIns="0" tIns="0" rIns="0" bIns="0" rtlCol="0" anchor="t">
            <a:spAutoFit/>
          </a:bodyPr>
          <a:lstStyle/>
          <a:p>
            <a:pPr algn="ctr">
              <a:lnSpc>
                <a:spcPts val="5040"/>
              </a:lnSpc>
              <a:spcBef>
                <a:spcPct val="0"/>
              </a:spcBef>
            </a:pPr>
            <a:r>
              <a:rPr lang="en-US" sz="3600">
                <a:solidFill>
                  <a:srgbClr val="000000"/>
                </a:solidFill>
                <a:latin typeface="Glacial Indifference"/>
                <a:ea typeface="Glacial Indifference"/>
                <a:cs typeface="Glacial Indifference"/>
                <a:sym typeface="Glacial Indifference"/>
              </a:rPr>
              <a:t>Scenario 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5CE1E6"/>
        </a:solidFill>
        <a:effectLst/>
      </p:bgPr>
    </p:bg>
    <p:spTree>
      <p:nvGrpSpPr>
        <p:cNvPr id="1" name=""/>
        <p:cNvGrpSpPr/>
        <p:nvPr/>
      </p:nvGrpSpPr>
      <p:grpSpPr>
        <a:xfrm>
          <a:off x="0" y="0"/>
          <a:ext cx="0" cy="0"/>
          <a:chOff x="0" y="0"/>
          <a:chExt cx="0" cy="0"/>
        </a:xfrm>
      </p:grpSpPr>
      <p:grpSp>
        <p:nvGrpSpPr>
          <p:cNvPr id="2" name="Group 2"/>
          <p:cNvGrpSpPr/>
          <p:nvPr/>
        </p:nvGrpSpPr>
        <p:grpSpPr>
          <a:xfrm>
            <a:off x="80240" y="1137367"/>
            <a:ext cx="3272538" cy="5870404"/>
            <a:chOff x="0" y="0"/>
            <a:chExt cx="1107807" cy="1987227"/>
          </a:xfrm>
        </p:grpSpPr>
        <p:sp>
          <p:nvSpPr>
            <p:cNvPr id="3" name="Freeform 3"/>
            <p:cNvSpPr/>
            <p:nvPr/>
          </p:nvSpPr>
          <p:spPr>
            <a:xfrm>
              <a:off x="0" y="0"/>
              <a:ext cx="1107807" cy="1987227"/>
            </a:xfrm>
            <a:custGeom>
              <a:avLst/>
              <a:gdLst/>
              <a:ahLst/>
              <a:cxnLst/>
              <a:rect l="l" t="t" r="r" b="b"/>
              <a:pathLst>
                <a:path w="1107807" h="1987227">
                  <a:moveTo>
                    <a:pt x="200703" y="0"/>
                  </a:moveTo>
                  <a:lnTo>
                    <a:pt x="907105" y="0"/>
                  </a:lnTo>
                  <a:cubicBezTo>
                    <a:pt x="1017949" y="0"/>
                    <a:pt x="1107807" y="89858"/>
                    <a:pt x="1107807" y="200703"/>
                  </a:cubicBezTo>
                  <a:lnTo>
                    <a:pt x="1107807" y="1786525"/>
                  </a:lnTo>
                  <a:cubicBezTo>
                    <a:pt x="1107807" y="1897369"/>
                    <a:pt x="1017949" y="1987227"/>
                    <a:pt x="907105" y="1987227"/>
                  </a:cubicBezTo>
                  <a:lnTo>
                    <a:pt x="200703" y="1987227"/>
                  </a:lnTo>
                  <a:cubicBezTo>
                    <a:pt x="89858" y="1987227"/>
                    <a:pt x="0" y="1897369"/>
                    <a:pt x="0" y="1786525"/>
                  </a:cubicBezTo>
                  <a:lnTo>
                    <a:pt x="0" y="200703"/>
                  </a:lnTo>
                  <a:cubicBezTo>
                    <a:pt x="0" y="89858"/>
                    <a:pt x="89858" y="0"/>
                    <a:pt x="200703" y="0"/>
                  </a:cubicBezTo>
                  <a:close/>
                </a:path>
              </a:pathLst>
            </a:custGeom>
            <a:solidFill>
              <a:srgbClr val="FFFFFF"/>
            </a:solidFill>
            <a:ln w="19050" cap="rnd">
              <a:solidFill>
                <a:srgbClr val="2B2B2B"/>
              </a:solidFill>
              <a:prstDash val="solid"/>
              <a:round/>
            </a:ln>
          </p:spPr>
          <p:txBody>
            <a:bodyPr/>
            <a:lstStyle/>
            <a:p>
              <a:endParaRPr lang="en-US"/>
            </a:p>
          </p:txBody>
        </p:sp>
        <p:sp>
          <p:nvSpPr>
            <p:cNvPr id="4" name="TextBox 4"/>
            <p:cNvSpPr txBox="1"/>
            <p:nvPr/>
          </p:nvSpPr>
          <p:spPr>
            <a:xfrm>
              <a:off x="0" y="-28575"/>
              <a:ext cx="1107807" cy="2015802"/>
            </a:xfrm>
            <a:prstGeom prst="rect">
              <a:avLst/>
            </a:prstGeom>
          </p:spPr>
          <p:txBody>
            <a:bodyPr lIns="53357" tIns="53357" rIns="53357" bIns="53357" rtlCol="0" anchor="ctr"/>
            <a:lstStyle/>
            <a:p>
              <a:pPr algn="ctr">
                <a:lnSpc>
                  <a:spcPts val="2058"/>
                </a:lnSpc>
                <a:spcBef>
                  <a:spcPct val="0"/>
                </a:spcBef>
              </a:pPr>
              <a:endParaRPr/>
            </a:p>
          </p:txBody>
        </p:sp>
      </p:grpSp>
      <p:grpSp>
        <p:nvGrpSpPr>
          <p:cNvPr id="5" name="Group 5"/>
          <p:cNvGrpSpPr/>
          <p:nvPr/>
        </p:nvGrpSpPr>
        <p:grpSpPr>
          <a:xfrm>
            <a:off x="3586851" y="298513"/>
            <a:ext cx="5974857" cy="6718174"/>
            <a:chOff x="0" y="0"/>
            <a:chExt cx="2415819" cy="2716365"/>
          </a:xfrm>
        </p:grpSpPr>
        <p:sp>
          <p:nvSpPr>
            <p:cNvPr id="6" name="Freeform 6"/>
            <p:cNvSpPr/>
            <p:nvPr/>
          </p:nvSpPr>
          <p:spPr>
            <a:xfrm>
              <a:off x="0" y="0"/>
              <a:ext cx="2415819" cy="2716365"/>
            </a:xfrm>
            <a:custGeom>
              <a:avLst/>
              <a:gdLst/>
              <a:ahLst/>
              <a:cxnLst/>
              <a:rect l="l" t="t" r="r" b="b"/>
              <a:pathLst>
                <a:path w="2415819" h="2716365">
                  <a:moveTo>
                    <a:pt x="92198" y="0"/>
                  </a:moveTo>
                  <a:lnTo>
                    <a:pt x="2323621" y="0"/>
                  </a:lnTo>
                  <a:cubicBezTo>
                    <a:pt x="2374541" y="0"/>
                    <a:pt x="2415819" y="41278"/>
                    <a:pt x="2415819" y="92198"/>
                  </a:cubicBezTo>
                  <a:lnTo>
                    <a:pt x="2415819" y="2624167"/>
                  </a:lnTo>
                  <a:cubicBezTo>
                    <a:pt x="2415819" y="2648620"/>
                    <a:pt x="2406105" y="2672071"/>
                    <a:pt x="2388815" y="2689361"/>
                  </a:cubicBezTo>
                  <a:cubicBezTo>
                    <a:pt x="2371525" y="2706651"/>
                    <a:pt x="2348074" y="2716365"/>
                    <a:pt x="2323621" y="2716365"/>
                  </a:cubicBezTo>
                  <a:lnTo>
                    <a:pt x="92198" y="2716365"/>
                  </a:lnTo>
                  <a:cubicBezTo>
                    <a:pt x="67746" y="2716365"/>
                    <a:pt x="44295" y="2706651"/>
                    <a:pt x="27004" y="2689361"/>
                  </a:cubicBezTo>
                  <a:cubicBezTo>
                    <a:pt x="9714" y="2672071"/>
                    <a:pt x="0" y="2648620"/>
                    <a:pt x="0" y="2624167"/>
                  </a:cubicBezTo>
                  <a:lnTo>
                    <a:pt x="0" y="92198"/>
                  </a:lnTo>
                  <a:cubicBezTo>
                    <a:pt x="0" y="67746"/>
                    <a:pt x="9714" y="44295"/>
                    <a:pt x="27004" y="27004"/>
                  </a:cubicBezTo>
                  <a:cubicBezTo>
                    <a:pt x="44295" y="9714"/>
                    <a:pt x="67746" y="0"/>
                    <a:pt x="92198" y="0"/>
                  </a:cubicBezTo>
                  <a:close/>
                </a:path>
              </a:pathLst>
            </a:custGeom>
            <a:solidFill>
              <a:srgbClr val="FFFFFF"/>
            </a:solidFill>
            <a:ln w="19050" cap="rnd">
              <a:solidFill>
                <a:srgbClr val="2B2B2B"/>
              </a:solidFill>
              <a:prstDash val="solid"/>
              <a:round/>
            </a:ln>
          </p:spPr>
          <p:txBody>
            <a:bodyPr/>
            <a:lstStyle/>
            <a:p>
              <a:endParaRPr lang="en-US"/>
            </a:p>
          </p:txBody>
        </p:sp>
        <p:sp>
          <p:nvSpPr>
            <p:cNvPr id="7" name="TextBox 7"/>
            <p:cNvSpPr txBox="1"/>
            <p:nvPr/>
          </p:nvSpPr>
          <p:spPr>
            <a:xfrm>
              <a:off x="0" y="-19050"/>
              <a:ext cx="2415819" cy="2735415"/>
            </a:xfrm>
            <a:prstGeom prst="rect">
              <a:avLst/>
            </a:prstGeom>
          </p:spPr>
          <p:txBody>
            <a:bodyPr lIns="44672" tIns="44672" rIns="44672" bIns="44672" rtlCol="0" anchor="ctr"/>
            <a:lstStyle/>
            <a:p>
              <a:pPr algn="ctr">
                <a:lnSpc>
                  <a:spcPts val="1723"/>
                </a:lnSpc>
                <a:spcBef>
                  <a:spcPct val="0"/>
                </a:spcBef>
              </a:pPr>
              <a:endParaRPr/>
            </a:p>
          </p:txBody>
        </p:sp>
      </p:grpSp>
      <p:sp>
        <p:nvSpPr>
          <p:cNvPr id="8" name="TextBox 8"/>
          <p:cNvSpPr txBox="1"/>
          <p:nvPr/>
        </p:nvSpPr>
        <p:spPr>
          <a:xfrm>
            <a:off x="299281" y="1818709"/>
            <a:ext cx="2623683" cy="1478915"/>
          </a:xfrm>
          <a:prstGeom prst="rect">
            <a:avLst/>
          </a:prstGeom>
        </p:spPr>
        <p:txBody>
          <a:bodyPr lIns="0" tIns="0" rIns="0" bIns="0" rtlCol="0" anchor="t">
            <a:spAutoFit/>
          </a:bodyPr>
          <a:lstStyle/>
          <a:p>
            <a:pPr algn="l">
              <a:lnSpc>
                <a:spcPts val="1960"/>
              </a:lnSpc>
              <a:spcBef>
                <a:spcPct val="0"/>
              </a:spcBef>
            </a:pPr>
            <a:r>
              <a:rPr lang="en-US" sz="1400">
                <a:solidFill>
                  <a:srgbClr val="000000"/>
                </a:solidFill>
                <a:latin typeface="Glacial Indifference"/>
                <a:ea typeface="Glacial Indifference"/>
                <a:cs typeface="Glacial Indifference"/>
                <a:sym typeface="Glacial Indifference"/>
              </a:rPr>
              <a:t>I</a:t>
            </a:r>
            <a:r>
              <a:rPr lang="en-US" sz="1400" b="1">
                <a:solidFill>
                  <a:srgbClr val="000000"/>
                </a:solidFill>
                <a:latin typeface="Glacial Indifference Bold"/>
                <a:ea typeface="Glacial Indifference Bold"/>
                <a:cs typeface="Glacial Indifference Bold"/>
                <a:sym typeface="Glacial Indifference Bold"/>
              </a:rPr>
              <a:t>nstructions:</a:t>
            </a:r>
            <a:r>
              <a:rPr lang="en-US" sz="1400">
                <a:solidFill>
                  <a:srgbClr val="000000"/>
                </a:solidFill>
                <a:latin typeface="Glacial Indifference"/>
                <a:ea typeface="Glacial Indifference"/>
                <a:cs typeface="Glacial Indifference"/>
                <a:sym typeface="Glacial Indifference"/>
              </a:rPr>
              <a:t> Read the scenario below and the cyberbullying behavior examples to the right. Fill in the blank line with the cyberbullying word that matches the example. </a:t>
            </a:r>
          </a:p>
        </p:txBody>
      </p:sp>
      <p:sp>
        <p:nvSpPr>
          <p:cNvPr id="9" name="TextBox 9"/>
          <p:cNvSpPr txBox="1"/>
          <p:nvPr/>
        </p:nvSpPr>
        <p:spPr>
          <a:xfrm>
            <a:off x="299281" y="3788495"/>
            <a:ext cx="2539653" cy="1726565"/>
          </a:xfrm>
          <a:prstGeom prst="rect">
            <a:avLst/>
          </a:prstGeom>
        </p:spPr>
        <p:txBody>
          <a:bodyPr lIns="0" tIns="0" rIns="0" bIns="0" rtlCol="0" anchor="t">
            <a:spAutoFit/>
          </a:bodyPr>
          <a:lstStyle/>
          <a:p>
            <a:pPr algn="l">
              <a:lnSpc>
                <a:spcPts val="1960"/>
              </a:lnSpc>
            </a:pPr>
            <a:r>
              <a:rPr lang="en-US" sz="1400" b="1">
                <a:solidFill>
                  <a:srgbClr val="000000"/>
                </a:solidFill>
                <a:latin typeface="Glacial Indifference Bold"/>
                <a:ea typeface="Glacial Indifference Bold"/>
                <a:cs typeface="Glacial Indifference Bold"/>
                <a:sym typeface="Glacial Indifference Bold"/>
              </a:rPr>
              <a:t>Scenario:</a:t>
            </a:r>
          </a:p>
          <a:p>
            <a:pPr algn="l">
              <a:lnSpc>
                <a:spcPts val="1960"/>
              </a:lnSpc>
            </a:pPr>
            <a:r>
              <a:rPr lang="en-US" sz="1400">
                <a:solidFill>
                  <a:srgbClr val="000000"/>
                </a:solidFill>
                <a:latin typeface="Glacial Indifference"/>
                <a:ea typeface="Glacial Indifference"/>
                <a:cs typeface="Glacial Indifference"/>
                <a:sym typeface="Glacial Indifference"/>
              </a:rPr>
              <a:t>Jordan is a high school senior who starts getting cyberbullied through an anonymous messaging app that students use for gossip.</a:t>
            </a:r>
          </a:p>
          <a:p>
            <a:pPr algn="l">
              <a:lnSpc>
                <a:spcPts val="1960"/>
              </a:lnSpc>
              <a:spcBef>
                <a:spcPct val="0"/>
              </a:spcBef>
            </a:pPr>
            <a:endParaRPr lang="en-US" sz="1400">
              <a:solidFill>
                <a:srgbClr val="000000"/>
              </a:solidFill>
              <a:latin typeface="Glacial Indifference"/>
              <a:ea typeface="Glacial Indifference"/>
              <a:cs typeface="Glacial Indifference"/>
              <a:sym typeface="Glacial Indifference"/>
            </a:endParaRPr>
          </a:p>
        </p:txBody>
      </p:sp>
      <p:sp>
        <p:nvSpPr>
          <p:cNvPr id="10" name="TextBox 10"/>
          <p:cNvSpPr txBox="1"/>
          <p:nvPr/>
        </p:nvSpPr>
        <p:spPr>
          <a:xfrm>
            <a:off x="3890937" y="555450"/>
            <a:ext cx="5341974" cy="6275070"/>
          </a:xfrm>
          <a:prstGeom prst="rect">
            <a:avLst/>
          </a:prstGeom>
        </p:spPr>
        <p:txBody>
          <a:bodyPr lIns="0" tIns="0" rIns="0" bIns="0" rtlCol="0" anchor="t">
            <a:spAutoFit/>
          </a:bodyPr>
          <a:lstStyle/>
          <a:p>
            <a:pPr algn="l">
              <a:lnSpc>
                <a:spcPts val="1679"/>
              </a:lnSpc>
            </a:pPr>
            <a:r>
              <a:rPr lang="en-US" sz="1200">
                <a:solidFill>
                  <a:srgbClr val="000000"/>
                </a:solidFill>
                <a:latin typeface="Glacial Indifference"/>
                <a:ea typeface="Glacial Indifference"/>
                <a:cs typeface="Glacial Indifference"/>
                <a:sym typeface="Glacial Indifference"/>
              </a:rPr>
              <a:t>____________: The anonymous sender constantly monitors Jordan’s online activity and sends threatening messages about their whereabouts and activities.</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____________: The sender posts Jordan’s personal information, such as their phone number and home address, on the app, encouraging others to harass Jordan.</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____________: The sender threatens to reveal sensitive information about Jordan unless they comply with certain demands.</a:t>
            </a:r>
          </a:p>
          <a:p>
            <a:pPr algn="l">
              <a:lnSpc>
                <a:spcPts val="1679"/>
              </a:lnSpc>
            </a:pPr>
            <a:r>
              <a:rPr lang="en-US" sz="1200">
                <a:solidFill>
                  <a:srgbClr val="000000"/>
                </a:solidFill>
                <a:latin typeface="Glacial Indifference"/>
                <a:ea typeface="Glacial Indifference"/>
                <a:cs typeface="Glacial Indifference"/>
                <a:sym typeface="Glacial Indifference"/>
              </a:rPr>
              <a:t>____________: The sender spreads rumors on the app, leading to Jordan being excluded from social events and group activities.</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____________: The sender starts false rumors about Jordan’s personal life, damaging their reputation and relationships.</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____________: The sender creates a fake account pretending to be Jordan and sends inappropriate messages to others, causing further trouble for Jordan.</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____________: The sender is sending messages that they are going to go to Jordan’s house and hurt them.</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b="1">
                <a:solidFill>
                  <a:srgbClr val="000000"/>
                </a:solidFill>
                <a:latin typeface="Glacial Indifference Bold"/>
                <a:ea typeface="Glacial Indifference Bold"/>
                <a:cs typeface="Glacial Indifference Bold"/>
                <a:sym typeface="Glacial Indifference Bold"/>
              </a:rPr>
              <a:t>Discussion Questions:</a:t>
            </a:r>
          </a:p>
          <a:p>
            <a:pPr algn="l">
              <a:lnSpc>
                <a:spcPts val="1679"/>
              </a:lnSpc>
            </a:pPr>
            <a:r>
              <a:rPr lang="en-US" sz="1200">
                <a:solidFill>
                  <a:srgbClr val="000000"/>
                </a:solidFill>
                <a:latin typeface="Glacial Indifference"/>
                <a:ea typeface="Glacial Indifference"/>
                <a:cs typeface="Glacial Indifference"/>
                <a:sym typeface="Glacial Indifference"/>
              </a:rPr>
              <a:t>How can Jordan address and respond to the anonymous threats and harassment? – Select all that apply</a:t>
            </a:r>
          </a:p>
          <a:p>
            <a:pPr algn="l">
              <a:lnSpc>
                <a:spcPts val="1679"/>
              </a:lnSpc>
            </a:pPr>
            <a:r>
              <a:rPr lang="en-US" sz="1200">
                <a:solidFill>
                  <a:srgbClr val="000000"/>
                </a:solidFill>
                <a:latin typeface="Glacial Indifference"/>
                <a:ea typeface="Glacial Indifference"/>
                <a:cs typeface="Glacial Indifference"/>
                <a:sym typeface="Glacial Indifference"/>
              </a:rPr>
              <a:t>A.     Report the behavior to trusted adults</a:t>
            </a:r>
          </a:p>
          <a:p>
            <a:pPr algn="l">
              <a:lnSpc>
                <a:spcPts val="1679"/>
              </a:lnSpc>
            </a:pPr>
            <a:r>
              <a:rPr lang="en-US" sz="1200">
                <a:solidFill>
                  <a:srgbClr val="000000"/>
                </a:solidFill>
                <a:latin typeface="Glacial Indifference"/>
                <a:ea typeface="Glacial Indifference"/>
                <a:cs typeface="Glacial Indifference"/>
                <a:sym typeface="Glacial Indifference"/>
              </a:rPr>
              <a:t>B.     Stop using the app </a:t>
            </a:r>
          </a:p>
          <a:p>
            <a:pPr algn="l">
              <a:lnSpc>
                <a:spcPts val="1679"/>
              </a:lnSpc>
            </a:pPr>
            <a:r>
              <a:rPr lang="en-US" sz="1200">
                <a:solidFill>
                  <a:srgbClr val="000000"/>
                </a:solidFill>
                <a:latin typeface="Glacial Indifference"/>
                <a:ea typeface="Glacial Indifference"/>
                <a:cs typeface="Glacial Indifference"/>
                <a:sym typeface="Glacial Indifference"/>
              </a:rPr>
              <a:t>C.     Report the threats to the police</a:t>
            </a:r>
          </a:p>
          <a:p>
            <a:pPr algn="l">
              <a:lnSpc>
                <a:spcPts val="1679"/>
              </a:lnSpc>
            </a:pPr>
            <a:endParaRPr lang="en-US" sz="1200">
              <a:solidFill>
                <a:srgbClr val="000000"/>
              </a:solidFill>
              <a:latin typeface="Glacial Indifference"/>
              <a:ea typeface="Glacial Indifference"/>
              <a:cs typeface="Glacial Indifference"/>
              <a:sym typeface="Glacial Indifference"/>
            </a:endParaRPr>
          </a:p>
          <a:p>
            <a:pPr algn="l">
              <a:lnSpc>
                <a:spcPts val="1679"/>
              </a:lnSpc>
            </a:pPr>
            <a:r>
              <a:rPr lang="en-US" sz="1200">
                <a:solidFill>
                  <a:srgbClr val="000000"/>
                </a:solidFill>
                <a:latin typeface="Glacial Indifference"/>
                <a:ea typeface="Glacial Indifference"/>
                <a:cs typeface="Glacial Indifference"/>
                <a:sym typeface="Glacial Indifference"/>
              </a:rPr>
              <a:t>What cyberbullying actions in this scenario could be against the law?</a:t>
            </a:r>
          </a:p>
          <a:p>
            <a:pPr algn="l">
              <a:lnSpc>
                <a:spcPts val="1679"/>
              </a:lnSpc>
              <a:spcBef>
                <a:spcPct val="0"/>
              </a:spcBef>
            </a:pPr>
            <a:endParaRPr lang="en-US" sz="1200">
              <a:solidFill>
                <a:srgbClr val="000000"/>
              </a:solidFill>
              <a:latin typeface="Glacial Indifference"/>
              <a:ea typeface="Glacial Indifference"/>
              <a:cs typeface="Glacial Indifference"/>
              <a:sym typeface="Glacial Indifference"/>
            </a:endParaRPr>
          </a:p>
        </p:txBody>
      </p:sp>
      <p:grpSp>
        <p:nvGrpSpPr>
          <p:cNvPr id="11" name="Group 11"/>
          <p:cNvGrpSpPr/>
          <p:nvPr/>
        </p:nvGrpSpPr>
        <p:grpSpPr>
          <a:xfrm>
            <a:off x="186346" y="227663"/>
            <a:ext cx="3060326" cy="693674"/>
            <a:chOff x="0" y="0"/>
            <a:chExt cx="1035970" cy="234820"/>
          </a:xfrm>
        </p:grpSpPr>
        <p:sp>
          <p:nvSpPr>
            <p:cNvPr id="12" name="Freeform 12"/>
            <p:cNvSpPr/>
            <p:nvPr/>
          </p:nvSpPr>
          <p:spPr>
            <a:xfrm>
              <a:off x="0" y="0"/>
              <a:ext cx="1035970" cy="234820"/>
            </a:xfrm>
            <a:custGeom>
              <a:avLst/>
              <a:gdLst/>
              <a:ahLst/>
              <a:cxnLst/>
              <a:rect l="l" t="t" r="r" b="b"/>
              <a:pathLst>
                <a:path w="1035970" h="234820">
                  <a:moveTo>
                    <a:pt x="117410" y="0"/>
                  </a:moveTo>
                  <a:lnTo>
                    <a:pt x="918560" y="0"/>
                  </a:lnTo>
                  <a:cubicBezTo>
                    <a:pt x="983404" y="0"/>
                    <a:pt x="1035970" y="52566"/>
                    <a:pt x="1035970" y="117410"/>
                  </a:cubicBezTo>
                  <a:lnTo>
                    <a:pt x="1035970" y="117410"/>
                  </a:lnTo>
                  <a:cubicBezTo>
                    <a:pt x="1035970" y="148549"/>
                    <a:pt x="1023600" y="178413"/>
                    <a:pt x="1001581" y="200431"/>
                  </a:cubicBezTo>
                  <a:cubicBezTo>
                    <a:pt x="979563" y="222450"/>
                    <a:pt x="949699" y="234820"/>
                    <a:pt x="918560" y="234820"/>
                  </a:cubicBezTo>
                  <a:lnTo>
                    <a:pt x="117410" y="234820"/>
                  </a:lnTo>
                  <a:cubicBezTo>
                    <a:pt x="86271" y="234820"/>
                    <a:pt x="56407" y="222450"/>
                    <a:pt x="34389" y="200431"/>
                  </a:cubicBezTo>
                  <a:cubicBezTo>
                    <a:pt x="12370" y="178413"/>
                    <a:pt x="0" y="148549"/>
                    <a:pt x="0" y="117410"/>
                  </a:cubicBezTo>
                  <a:lnTo>
                    <a:pt x="0" y="117410"/>
                  </a:lnTo>
                  <a:cubicBezTo>
                    <a:pt x="0" y="86271"/>
                    <a:pt x="12370" y="56407"/>
                    <a:pt x="34389" y="34389"/>
                  </a:cubicBezTo>
                  <a:cubicBezTo>
                    <a:pt x="56407" y="12370"/>
                    <a:pt x="86271" y="0"/>
                    <a:pt x="117410" y="0"/>
                  </a:cubicBezTo>
                  <a:close/>
                </a:path>
              </a:pathLst>
            </a:custGeom>
            <a:solidFill>
              <a:srgbClr val="5271FF"/>
            </a:solidFill>
            <a:ln w="19050" cap="rnd">
              <a:solidFill>
                <a:srgbClr val="2B2B2B"/>
              </a:solidFill>
              <a:prstDash val="solid"/>
              <a:round/>
            </a:ln>
          </p:spPr>
          <p:txBody>
            <a:bodyPr/>
            <a:lstStyle/>
            <a:p>
              <a:endParaRPr lang="en-US"/>
            </a:p>
          </p:txBody>
        </p:sp>
        <p:sp>
          <p:nvSpPr>
            <p:cNvPr id="13" name="TextBox 13"/>
            <p:cNvSpPr txBox="1"/>
            <p:nvPr/>
          </p:nvSpPr>
          <p:spPr>
            <a:xfrm>
              <a:off x="0" y="-28575"/>
              <a:ext cx="1035970" cy="263395"/>
            </a:xfrm>
            <a:prstGeom prst="rect">
              <a:avLst/>
            </a:prstGeom>
          </p:spPr>
          <p:txBody>
            <a:bodyPr lIns="53357" tIns="53357" rIns="53357" bIns="53357" rtlCol="0" anchor="ctr"/>
            <a:lstStyle/>
            <a:p>
              <a:pPr algn="ctr">
                <a:lnSpc>
                  <a:spcPts val="2058"/>
                </a:lnSpc>
                <a:spcBef>
                  <a:spcPct val="0"/>
                </a:spcBef>
              </a:pPr>
              <a:endParaRPr/>
            </a:p>
          </p:txBody>
        </p:sp>
      </p:grpSp>
      <p:sp>
        <p:nvSpPr>
          <p:cNvPr id="14" name="TextBox 14"/>
          <p:cNvSpPr txBox="1"/>
          <p:nvPr/>
        </p:nvSpPr>
        <p:spPr>
          <a:xfrm>
            <a:off x="-584663" y="234458"/>
            <a:ext cx="4475601" cy="613410"/>
          </a:xfrm>
          <a:prstGeom prst="rect">
            <a:avLst/>
          </a:prstGeom>
        </p:spPr>
        <p:txBody>
          <a:bodyPr lIns="0" tIns="0" rIns="0" bIns="0" rtlCol="0" anchor="t">
            <a:spAutoFit/>
          </a:bodyPr>
          <a:lstStyle/>
          <a:p>
            <a:pPr algn="ctr">
              <a:lnSpc>
                <a:spcPts val="5040"/>
              </a:lnSpc>
              <a:spcBef>
                <a:spcPct val="0"/>
              </a:spcBef>
            </a:pPr>
            <a:r>
              <a:rPr lang="en-US" sz="3600">
                <a:solidFill>
                  <a:srgbClr val="000000"/>
                </a:solidFill>
                <a:latin typeface="Glacial Indifference"/>
                <a:ea typeface="Glacial Indifference"/>
                <a:cs typeface="Glacial Indifference"/>
                <a:sym typeface="Glacial Indifference"/>
              </a:rPr>
              <a:t>Scenario 6</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1843</Words>
  <Application>Microsoft Office PowerPoint</Application>
  <PresentationFormat>Custom</PresentationFormat>
  <Paragraphs>153</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Glacial Indifference Bold</vt:lpstr>
      <vt:lpstr>Glacial Indifference</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L2 Cyberbullying via social media scenario cards  (Presentation (4:3))</dc:title>
  <cp:lastModifiedBy>Diana Strouth</cp:lastModifiedBy>
  <cp:revision>2</cp:revision>
  <dcterms:created xsi:type="dcterms:W3CDTF">2006-08-16T00:00:00Z</dcterms:created>
  <dcterms:modified xsi:type="dcterms:W3CDTF">2024-10-30T17:55:33Z</dcterms:modified>
  <dc:identifier>DAGU_XnlMnk</dc:identifier>
</cp:coreProperties>
</file>