
<file path=[Content_Types].xml><?xml version="1.0" encoding="utf-8"?>
<Types xmlns="http://schemas.openxmlformats.org/package/2006/content-types">
  <Default Extension="fntdata" ContentType="application/x-fontdat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Lst>
  <p:sldSz cx="7315200" cy="9753600"/>
  <p:notesSz cx="6858000" cy="9144000"/>
  <p:embeddedFontLst>
    <p:embeddedFont>
      <p:font typeface="Intro Rust" panose="020B0604020202020204" charset="0"/>
      <p:regular r:id="rId4"/>
    </p:embeddedFont>
    <p:embeddedFont>
      <p:font typeface="Poppins" panose="00000500000000000000" pitchFamily="2" charset="0"/>
      <p:regular r:id="rId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FD5E9C1-E69C-4F8F-9B02-99921429A23B}" v="2" dt="2024-10-30T00:55:14.64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98" d="100"/>
          <a:sy n="98" d="100"/>
        </p:scale>
        <p:origin x="2496" y="96"/>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font" Target="fonts/font2.fntdata"/><Relationship Id="rId10" Type="http://schemas.microsoft.com/office/2015/10/relationships/revisionInfo" Target="revisionInfo.xml"/><Relationship Id="rId4" Type="http://schemas.openxmlformats.org/officeDocument/2006/relationships/font" Target="fonts/font1.fntdata"/><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10/29/2024</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953927" y="5879036"/>
            <a:ext cx="654" cy="94070"/>
          </a:xfrm>
          <a:prstGeom prst="line">
            <a:avLst/>
          </a:prstGeom>
          <a:ln w="9525" cap="flat">
            <a:solidFill>
              <a:srgbClr val="FFFFFF"/>
            </a:solidFill>
            <a:prstDash val="solid"/>
            <a:headEnd type="none" w="sm" len="sm"/>
            <a:tailEnd type="none" w="sm" len="sm"/>
          </a:ln>
        </p:spPr>
        <p:txBody>
          <a:bodyPr/>
          <a:lstStyle/>
          <a:p>
            <a:endParaRPr lang="en-US"/>
          </a:p>
        </p:txBody>
      </p:sp>
      <p:grpSp>
        <p:nvGrpSpPr>
          <p:cNvPr id="13" name="Group 13"/>
          <p:cNvGrpSpPr/>
          <p:nvPr/>
        </p:nvGrpSpPr>
        <p:grpSpPr>
          <a:xfrm>
            <a:off x="4003396" y="5045330"/>
            <a:ext cx="3009606" cy="4435618"/>
            <a:chOff x="0" y="0"/>
            <a:chExt cx="1864859" cy="2682500"/>
          </a:xfrm>
        </p:grpSpPr>
        <p:sp>
          <p:nvSpPr>
            <p:cNvPr id="14" name="Freeform 14"/>
            <p:cNvSpPr/>
            <p:nvPr/>
          </p:nvSpPr>
          <p:spPr>
            <a:xfrm>
              <a:off x="31750" y="31750"/>
              <a:ext cx="1801359" cy="2619000"/>
            </a:xfrm>
            <a:custGeom>
              <a:avLst/>
              <a:gdLst/>
              <a:ahLst/>
              <a:cxnLst/>
              <a:rect l="l" t="t" r="r" b="b"/>
              <a:pathLst>
                <a:path w="1801359" h="2619000">
                  <a:moveTo>
                    <a:pt x="1708649" y="2619000"/>
                  </a:moveTo>
                  <a:lnTo>
                    <a:pt x="92710" y="2619000"/>
                  </a:lnTo>
                  <a:cubicBezTo>
                    <a:pt x="41910" y="2619000"/>
                    <a:pt x="0" y="2577090"/>
                    <a:pt x="0" y="2526290"/>
                  </a:cubicBezTo>
                  <a:lnTo>
                    <a:pt x="0" y="92710"/>
                  </a:lnTo>
                  <a:cubicBezTo>
                    <a:pt x="0" y="41910"/>
                    <a:pt x="41910" y="0"/>
                    <a:pt x="92710" y="0"/>
                  </a:cubicBezTo>
                  <a:lnTo>
                    <a:pt x="1707379" y="0"/>
                  </a:lnTo>
                  <a:cubicBezTo>
                    <a:pt x="1758179" y="0"/>
                    <a:pt x="1800089" y="41910"/>
                    <a:pt x="1800089" y="92710"/>
                  </a:cubicBezTo>
                  <a:lnTo>
                    <a:pt x="1800089" y="2525020"/>
                  </a:lnTo>
                  <a:cubicBezTo>
                    <a:pt x="1801359" y="2577090"/>
                    <a:pt x="1759449" y="2619000"/>
                    <a:pt x="1708649" y="2619000"/>
                  </a:cubicBezTo>
                  <a:close/>
                </a:path>
              </a:pathLst>
            </a:custGeom>
            <a:solidFill>
              <a:srgbClr val="FFFCFA"/>
            </a:solidFill>
          </p:spPr>
          <p:txBody>
            <a:bodyPr/>
            <a:lstStyle/>
            <a:p>
              <a:endParaRPr lang="en-US"/>
            </a:p>
          </p:txBody>
        </p:sp>
        <p:sp>
          <p:nvSpPr>
            <p:cNvPr id="15" name="Freeform 15"/>
            <p:cNvSpPr/>
            <p:nvPr/>
          </p:nvSpPr>
          <p:spPr>
            <a:xfrm>
              <a:off x="0" y="0"/>
              <a:ext cx="1864859" cy="2682500"/>
            </a:xfrm>
            <a:custGeom>
              <a:avLst/>
              <a:gdLst/>
              <a:ahLst/>
              <a:cxnLst/>
              <a:rect l="l" t="t" r="r" b="b"/>
              <a:pathLst>
                <a:path w="1864859" h="2682500">
                  <a:moveTo>
                    <a:pt x="1740399" y="59690"/>
                  </a:moveTo>
                  <a:cubicBezTo>
                    <a:pt x="1775959" y="59690"/>
                    <a:pt x="1805169" y="88900"/>
                    <a:pt x="1805169" y="124460"/>
                  </a:cubicBezTo>
                  <a:lnTo>
                    <a:pt x="1805169" y="2558040"/>
                  </a:lnTo>
                  <a:cubicBezTo>
                    <a:pt x="1805169" y="2593600"/>
                    <a:pt x="1775959" y="2622810"/>
                    <a:pt x="1740399" y="2622810"/>
                  </a:cubicBezTo>
                  <a:lnTo>
                    <a:pt x="124460" y="2622810"/>
                  </a:lnTo>
                  <a:cubicBezTo>
                    <a:pt x="88900" y="2622810"/>
                    <a:pt x="59690" y="2593600"/>
                    <a:pt x="59690" y="2558040"/>
                  </a:cubicBezTo>
                  <a:lnTo>
                    <a:pt x="59690" y="124460"/>
                  </a:lnTo>
                  <a:cubicBezTo>
                    <a:pt x="59690" y="88900"/>
                    <a:pt x="88900" y="59690"/>
                    <a:pt x="124460" y="59690"/>
                  </a:cubicBezTo>
                  <a:lnTo>
                    <a:pt x="1740399" y="59690"/>
                  </a:lnTo>
                  <a:moveTo>
                    <a:pt x="1740399" y="0"/>
                  </a:moveTo>
                  <a:lnTo>
                    <a:pt x="124460" y="0"/>
                  </a:lnTo>
                  <a:cubicBezTo>
                    <a:pt x="55880" y="0"/>
                    <a:pt x="0" y="55880"/>
                    <a:pt x="0" y="124460"/>
                  </a:cubicBezTo>
                  <a:lnTo>
                    <a:pt x="0" y="2558040"/>
                  </a:lnTo>
                  <a:cubicBezTo>
                    <a:pt x="0" y="2626620"/>
                    <a:pt x="55880" y="2682500"/>
                    <a:pt x="124460" y="2682500"/>
                  </a:cubicBezTo>
                  <a:lnTo>
                    <a:pt x="1740399" y="2682500"/>
                  </a:lnTo>
                  <a:cubicBezTo>
                    <a:pt x="1808979" y="2682500"/>
                    <a:pt x="1864859" y="2626620"/>
                    <a:pt x="1864859" y="2558040"/>
                  </a:cubicBezTo>
                  <a:lnTo>
                    <a:pt x="1864859" y="124460"/>
                  </a:lnTo>
                  <a:cubicBezTo>
                    <a:pt x="1864859" y="55880"/>
                    <a:pt x="1808979" y="0"/>
                    <a:pt x="1740399" y="0"/>
                  </a:cubicBezTo>
                  <a:close/>
                </a:path>
              </a:pathLst>
            </a:custGeom>
            <a:solidFill>
              <a:srgbClr val="163A8B"/>
            </a:solidFill>
          </p:spPr>
          <p:txBody>
            <a:bodyPr/>
            <a:lstStyle/>
            <a:p>
              <a:endParaRPr lang="en-US"/>
            </a:p>
          </p:txBody>
        </p:sp>
      </p:grpSp>
      <p:sp>
        <p:nvSpPr>
          <p:cNvPr id="16" name="TextBox 16"/>
          <p:cNvSpPr txBox="1"/>
          <p:nvPr/>
        </p:nvSpPr>
        <p:spPr>
          <a:xfrm>
            <a:off x="4551069" y="5846672"/>
            <a:ext cx="2053858" cy="553998"/>
          </a:xfrm>
          <a:prstGeom prst="rect">
            <a:avLst/>
          </a:prstGeom>
        </p:spPr>
        <p:txBody>
          <a:bodyPr wrap="square" lIns="0" tIns="0" rIns="0" bIns="0" rtlCol="0" anchor="t">
            <a:spAutoFit/>
          </a:bodyPr>
          <a:lstStyle/>
          <a:p>
            <a:pPr algn="ctr"/>
            <a:r>
              <a:rPr lang="en-US" dirty="0">
                <a:solidFill>
                  <a:srgbClr val="163A8B"/>
                </a:solidFill>
                <a:latin typeface="Intro Rust"/>
                <a:ea typeface="Intro Rust"/>
                <a:cs typeface="Intro Rust"/>
                <a:sym typeface="Intro Rust"/>
              </a:rPr>
              <a:t>Competitive</a:t>
            </a:r>
            <a:r>
              <a:rPr lang="en-US" sz="1094" dirty="0">
                <a:solidFill>
                  <a:srgbClr val="163A8B"/>
                </a:solidFill>
                <a:latin typeface="Intro Rust"/>
                <a:ea typeface="Intro Rust"/>
                <a:cs typeface="Intro Rust"/>
                <a:sym typeface="Intro Rust"/>
              </a:rPr>
              <a:t> </a:t>
            </a:r>
            <a:r>
              <a:rPr lang="en-US" dirty="0">
                <a:solidFill>
                  <a:srgbClr val="163A8B"/>
                </a:solidFill>
                <a:latin typeface="Intro Rust"/>
                <a:ea typeface="Intro Rust"/>
                <a:cs typeface="Intro Rust"/>
                <a:sym typeface="Intro Rust"/>
              </a:rPr>
              <a:t>Sports</a:t>
            </a:r>
          </a:p>
        </p:txBody>
      </p:sp>
      <p:sp>
        <p:nvSpPr>
          <p:cNvPr id="17" name="TextBox 17"/>
          <p:cNvSpPr txBox="1"/>
          <p:nvPr/>
        </p:nvSpPr>
        <p:spPr>
          <a:xfrm>
            <a:off x="4486453" y="6722488"/>
            <a:ext cx="2043491" cy="2215991"/>
          </a:xfrm>
          <a:prstGeom prst="rect">
            <a:avLst/>
          </a:prstGeom>
        </p:spPr>
        <p:txBody>
          <a:bodyPr wrap="square" lIns="0" tIns="0" rIns="0" bIns="0" rtlCol="0" anchor="t">
            <a:spAutoFit/>
          </a:bodyPr>
          <a:lstStyle/>
          <a:p>
            <a:pPr algn="ctr"/>
            <a:r>
              <a:rPr lang="en-US" dirty="0">
                <a:solidFill>
                  <a:srgbClr val="163A8B"/>
                </a:solidFill>
                <a:latin typeface="Poppins"/>
                <a:ea typeface="Poppins"/>
                <a:cs typeface="Poppins"/>
                <a:sym typeface="Poppins"/>
              </a:rPr>
              <a:t>During a game of soccer, oner player aggressively but legally tackles another t gain possession of the ball.</a:t>
            </a:r>
          </a:p>
        </p:txBody>
      </p:sp>
      <p:grpSp>
        <p:nvGrpSpPr>
          <p:cNvPr id="18" name="Group 18"/>
          <p:cNvGrpSpPr/>
          <p:nvPr/>
        </p:nvGrpSpPr>
        <p:grpSpPr>
          <a:xfrm>
            <a:off x="248299" y="5045330"/>
            <a:ext cx="3165803" cy="4488746"/>
            <a:chOff x="0" y="0"/>
            <a:chExt cx="1864859" cy="2682500"/>
          </a:xfrm>
        </p:grpSpPr>
        <p:sp>
          <p:nvSpPr>
            <p:cNvPr id="19" name="Freeform 19"/>
            <p:cNvSpPr/>
            <p:nvPr/>
          </p:nvSpPr>
          <p:spPr>
            <a:xfrm>
              <a:off x="31750" y="31750"/>
              <a:ext cx="1801359" cy="2619000"/>
            </a:xfrm>
            <a:custGeom>
              <a:avLst/>
              <a:gdLst/>
              <a:ahLst/>
              <a:cxnLst/>
              <a:rect l="l" t="t" r="r" b="b"/>
              <a:pathLst>
                <a:path w="1801359" h="2619000">
                  <a:moveTo>
                    <a:pt x="1708649" y="2619000"/>
                  </a:moveTo>
                  <a:lnTo>
                    <a:pt x="92710" y="2619000"/>
                  </a:lnTo>
                  <a:cubicBezTo>
                    <a:pt x="41910" y="2619000"/>
                    <a:pt x="0" y="2577090"/>
                    <a:pt x="0" y="2526290"/>
                  </a:cubicBezTo>
                  <a:lnTo>
                    <a:pt x="0" y="92710"/>
                  </a:lnTo>
                  <a:cubicBezTo>
                    <a:pt x="0" y="41910"/>
                    <a:pt x="41910" y="0"/>
                    <a:pt x="92710" y="0"/>
                  </a:cubicBezTo>
                  <a:lnTo>
                    <a:pt x="1707379" y="0"/>
                  </a:lnTo>
                  <a:cubicBezTo>
                    <a:pt x="1758179" y="0"/>
                    <a:pt x="1800089" y="41910"/>
                    <a:pt x="1800089" y="92710"/>
                  </a:cubicBezTo>
                  <a:lnTo>
                    <a:pt x="1800089" y="2525020"/>
                  </a:lnTo>
                  <a:cubicBezTo>
                    <a:pt x="1801359" y="2577090"/>
                    <a:pt x="1759449" y="2619000"/>
                    <a:pt x="1708649" y="2619000"/>
                  </a:cubicBezTo>
                  <a:close/>
                </a:path>
              </a:pathLst>
            </a:custGeom>
            <a:solidFill>
              <a:srgbClr val="FFFCFA"/>
            </a:solidFill>
          </p:spPr>
          <p:txBody>
            <a:bodyPr/>
            <a:lstStyle/>
            <a:p>
              <a:endParaRPr lang="en-US"/>
            </a:p>
          </p:txBody>
        </p:sp>
        <p:sp>
          <p:nvSpPr>
            <p:cNvPr id="20" name="Freeform 20"/>
            <p:cNvSpPr/>
            <p:nvPr/>
          </p:nvSpPr>
          <p:spPr>
            <a:xfrm>
              <a:off x="0" y="0"/>
              <a:ext cx="1864859" cy="2682500"/>
            </a:xfrm>
            <a:custGeom>
              <a:avLst/>
              <a:gdLst/>
              <a:ahLst/>
              <a:cxnLst/>
              <a:rect l="l" t="t" r="r" b="b"/>
              <a:pathLst>
                <a:path w="1864859" h="2682500">
                  <a:moveTo>
                    <a:pt x="1740399" y="59690"/>
                  </a:moveTo>
                  <a:cubicBezTo>
                    <a:pt x="1775959" y="59690"/>
                    <a:pt x="1805169" y="88900"/>
                    <a:pt x="1805169" y="124460"/>
                  </a:cubicBezTo>
                  <a:lnTo>
                    <a:pt x="1805169" y="2558040"/>
                  </a:lnTo>
                  <a:cubicBezTo>
                    <a:pt x="1805169" y="2593600"/>
                    <a:pt x="1775959" y="2622810"/>
                    <a:pt x="1740399" y="2622810"/>
                  </a:cubicBezTo>
                  <a:lnTo>
                    <a:pt x="124460" y="2622810"/>
                  </a:lnTo>
                  <a:cubicBezTo>
                    <a:pt x="88900" y="2622810"/>
                    <a:pt x="59690" y="2593600"/>
                    <a:pt x="59690" y="2558040"/>
                  </a:cubicBezTo>
                  <a:lnTo>
                    <a:pt x="59690" y="124460"/>
                  </a:lnTo>
                  <a:cubicBezTo>
                    <a:pt x="59690" y="88900"/>
                    <a:pt x="88900" y="59690"/>
                    <a:pt x="124460" y="59690"/>
                  </a:cubicBezTo>
                  <a:lnTo>
                    <a:pt x="1740399" y="59690"/>
                  </a:lnTo>
                  <a:moveTo>
                    <a:pt x="1740399" y="0"/>
                  </a:moveTo>
                  <a:lnTo>
                    <a:pt x="124460" y="0"/>
                  </a:lnTo>
                  <a:cubicBezTo>
                    <a:pt x="55880" y="0"/>
                    <a:pt x="0" y="55880"/>
                    <a:pt x="0" y="124460"/>
                  </a:cubicBezTo>
                  <a:lnTo>
                    <a:pt x="0" y="2558040"/>
                  </a:lnTo>
                  <a:cubicBezTo>
                    <a:pt x="0" y="2626620"/>
                    <a:pt x="55880" y="2682500"/>
                    <a:pt x="124460" y="2682500"/>
                  </a:cubicBezTo>
                  <a:lnTo>
                    <a:pt x="1740399" y="2682500"/>
                  </a:lnTo>
                  <a:cubicBezTo>
                    <a:pt x="1808979" y="2682500"/>
                    <a:pt x="1864859" y="2626620"/>
                    <a:pt x="1864859" y="2558040"/>
                  </a:cubicBezTo>
                  <a:lnTo>
                    <a:pt x="1864859" y="124460"/>
                  </a:lnTo>
                  <a:cubicBezTo>
                    <a:pt x="1864859" y="55880"/>
                    <a:pt x="1808979" y="0"/>
                    <a:pt x="1740399" y="0"/>
                  </a:cubicBezTo>
                  <a:close/>
                </a:path>
              </a:pathLst>
            </a:custGeom>
            <a:solidFill>
              <a:srgbClr val="163A8B"/>
            </a:solidFill>
          </p:spPr>
          <p:txBody>
            <a:bodyPr/>
            <a:lstStyle/>
            <a:p>
              <a:endParaRPr lang="en-US"/>
            </a:p>
          </p:txBody>
        </p:sp>
      </p:grpSp>
      <p:sp>
        <p:nvSpPr>
          <p:cNvPr id="21" name="TextBox 21"/>
          <p:cNvSpPr txBox="1"/>
          <p:nvPr/>
        </p:nvSpPr>
        <p:spPr>
          <a:xfrm>
            <a:off x="710273" y="5942853"/>
            <a:ext cx="2059082" cy="201978"/>
          </a:xfrm>
          <a:prstGeom prst="rect">
            <a:avLst/>
          </a:prstGeom>
        </p:spPr>
        <p:txBody>
          <a:bodyPr wrap="square" lIns="0" tIns="0" rIns="0" bIns="0" rtlCol="0" anchor="t">
            <a:spAutoFit/>
          </a:bodyPr>
          <a:lstStyle/>
          <a:p>
            <a:pPr algn="ctr">
              <a:lnSpc>
                <a:spcPts val="1532"/>
              </a:lnSpc>
            </a:pPr>
            <a:r>
              <a:rPr lang="en-US" dirty="0">
                <a:solidFill>
                  <a:srgbClr val="163A8B"/>
                </a:solidFill>
                <a:latin typeface="Intro Rust"/>
                <a:ea typeface="Intro Rust"/>
                <a:cs typeface="Intro Rust"/>
                <a:sym typeface="Intro Rust"/>
              </a:rPr>
              <a:t>Roughhousing</a:t>
            </a:r>
          </a:p>
        </p:txBody>
      </p:sp>
      <p:sp>
        <p:nvSpPr>
          <p:cNvPr id="22" name="TextBox 22"/>
          <p:cNvSpPr txBox="1"/>
          <p:nvPr/>
        </p:nvSpPr>
        <p:spPr>
          <a:xfrm>
            <a:off x="617143" y="6715241"/>
            <a:ext cx="2245342" cy="1661993"/>
          </a:xfrm>
          <a:prstGeom prst="rect">
            <a:avLst/>
          </a:prstGeom>
        </p:spPr>
        <p:txBody>
          <a:bodyPr wrap="square" lIns="0" tIns="0" rIns="0" bIns="0" rtlCol="0" anchor="t">
            <a:spAutoFit/>
          </a:bodyPr>
          <a:lstStyle/>
          <a:p>
            <a:pPr algn="ctr"/>
            <a:r>
              <a:rPr lang="en-US" dirty="0">
                <a:solidFill>
                  <a:srgbClr val="163A8B"/>
                </a:solidFill>
                <a:latin typeface="Poppins"/>
                <a:ea typeface="Poppins"/>
                <a:cs typeface="Poppins"/>
                <a:sym typeface="Poppins"/>
              </a:rPr>
              <a:t>A group of friends playfully wrestles or engages in light consensual physical play during P.E.</a:t>
            </a:r>
          </a:p>
        </p:txBody>
      </p:sp>
      <p:grpSp>
        <p:nvGrpSpPr>
          <p:cNvPr id="33" name="Group 33"/>
          <p:cNvGrpSpPr/>
          <p:nvPr/>
        </p:nvGrpSpPr>
        <p:grpSpPr>
          <a:xfrm>
            <a:off x="3959536" y="415012"/>
            <a:ext cx="3009606" cy="4488745"/>
            <a:chOff x="0" y="0"/>
            <a:chExt cx="1864859" cy="2687130"/>
          </a:xfrm>
        </p:grpSpPr>
        <p:sp>
          <p:nvSpPr>
            <p:cNvPr id="34" name="Freeform 34"/>
            <p:cNvSpPr/>
            <p:nvPr/>
          </p:nvSpPr>
          <p:spPr>
            <a:xfrm>
              <a:off x="31750" y="31750"/>
              <a:ext cx="1801359" cy="2623630"/>
            </a:xfrm>
            <a:custGeom>
              <a:avLst/>
              <a:gdLst/>
              <a:ahLst/>
              <a:cxnLst/>
              <a:rect l="l" t="t" r="r" b="b"/>
              <a:pathLst>
                <a:path w="1801359" h="2623630">
                  <a:moveTo>
                    <a:pt x="1708649" y="2623630"/>
                  </a:moveTo>
                  <a:lnTo>
                    <a:pt x="92710" y="2623630"/>
                  </a:lnTo>
                  <a:cubicBezTo>
                    <a:pt x="41910" y="2623630"/>
                    <a:pt x="0" y="2581720"/>
                    <a:pt x="0" y="2530920"/>
                  </a:cubicBezTo>
                  <a:lnTo>
                    <a:pt x="0" y="92710"/>
                  </a:lnTo>
                  <a:cubicBezTo>
                    <a:pt x="0" y="41910"/>
                    <a:pt x="41910" y="0"/>
                    <a:pt x="92710" y="0"/>
                  </a:cubicBezTo>
                  <a:lnTo>
                    <a:pt x="1707379" y="0"/>
                  </a:lnTo>
                  <a:cubicBezTo>
                    <a:pt x="1758179" y="0"/>
                    <a:pt x="1800089" y="41910"/>
                    <a:pt x="1800089" y="92710"/>
                  </a:cubicBezTo>
                  <a:lnTo>
                    <a:pt x="1800089" y="2529650"/>
                  </a:lnTo>
                  <a:cubicBezTo>
                    <a:pt x="1801359" y="2581720"/>
                    <a:pt x="1759449" y="2623630"/>
                    <a:pt x="1708649" y="2623630"/>
                  </a:cubicBezTo>
                  <a:close/>
                </a:path>
              </a:pathLst>
            </a:custGeom>
            <a:solidFill>
              <a:srgbClr val="FFFCFA"/>
            </a:solidFill>
          </p:spPr>
          <p:txBody>
            <a:bodyPr/>
            <a:lstStyle/>
            <a:p>
              <a:endParaRPr lang="en-US"/>
            </a:p>
          </p:txBody>
        </p:sp>
        <p:sp>
          <p:nvSpPr>
            <p:cNvPr id="35" name="Freeform 35"/>
            <p:cNvSpPr/>
            <p:nvPr/>
          </p:nvSpPr>
          <p:spPr>
            <a:xfrm>
              <a:off x="0" y="0"/>
              <a:ext cx="1864859" cy="2687131"/>
            </a:xfrm>
            <a:custGeom>
              <a:avLst/>
              <a:gdLst/>
              <a:ahLst/>
              <a:cxnLst/>
              <a:rect l="l" t="t" r="r" b="b"/>
              <a:pathLst>
                <a:path w="1864859" h="2687131">
                  <a:moveTo>
                    <a:pt x="1740399" y="59690"/>
                  </a:moveTo>
                  <a:cubicBezTo>
                    <a:pt x="1775959" y="59690"/>
                    <a:pt x="1805169" y="88900"/>
                    <a:pt x="1805169" y="124460"/>
                  </a:cubicBezTo>
                  <a:lnTo>
                    <a:pt x="1805169" y="2562671"/>
                  </a:lnTo>
                  <a:cubicBezTo>
                    <a:pt x="1805169" y="2598231"/>
                    <a:pt x="1775959" y="2627440"/>
                    <a:pt x="1740399" y="2627440"/>
                  </a:cubicBezTo>
                  <a:lnTo>
                    <a:pt x="124460" y="2627440"/>
                  </a:lnTo>
                  <a:cubicBezTo>
                    <a:pt x="88900" y="2627440"/>
                    <a:pt x="59690" y="2598231"/>
                    <a:pt x="59690" y="2562671"/>
                  </a:cubicBezTo>
                  <a:lnTo>
                    <a:pt x="59690" y="124460"/>
                  </a:lnTo>
                  <a:cubicBezTo>
                    <a:pt x="59690" y="88900"/>
                    <a:pt x="88900" y="59690"/>
                    <a:pt x="124460" y="59690"/>
                  </a:cubicBezTo>
                  <a:lnTo>
                    <a:pt x="1740399" y="59690"/>
                  </a:lnTo>
                  <a:moveTo>
                    <a:pt x="1740399" y="0"/>
                  </a:moveTo>
                  <a:lnTo>
                    <a:pt x="124460" y="0"/>
                  </a:lnTo>
                  <a:cubicBezTo>
                    <a:pt x="55880" y="0"/>
                    <a:pt x="0" y="55880"/>
                    <a:pt x="0" y="124460"/>
                  </a:cubicBezTo>
                  <a:lnTo>
                    <a:pt x="0" y="2562671"/>
                  </a:lnTo>
                  <a:cubicBezTo>
                    <a:pt x="0" y="2631250"/>
                    <a:pt x="55880" y="2687131"/>
                    <a:pt x="124460" y="2687131"/>
                  </a:cubicBezTo>
                  <a:lnTo>
                    <a:pt x="1740399" y="2687131"/>
                  </a:lnTo>
                  <a:cubicBezTo>
                    <a:pt x="1808979" y="2687131"/>
                    <a:pt x="1864859" y="2631250"/>
                    <a:pt x="1864859" y="2562671"/>
                  </a:cubicBezTo>
                  <a:lnTo>
                    <a:pt x="1864859" y="124460"/>
                  </a:lnTo>
                  <a:cubicBezTo>
                    <a:pt x="1864859" y="55880"/>
                    <a:pt x="1808979" y="0"/>
                    <a:pt x="1740399" y="0"/>
                  </a:cubicBezTo>
                  <a:close/>
                </a:path>
              </a:pathLst>
            </a:custGeom>
            <a:solidFill>
              <a:srgbClr val="163A8B"/>
            </a:solidFill>
          </p:spPr>
          <p:txBody>
            <a:bodyPr/>
            <a:lstStyle/>
            <a:p>
              <a:endParaRPr lang="en-US"/>
            </a:p>
          </p:txBody>
        </p:sp>
      </p:grpSp>
      <p:sp>
        <p:nvSpPr>
          <p:cNvPr id="36" name="TextBox 36"/>
          <p:cNvSpPr txBox="1"/>
          <p:nvPr/>
        </p:nvSpPr>
        <p:spPr>
          <a:xfrm>
            <a:off x="4572000" y="965000"/>
            <a:ext cx="1738285" cy="230832"/>
          </a:xfrm>
          <a:prstGeom prst="rect">
            <a:avLst/>
          </a:prstGeom>
        </p:spPr>
        <p:txBody>
          <a:bodyPr lIns="0" tIns="0" rIns="0" bIns="0" rtlCol="0" anchor="t">
            <a:spAutoFit/>
          </a:bodyPr>
          <a:lstStyle/>
          <a:p>
            <a:pPr algn="ctr">
              <a:lnSpc>
                <a:spcPts val="1787"/>
              </a:lnSpc>
            </a:pPr>
            <a:r>
              <a:rPr lang="en-US" dirty="0">
                <a:solidFill>
                  <a:srgbClr val="163A8B"/>
                </a:solidFill>
                <a:latin typeface="Intro Rust"/>
                <a:ea typeface="Intro Rust"/>
                <a:cs typeface="Intro Rust"/>
                <a:sym typeface="Intro Rust"/>
              </a:rPr>
              <a:t>KICKING</a:t>
            </a:r>
          </a:p>
        </p:txBody>
      </p:sp>
      <p:sp>
        <p:nvSpPr>
          <p:cNvPr id="37" name="TextBox 37"/>
          <p:cNvSpPr txBox="1"/>
          <p:nvPr/>
        </p:nvSpPr>
        <p:spPr>
          <a:xfrm>
            <a:off x="4191000" y="1536668"/>
            <a:ext cx="2576055" cy="2492990"/>
          </a:xfrm>
          <a:prstGeom prst="rect">
            <a:avLst/>
          </a:prstGeom>
        </p:spPr>
        <p:txBody>
          <a:bodyPr wrap="square" lIns="0" tIns="0" rIns="0" bIns="0" rtlCol="0" anchor="t">
            <a:spAutoFit/>
          </a:bodyPr>
          <a:lstStyle/>
          <a:p>
            <a:pPr algn="ctr"/>
            <a:r>
              <a:rPr lang="en-US" dirty="0">
                <a:solidFill>
                  <a:srgbClr val="163A8B"/>
                </a:solidFill>
                <a:latin typeface="Poppins"/>
                <a:ea typeface="Poppins"/>
                <a:cs typeface="Poppins"/>
                <a:sym typeface="Poppins"/>
              </a:rPr>
              <a:t>A group of students targets one of their peers by kicking their legs when walking though the hallways, making it difficult for the target to move around without fear of getting hurt.</a:t>
            </a:r>
          </a:p>
        </p:txBody>
      </p:sp>
      <p:grpSp>
        <p:nvGrpSpPr>
          <p:cNvPr id="38" name="Group 38"/>
          <p:cNvGrpSpPr/>
          <p:nvPr/>
        </p:nvGrpSpPr>
        <p:grpSpPr>
          <a:xfrm>
            <a:off x="248299" y="418605"/>
            <a:ext cx="3220635" cy="4488744"/>
            <a:chOff x="0" y="0"/>
            <a:chExt cx="1864859" cy="2687130"/>
          </a:xfrm>
        </p:grpSpPr>
        <p:sp>
          <p:nvSpPr>
            <p:cNvPr id="39" name="Freeform 39"/>
            <p:cNvSpPr/>
            <p:nvPr/>
          </p:nvSpPr>
          <p:spPr>
            <a:xfrm>
              <a:off x="31750" y="31750"/>
              <a:ext cx="1801359" cy="2623630"/>
            </a:xfrm>
            <a:custGeom>
              <a:avLst/>
              <a:gdLst/>
              <a:ahLst/>
              <a:cxnLst/>
              <a:rect l="l" t="t" r="r" b="b"/>
              <a:pathLst>
                <a:path w="1801359" h="2623630">
                  <a:moveTo>
                    <a:pt x="1708649" y="2623630"/>
                  </a:moveTo>
                  <a:lnTo>
                    <a:pt x="92710" y="2623630"/>
                  </a:lnTo>
                  <a:cubicBezTo>
                    <a:pt x="41910" y="2623630"/>
                    <a:pt x="0" y="2581720"/>
                    <a:pt x="0" y="2530920"/>
                  </a:cubicBezTo>
                  <a:lnTo>
                    <a:pt x="0" y="92710"/>
                  </a:lnTo>
                  <a:cubicBezTo>
                    <a:pt x="0" y="41910"/>
                    <a:pt x="41910" y="0"/>
                    <a:pt x="92710" y="0"/>
                  </a:cubicBezTo>
                  <a:lnTo>
                    <a:pt x="1707379" y="0"/>
                  </a:lnTo>
                  <a:cubicBezTo>
                    <a:pt x="1758179" y="0"/>
                    <a:pt x="1800089" y="41910"/>
                    <a:pt x="1800089" y="92710"/>
                  </a:cubicBezTo>
                  <a:lnTo>
                    <a:pt x="1800089" y="2529650"/>
                  </a:lnTo>
                  <a:cubicBezTo>
                    <a:pt x="1801359" y="2581720"/>
                    <a:pt x="1759449" y="2623630"/>
                    <a:pt x="1708649" y="2623630"/>
                  </a:cubicBezTo>
                  <a:close/>
                </a:path>
              </a:pathLst>
            </a:custGeom>
            <a:solidFill>
              <a:srgbClr val="FFFCFA"/>
            </a:solidFill>
          </p:spPr>
          <p:txBody>
            <a:bodyPr/>
            <a:lstStyle/>
            <a:p>
              <a:endParaRPr lang="en-US"/>
            </a:p>
          </p:txBody>
        </p:sp>
        <p:sp>
          <p:nvSpPr>
            <p:cNvPr id="40" name="Freeform 40"/>
            <p:cNvSpPr/>
            <p:nvPr/>
          </p:nvSpPr>
          <p:spPr>
            <a:xfrm>
              <a:off x="0" y="0"/>
              <a:ext cx="1864859" cy="2687131"/>
            </a:xfrm>
            <a:custGeom>
              <a:avLst/>
              <a:gdLst/>
              <a:ahLst/>
              <a:cxnLst/>
              <a:rect l="l" t="t" r="r" b="b"/>
              <a:pathLst>
                <a:path w="1864859" h="2687131">
                  <a:moveTo>
                    <a:pt x="1740399" y="59690"/>
                  </a:moveTo>
                  <a:cubicBezTo>
                    <a:pt x="1775959" y="59690"/>
                    <a:pt x="1805169" y="88900"/>
                    <a:pt x="1805169" y="124460"/>
                  </a:cubicBezTo>
                  <a:lnTo>
                    <a:pt x="1805169" y="2562671"/>
                  </a:lnTo>
                  <a:cubicBezTo>
                    <a:pt x="1805169" y="2598231"/>
                    <a:pt x="1775959" y="2627440"/>
                    <a:pt x="1740399" y="2627440"/>
                  </a:cubicBezTo>
                  <a:lnTo>
                    <a:pt x="124460" y="2627440"/>
                  </a:lnTo>
                  <a:cubicBezTo>
                    <a:pt x="88900" y="2627440"/>
                    <a:pt x="59690" y="2598231"/>
                    <a:pt x="59690" y="2562671"/>
                  </a:cubicBezTo>
                  <a:lnTo>
                    <a:pt x="59690" y="124460"/>
                  </a:lnTo>
                  <a:cubicBezTo>
                    <a:pt x="59690" y="88900"/>
                    <a:pt x="88900" y="59690"/>
                    <a:pt x="124460" y="59690"/>
                  </a:cubicBezTo>
                  <a:lnTo>
                    <a:pt x="1740399" y="59690"/>
                  </a:lnTo>
                  <a:moveTo>
                    <a:pt x="1740399" y="0"/>
                  </a:moveTo>
                  <a:lnTo>
                    <a:pt x="124460" y="0"/>
                  </a:lnTo>
                  <a:cubicBezTo>
                    <a:pt x="55880" y="0"/>
                    <a:pt x="0" y="55880"/>
                    <a:pt x="0" y="124460"/>
                  </a:cubicBezTo>
                  <a:lnTo>
                    <a:pt x="0" y="2562671"/>
                  </a:lnTo>
                  <a:cubicBezTo>
                    <a:pt x="0" y="2631250"/>
                    <a:pt x="55880" y="2687131"/>
                    <a:pt x="124460" y="2687131"/>
                  </a:cubicBezTo>
                  <a:lnTo>
                    <a:pt x="1740399" y="2687131"/>
                  </a:lnTo>
                  <a:cubicBezTo>
                    <a:pt x="1808979" y="2687131"/>
                    <a:pt x="1864859" y="2631250"/>
                    <a:pt x="1864859" y="2562671"/>
                  </a:cubicBezTo>
                  <a:lnTo>
                    <a:pt x="1864859" y="124460"/>
                  </a:lnTo>
                  <a:cubicBezTo>
                    <a:pt x="1864859" y="55880"/>
                    <a:pt x="1808979" y="0"/>
                    <a:pt x="1740399" y="0"/>
                  </a:cubicBezTo>
                  <a:close/>
                </a:path>
              </a:pathLst>
            </a:custGeom>
            <a:solidFill>
              <a:srgbClr val="163A8B"/>
            </a:solidFill>
          </p:spPr>
          <p:txBody>
            <a:bodyPr/>
            <a:lstStyle/>
            <a:p>
              <a:endParaRPr lang="en-US"/>
            </a:p>
          </p:txBody>
        </p:sp>
      </p:grpSp>
      <p:sp>
        <p:nvSpPr>
          <p:cNvPr id="41" name="TextBox 41"/>
          <p:cNvSpPr txBox="1"/>
          <p:nvPr/>
        </p:nvSpPr>
        <p:spPr>
          <a:xfrm>
            <a:off x="864306" y="831263"/>
            <a:ext cx="1718025" cy="553998"/>
          </a:xfrm>
          <a:prstGeom prst="rect">
            <a:avLst/>
          </a:prstGeom>
        </p:spPr>
        <p:txBody>
          <a:bodyPr lIns="0" tIns="0" rIns="0" bIns="0" rtlCol="0" anchor="t">
            <a:spAutoFit/>
          </a:bodyPr>
          <a:lstStyle/>
          <a:p>
            <a:pPr algn="ctr"/>
            <a:r>
              <a:rPr lang="en-US" dirty="0">
                <a:solidFill>
                  <a:srgbClr val="163A8B"/>
                </a:solidFill>
                <a:latin typeface="Intro Rust"/>
                <a:ea typeface="Intro Rust"/>
                <a:cs typeface="Intro Rust"/>
                <a:sym typeface="Intro Rust"/>
              </a:rPr>
              <a:t>HITTING OR PUNCHING</a:t>
            </a:r>
          </a:p>
        </p:txBody>
      </p:sp>
      <p:sp>
        <p:nvSpPr>
          <p:cNvPr id="42" name="TextBox 42"/>
          <p:cNvSpPr txBox="1"/>
          <p:nvPr/>
        </p:nvSpPr>
        <p:spPr>
          <a:xfrm>
            <a:off x="512477" y="1570742"/>
            <a:ext cx="2652255" cy="1661993"/>
          </a:xfrm>
          <a:prstGeom prst="rect">
            <a:avLst/>
          </a:prstGeom>
        </p:spPr>
        <p:txBody>
          <a:bodyPr wrap="square" lIns="0" tIns="0" rIns="0" bIns="0" rtlCol="0" anchor="t">
            <a:spAutoFit/>
          </a:bodyPr>
          <a:lstStyle/>
          <a:p>
            <a:pPr algn="ctr"/>
            <a:r>
              <a:rPr lang="en-US" dirty="0">
                <a:solidFill>
                  <a:srgbClr val="163A8B"/>
                </a:solidFill>
                <a:latin typeface="Poppins"/>
                <a:ea typeface="Poppins"/>
                <a:cs typeface="Poppins"/>
                <a:sym typeface="Poppins"/>
              </a:rPr>
              <a:t>A student repeatedly punches another student in the arm during recess, leaving bruises and causing pain.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780953-F618-66CA-8E53-D20BA17554F3}"/>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B87F1751-5C9D-ED78-CBFF-F8A6AA102E17}"/>
              </a:ext>
            </a:extLst>
          </p:cNvPr>
          <p:cNvSpPr/>
          <p:nvPr/>
        </p:nvSpPr>
        <p:spPr>
          <a:xfrm>
            <a:off x="953927" y="5879036"/>
            <a:ext cx="654" cy="94070"/>
          </a:xfrm>
          <a:prstGeom prst="line">
            <a:avLst/>
          </a:prstGeom>
          <a:ln w="9525" cap="flat">
            <a:solidFill>
              <a:srgbClr val="FFFFFF"/>
            </a:solidFill>
            <a:prstDash val="solid"/>
            <a:headEnd type="none" w="sm" len="sm"/>
            <a:tailEnd type="none" w="sm" len="sm"/>
          </a:ln>
        </p:spPr>
        <p:txBody>
          <a:bodyPr/>
          <a:lstStyle/>
          <a:p>
            <a:endParaRPr lang="en-US"/>
          </a:p>
        </p:txBody>
      </p:sp>
      <p:grpSp>
        <p:nvGrpSpPr>
          <p:cNvPr id="3" name="Group 3">
            <a:extLst>
              <a:ext uri="{FF2B5EF4-FFF2-40B4-BE49-F238E27FC236}">
                <a16:creationId xmlns:a16="http://schemas.microsoft.com/office/drawing/2014/main" id="{6F666A45-B796-D829-F509-27817C977685}"/>
              </a:ext>
            </a:extLst>
          </p:cNvPr>
          <p:cNvGrpSpPr/>
          <p:nvPr/>
        </p:nvGrpSpPr>
        <p:grpSpPr>
          <a:xfrm>
            <a:off x="3889062" y="5038845"/>
            <a:ext cx="3167578" cy="4435618"/>
            <a:chOff x="0" y="0"/>
            <a:chExt cx="1864859" cy="2682500"/>
          </a:xfrm>
        </p:grpSpPr>
        <p:sp>
          <p:nvSpPr>
            <p:cNvPr id="4" name="Freeform 4">
              <a:extLst>
                <a:ext uri="{FF2B5EF4-FFF2-40B4-BE49-F238E27FC236}">
                  <a16:creationId xmlns:a16="http://schemas.microsoft.com/office/drawing/2014/main" id="{EDFD033A-A7B4-192A-1B9F-08363307DF38}"/>
                </a:ext>
              </a:extLst>
            </p:cNvPr>
            <p:cNvSpPr/>
            <p:nvPr/>
          </p:nvSpPr>
          <p:spPr>
            <a:xfrm>
              <a:off x="31750" y="31750"/>
              <a:ext cx="1801359" cy="2619000"/>
            </a:xfrm>
            <a:custGeom>
              <a:avLst/>
              <a:gdLst/>
              <a:ahLst/>
              <a:cxnLst/>
              <a:rect l="l" t="t" r="r" b="b"/>
              <a:pathLst>
                <a:path w="1801359" h="2619000">
                  <a:moveTo>
                    <a:pt x="1708649" y="2619000"/>
                  </a:moveTo>
                  <a:lnTo>
                    <a:pt x="92710" y="2619000"/>
                  </a:lnTo>
                  <a:cubicBezTo>
                    <a:pt x="41910" y="2619000"/>
                    <a:pt x="0" y="2577090"/>
                    <a:pt x="0" y="2526290"/>
                  </a:cubicBezTo>
                  <a:lnTo>
                    <a:pt x="0" y="92710"/>
                  </a:lnTo>
                  <a:cubicBezTo>
                    <a:pt x="0" y="41910"/>
                    <a:pt x="41910" y="0"/>
                    <a:pt x="92710" y="0"/>
                  </a:cubicBezTo>
                  <a:lnTo>
                    <a:pt x="1707379" y="0"/>
                  </a:lnTo>
                  <a:cubicBezTo>
                    <a:pt x="1758179" y="0"/>
                    <a:pt x="1800089" y="41910"/>
                    <a:pt x="1800089" y="92710"/>
                  </a:cubicBezTo>
                  <a:lnTo>
                    <a:pt x="1800089" y="2525020"/>
                  </a:lnTo>
                  <a:cubicBezTo>
                    <a:pt x="1801359" y="2577090"/>
                    <a:pt x="1759449" y="2619000"/>
                    <a:pt x="1708649" y="2619000"/>
                  </a:cubicBezTo>
                  <a:close/>
                </a:path>
              </a:pathLst>
            </a:custGeom>
            <a:solidFill>
              <a:srgbClr val="FFFCFA"/>
            </a:solidFill>
          </p:spPr>
          <p:txBody>
            <a:bodyPr/>
            <a:lstStyle/>
            <a:p>
              <a:endParaRPr lang="en-US"/>
            </a:p>
          </p:txBody>
        </p:sp>
        <p:sp>
          <p:nvSpPr>
            <p:cNvPr id="5" name="Freeform 5">
              <a:extLst>
                <a:ext uri="{FF2B5EF4-FFF2-40B4-BE49-F238E27FC236}">
                  <a16:creationId xmlns:a16="http://schemas.microsoft.com/office/drawing/2014/main" id="{0E749D87-76FE-4A9F-32A1-0158297368D4}"/>
                </a:ext>
              </a:extLst>
            </p:cNvPr>
            <p:cNvSpPr/>
            <p:nvPr/>
          </p:nvSpPr>
          <p:spPr>
            <a:xfrm>
              <a:off x="0" y="0"/>
              <a:ext cx="1864859" cy="2682500"/>
            </a:xfrm>
            <a:custGeom>
              <a:avLst/>
              <a:gdLst/>
              <a:ahLst/>
              <a:cxnLst/>
              <a:rect l="l" t="t" r="r" b="b"/>
              <a:pathLst>
                <a:path w="1864859" h="2682500">
                  <a:moveTo>
                    <a:pt x="1740399" y="59690"/>
                  </a:moveTo>
                  <a:cubicBezTo>
                    <a:pt x="1775959" y="59690"/>
                    <a:pt x="1805169" y="88900"/>
                    <a:pt x="1805169" y="124460"/>
                  </a:cubicBezTo>
                  <a:lnTo>
                    <a:pt x="1805169" y="2558040"/>
                  </a:lnTo>
                  <a:cubicBezTo>
                    <a:pt x="1805169" y="2593600"/>
                    <a:pt x="1775959" y="2622810"/>
                    <a:pt x="1740399" y="2622810"/>
                  </a:cubicBezTo>
                  <a:lnTo>
                    <a:pt x="124460" y="2622810"/>
                  </a:lnTo>
                  <a:cubicBezTo>
                    <a:pt x="88900" y="2622810"/>
                    <a:pt x="59690" y="2593600"/>
                    <a:pt x="59690" y="2558040"/>
                  </a:cubicBezTo>
                  <a:lnTo>
                    <a:pt x="59690" y="124460"/>
                  </a:lnTo>
                  <a:cubicBezTo>
                    <a:pt x="59690" y="88900"/>
                    <a:pt x="88900" y="59690"/>
                    <a:pt x="124460" y="59690"/>
                  </a:cubicBezTo>
                  <a:lnTo>
                    <a:pt x="1740399" y="59690"/>
                  </a:lnTo>
                  <a:moveTo>
                    <a:pt x="1740399" y="0"/>
                  </a:moveTo>
                  <a:lnTo>
                    <a:pt x="124460" y="0"/>
                  </a:lnTo>
                  <a:cubicBezTo>
                    <a:pt x="55880" y="0"/>
                    <a:pt x="0" y="55880"/>
                    <a:pt x="0" y="124460"/>
                  </a:cubicBezTo>
                  <a:lnTo>
                    <a:pt x="0" y="2558040"/>
                  </a:lnTo>
                  <a:cubicBezTo>
                    <a:pt x="0" y="2626620"/>
                    <a:pt x="55880" y="2682500"/>
                    <a:pt x="124460" y="2682500"/>
                  </a:cubicBezTo>
                  <a:lnTo>
                    <a:pt x="1740399" y="2682500"/>
                  </a:lnTo>
                  <a:cubicBezTo>
                    <a:pt x="1808979" y="2682500"/>
                    <a:pt x="1864859" y="2626620"/>
                    <a:pt x="1864859" y="2558040"/>
                  </a:cubicBezTo>
                  <a:lnTo>
                    <a:pt x="1864859" y="124460"/>
                  </a:lnTo>
                  <a:cubicBezTo>
                    <a:pt x="1864859" y="55880"/>
                    <a:pt x="1808979" y="0"/>
                    <a:pt x="1740399" y="0"/>
                  </a:cubicBezTo>
                  <a:close/>
                </a:path>
              </a:pathLst>
            </a:custGeom>
            <a:solidFill>
              <a:srgbClr val="163A8B"/>
            </a:solidFill>
          </p:spPr>
          <p:txBody>
            <a:bodyPr/>
            <a:lstStyle/>
            <a:p>
              <a:endParaRPr lang="en-US"/>
            </a:p>
          </p:txBody>
        </p:sp>
      </p:grpSp>
      <p:sp>
        <p:nvSpPr>
          <p:cNvPr id="6" name="TextBox 6">
            <a:extLst>
              <a:ext uri="{FF2B5EF4-FFF2-40B4-BE49-F238E27FC236}">
                <a16:creationId xmlns:a16="http://schemas.microsoft.com/office/drawing/2014/main" id="{3EECA7A8-DBE4-674E-C1F7-754CA0AC1F84}"/>
              </a:ext>
            </a:extLst>
          </p:cNvPr>
          <p:cNvSpPr txBox="1"/>
          <p:nvPr/>
        </p:nvSpPr>
        <p:spPr>
          <a:xfrm>
            <a:off x="4637264" y="5646663"/>
            <a:ext cx="1723888" cy="553998"/>
          </a:xfrm>
          <a:prstGeom prst="rect">
            <a:avLst/>
          </a:prstGeom>
        </p:spPr>
        <p:txBody>
          <a:bodyPr lIns="0" tIns="0" rIns="0" bIns="0" rtlCol="0" anchor="t">
            <a:spAutoFit/>
          </a:bodyPr>
          <a:lstStyle/>
          <a:p>
            <a:pPr algn="ctr"/>
            <a:r>
              <a:rPr lang="en-US" dirty="0">
                <a:solidFill>
                  <a:srgbClr val="163A8B"/>
                </a:solidFill>
                <a:latin typeface="Intro Rust"/>
                <a:ea typeface="Intro Rust"/>
                <a:cs typeface="Intro Rust"/>
                <a:sym typeface="Intro Rust"/>
              </a:rPr>
              <a:t>Accidental Bumping</a:t>
            </a:r>
          </a:p>
        </p:txBody>
      </p:sp>
      <p:sp>
        <p:nvSpPr>
          <p:cNvPr id="7" name="TextBox 7">
            <a:extLst>
              <a:ext uri="{FF2B5EF4-FFF2-40B4-BE49-F238E27FC236}">
                <a16:creationId xmlns:a16="http://schemas.microsoft.com/office/drawing/2014/main" id="{E22364EB-0A0B-E370-DC65-7EFF76777C52}"/>
              </a:ext>
            </a:extLst>
          </p:cNvPr>
          <p:cNvSpPr txBox="1"/>
          <p:nvPr/>
        </p:nvSpPr>
        <p:spPr>
          <a:xfrm>
            <a:off x="4457702" y="6477000"/>
            <a:ext cx="2083011" cy="1661993"/>
          </a:xfrm>
          <a:prstGeom prst="rect">
            <a:avLst/>
          </a:prstGeom>
        </p:spPr>
        <p:txBody>
          <a:bodyPr wrap="square" lIns="0" tIns="0" rIns="0" bIns="0" rtlCol="0" anchor="t">
            <a:spAutoFit/>
          </a:bodyPr>
          <a:lstStyle/>
          <a:p>
            <a:pPr algn="ctr"/>
            <a:r>
              <a:rPr lang="en-US" dirty="0">
                <a:solidFill>
                  <a:srgbClr val="163A8B"/>
                </a:solidFill>
                <a:latin typeface="Poppins"/>
                <a:ea typeface="Poppins"/>
                <a:cs typeface="Poppins"/>
                <a:sym typeface="Poppins"/>
              </a:rPr>
              <a:t>A student unintentionally bumps into another student in a crowded hallway.</a:t>
            </a:r>
          </a:p>
        </p:txBody>
      </p:sp>
      <p:grpSp>
        <p:nvGrpSpPr>
          <p:cNvPr id="23" name="Group 23">
            <a:extLst>
              <a:ext uri="{FF2B5EF4-FFF2-40B4-BE49-F238E27FC236}">
                <a16:creationId xmlns:a16="http://schemas.microsoft.com/office/drawing/2014/main" id="{3F3DD348-7F86-C78A-EF9E-3D9854DC30CD}"/>
              </a:ext>
            </a:extLst>
          </p:cNvPr>
          <p:cNvGrpSpPr/>
          <p:nvPr/>
        </p:nvGrpSpPr>
        <p:grpSpPr>
          <a:xfrm>
            <a:off x="3906876" y="301969"/>
            <a:ext cx="3114551" cy="4574831"/>
            <a:chOff x="0" y="0"/>
            <a:chExt cx="1864859" cy="2686837"/>
          </a:xfrm>
        </p:grpSpPr>
        <p:sp>
          <p:nvSpPr>
            <p:cNvPr id="24" name="Freeform 24">
              <a:extLst>
                <a:ext uri="{FF2B5EF4-FFF2-40B4-BE49-F238E27FC236}">
                  <a16:creationId xmlns:a16="http://schemas.microsoft.com/office/drawing/2014/main" id="{033598DF-BA15-3278-D016-04BF718CC298}"/>
                </a:ext>
              </a:extLst>
            </p:cNvPr>
            <p:cNvSpPr/>
            <p:nvPr/>
          </p:nvSpPr>
          <p:spPr>
            <a:xfrm>
              <a:off x="31750" y="31750"/>
              <a:ext cx="1801359" cy="2623337"/>
            </a:xfrm>
            <a:custGeom>
              <a:avLst/>
              <a:gdLst/>
              <a:ahLst/>
              <a:cxnLst/>
              <a:rect l="l" t="t" r="r" b="b"/>
              <a:pathLst>
                <a:path w="1801359" h="2623337">
                  <a:moveTo>
                    <a:pt x="1708649" y="2623337"/>
                  </a:moveTo>
                  <a:lnTo>
                    <a:pt x="92710" y="2623337"/>
                  </a:lnTo>
                  <a:cubicBezTo>
                    <a:pt x="41910" y="2623337"/>
                    <a:pt x="0" y="2581427"/>
                    <a:pt x="0" y="2530627"/>
                  </a:cubicBezTo>
                  <a:lnTo>
                    <a:pt x="0" y="92710"/>
                  </a:lnTo>
                  <a:cubicBezTo>
                    <a:pt x="0" y="41910"/>
                    <a:pt x="41910" y="0"/>
                    <a:pt x="92710" y="0"/>
                  </a:cubicBezTo>
                  <a:lnTo>
                    <a:pt x="1707379" y="0"/>
                  </a:lnTo>
                  <a:cubicBezTo>
                    <a:pt x="1758179" y="0"/>
                    <a:pt x="1800089" y="41910"/>
                    <a:pt x="1800089" y="92710"/>
                  </a:cubicBezTo>
                  <a:lnTo>
                    <a:pt x="1800089" y="2529357"/>
                  </a:lnTo>
                  <a:cubicBezTo>
                    <a:pt x="1801359" y="2581427"/>
                    <a:pt x="1759449" y="2623337"/>
                    <a:pt x="1708649" y="2623337"/>
                  </a:cubicBezTo>
                  <a:close/>
                </a:path>
              </a:pathLst>
            </a:custGeom>
            <a:solidFill>
              <a:srgbClr val="FFFCFA"/>
            </a:solidFill>
          </p:spPr>
          <p:txBody>
            <a:bodyPr/>
            <a:lstStyle/>
            <a:p>
              <a:endParaRPr lang="en-US"/>
            </a:p>
          </p:txBody>
        </p:sp>
        <p:sp>
          <p:nvSpPr>
            <p:cNvPr id="25" name="Freeform 25">
              <a:extLst>
                <a:ext uri="{FF2B5EF4-FFF2-40B4-BE49-F238E27FC236}">
                  <a16:creationId xmlns:a16="http://schemas.microsoft.com/office/drawing/2014/main" id="{A88E4DF5-7230-DA8E-0249-B62525457E5A}"/>
                </a:ext>
              </a:extLst>
            </p:cNvPr>
            <p:cNvSpPr/>
            <p:nvPr/>
          </p:nvSpPr>
          <p:spPr>
            <a:xfrm>
              <a:off x="0" y="0"/>
              <a:ext cx="1864859" cy="2686837"/>
            </a:xfrm>
            <a:custGeom>
              <a:avLst/>
              <a:gdLst/>
              <a:ahLst/>
              <a:cxnLst/>
              <a:rect l="l" t="t" r="r" b="b"/>
              <a:pathLst>
                <a:path w="1864859" h="2686837">
                  <a:moveTo>
                    <a:pt x="1740399" y="59690"/>
                  </a:moveTo>
                  <a:cubicBezTo>
                    <a:pt x="1775959" y="59690"/>
                    <a:pt x="1805169" y="88900"/>
                    <a:pt x="1805169" y="124460"/>
                  </a:cubicBezTo>
                  <a:lnTo>
                    <a:pt x="1805169" y="2562377"/>
                  </a:lnTo>
                  <a:cubicBezTo>
                    <a:pt x="1805169" y="2597937"/>
                    <a:pt x="1775959" y="2627147"/>
                    <a:pt x="1740399" y="2627147"/>
                  </a:cubicBezTo>
                  <a:lnTo>
                    <a:pt x="124460" y="2627147"/>
                  </a:lnTo>
                  <a:cubicBezTo>
                    <a:pt x="88900" y="2627147"/>
                    <a:pt x="59690" y="2597937"/>
                    <a:pt x="59690" y="2562377"/>
                  </a:cubicBezTo>
                  <a:lnTo>
                    <a:pt x="59690" y="124460"/>
                  </a:lnTo>
                  <a:cubicBezTo>
                    <a:pt x="59690" y="88900"/>
                    <a:pt x="88900" y="59690"/>
                    <a:pt x="124460" y="59690"/>
                  </a:cubicBezTo>
                  <a:lnTo>
                    <a:pt x="1740399" y="59690"/>
                  </a:lnTo>
                  <a:moveTo>
                    <a:pt x="1740399" y="0"/>
                  </a:moveTo>
                  <a:lnTo>
                    <a:pt x="124460" y="0"/>
                  </a:lnTo>
                  <a:cubicBezTo>
                    <a:pt x="55880" y="0"/>
                    <a:pt x="0" y="55880"/>
                    <a:pt x="0" y="124460"/>
                  </a:cubicBezTo>
                  <a:lnTo>
                    <a:pt x="0" y="2562377"/>
                  </a:lnTo>
                  <a:cubicBezTo>
                    <a:pt x="0" y="2630957"/>
                    <a:pt x="55880" y="2686837"/>
                    <a:pt x="124460" y="2686837"/>
                  </a:cubicBezTo>
                  <a:lnTo>
                    <a:pt x="1740399" y="2686837"/>
                  </a:lnTo>
                  <a:cubicBezTo>
                    <a:pt x="1808979" y="2686837"/>
                    <a:pt x="1864859" y="2630957"/>
                    <a:pt x="1864859" y="2562377"/>
                  </a:cubicBezTo>
                  <a:lnTo>
                    <a:pt x="1864859" y="124460"/>
                  </a:lnTo>
                  <a:cubicBezTo>
                    <a:pt x="1864859" y="55880"/>
                    <a:pt x="1808979" y="0"/>
                    <a:pt x="1740399" y="0"/>
                  </a:cubicBezTo>
                  <a:close/>
                </a:path>
              </a:pathLst>
            </a:custGeom>
            <a:solidFill>
              <a:srgbClr val="163A8B"/>
            </a:solidFill>
          </p:spPr>
          <p:txBody>
            <a:bodyPr/>
            <a:lstStyle/>
            <a:p>
              <a:endParaRPr lang="en-US"/>
            </a:p>
          </p:txBody>
        </p:sp>
      </p:grpSp>
      <p:sp>
        <p:nvSpPr>
          <p:cNvPr id="26" name="TextBox 26">
            <a:extLst>
              <a:ext uri="{FF2B5EF4-FFF2-40B4-BE49-F238E27FC236}">
                <a16:creationId xmlns:a16="http://schemas.microsoft.com/office/drawing/2014/main" id="{12E05DDB-FD2F-3C28-EE9D-1A81C469573F}"/>
              </a:ext>
            </a:extLst>
          </p:cNvPr>
          <p:cNvSpPr txBox="1"/>
          <p:nvPr/>
        </p:nvSpPr>
        <p:spPr>
          <a:xfrm>
            <a:off x="4584548" y="918478"/>
            <a:ext cx="1776604" cy="230832"/>
          </a:xfrm>
          <a:prstGeom prst="rect">
            <a:avLst/>
          </a:prstGeom>
        </p:spPr>
        <p:txBody>
          <a:bodyPr lIns="0" tIns="0" rIns="0" bIns="0" rtlCol="0" anchor="t">
            <a:spAutoFit/>
          </a:bodyPr>
          <a:lstStyle/>
          <a:p>
            <a:pPr algn="ctr">
              <a:lnSpc>
                <a:spcPts val="1787"/>
              </a:lnSpc>
            </a:pPr>
            <a:r>
              <a:rPr lang="en-US" dirty="0">
                <a:solidFill>
                  <a:srgbClr val="163A8B"/>
                </a:solidFill>
                <a:latin typeface="Intro Rust"/>
                <a:ea typeface="Intro Rust"/>
                <a:cs typeface="Intro Rust"/>
                <a:sym typeface="Intro Rust"/>
              </a:rPr>
              <a:t>INTIMIDATION</a:t>
            </a:r>
          </a:p>
        </p:txBody>
      </p:sp>
      <p:sp>
        <p:nvSpPr>
          <p:cNvPr id="27" name="TextBox 27">
            <a:extLst>
              <a:ext uri="{FF2B5EF4-FFF2-40B4-BE49-F238E27FC236}">
                <a16:creationId xmlns:a16="http://schemas.microsoft.com/office/drawing/2014/main" id="{6EF2C862-B8E6-C772-CE4F-41D0CDBB1A06}"/>
              </a:ext>
            </a:extLst>
          </p:cNvPr>
          <p:cNvSpPr txBox="1"/>
          <p:nvPr/>
        </p:nvSpPr>
        <p:spPr>
          <a:xfrm>
            <a:off x="4177450" y="1477852"/>
            <a:ext cx="2590800" cy="3046988"/>
          </a:xfrm>
          <a:prstGeom prst="rect">
            <a:avLst/>
          </a:prstGeom>
        </p:spPr>
        <p:txBody>
          <a:bodyPr wrap="square" lIns="0" tIns="0" rIns="0" bIns="0" rtlCol="0" anchor="t">
            <a:spAutoFit/>
          </a:bodyPr>
          <a:lstStyle/>
          <a:p>
            <a:pPr algn="ctr"/>
            <a:r>
              <a:rPr lang="en-US" dirty="0">
                <a:solidFill>
                  <a:srgbClr val="163A8B"/>
                </a:solidFill>
                <a:latin typeface="Poppins"/>
                <a:ea typeface="Poppins"/>
                <a:cs typeface="Poppins"/>
                <a:sym typeface="Poppins"/>
              </a:rPr>
              <a:t>A student consistently stands very close to another student, often blocking their path.  They use their physical presence to the target feel scared and powerless, even without saying a word or making physical contact.</a:t>
            </a:r>
          </a:p>
        </p:txBody>
      </p:sp>
      <p:grpSp>
        <p:nvGrpSpPr>
          <p:cNvPr id="28" name="Group 28">
            <a:extLst>
              <a:ext uri="{FF2B5EF4-FFF2-40B4-BE49-F238E27FC236}">
                <a16:creationId xmlns:a16="http://schemas.microsoft.com/office/drawing/2014/main" id="{DC88E480-87DD-0FE2-43D6-51C6B3D1A315}"/>
              </a:ext>
            </a:extLst>
          </p:cNvPr>
          <p:cNvGrpSpPr/>
          <p:nvPr/>
        </p:nvGrpSpPr>
        <p:grpSpPr>
          <a:xfrm>
            <a:off x="267674" y="272652"/>
            <a:ext cx="3146428" cy="4531002"/>
            <a:chOff x="0" y="0"/>
            <a:chExt cx="1864859" cy="2687130"/>
          </a:xfrm>
        </p:grpSpPr>
        <p:sp>
          <p:nvSpPr>
            <p:cNvPr id="29" name="Freeform 29">
              <a:extLst>
                <a:ext uri="{FF2B5EF4-FFF2-40B4-BE49-F238E27FC236}">
                  <a16:creationId xmlns:a16="http://schemas.microsoft.com/office/drawing/2014/main" id="{E5F1AB2F-9172-0A52-AE2A-1FD4AFBA63F5}"/>
                </a:ext>
              </a:extLst>
            </p:cNvPr>
            <p:cNvSpPr/>
            <p:nvPr/>
          </p:nvSpPr>
          <p:spPr>
            <a:xfrm>
              <a:off x="31750" y="31750"/>
              <a:ext cx="1801359" cy="2623630"/>
            </a:xfrm>
            <a:custGeom>
              <a:avLst/>
              <a:gdLst/>
              <a:ahLst/>
              <a:cxnLst/>
              <a:rect l="l" t="t" r="r" b="b"/>
              <a:pathLst>
                <a:path w="1801359" h="2623630">
                  <a:moveTo>
                    <a:pt x="1708649" y="2623630"/>
                  </a:moveTo>
                  <a:lnTo>
                    <a:pt x="92710" y="2623630"/>
                  </a:lnTo>
                  <a:cubicBezTo>
                    <a:pt x="41910" y="2623630"/>
                    <a:pt x="0" y="2581720"/>
                    <a:pt x="0" y="2530920"/>
                  </a:cubicBezTo>
                  <a:lnTo>
                    <a:pt x="0" y="92710"/>
                  </a:lnTo>
                  <a:cubicBezTo>
                    <a:pt x="0" y="41910"/>
                    <a:pt x="41910" y="0"/>
                    <a:pt x="92710" y="0"/>
                  </a:cubicBezTo>
                  <a:lnTo>
                    <a:pt x="1707379" y="0"/>
                  </a:lnTo>
                  <a:cubicBezTo>
                    <a:pt x="1758179" y="0"/>
                    <a:pt x="1800089" y="41910"/>
                    <a:pt x="1800089" y="92710"/>
                  </a:cubicBezTo>
                  <a:lnTo>
                    <a:pt x="1800089" y="2529650"/>
                  </a:lnTo>
                  <a:cubicBezTo>
                    <a:pt x="1801359" y="2581720"/>
                    <a:pt x="1759449" y="2623630"/>
                    <a:pt x="1708649" y="2623630"/>
                  </a:cubicBezTo>
                  <a:close/>
                </a:path>
              </a:pathLst>
            </a:custGeom>
            <a:solidFill>
              <a:srgbClr val="FFFCFA"/>
            </a:solidFill>
          </p:spPr>
          <p:txBody>
            <a:bodyPr/>
            <a:lstStyle/>
            <a:p>
              <a:endParaRPr lang="en-US"/>
            </a:p>
          </p:txBody>
        </p:sp>
        <p:sp>
          <p:nvSpPr>
            <p:cNvPr id="30" name="Freeform 30">
              <a:extLst>
                <a:ext uri="{FF2B5EF4-FFF2-40B4-BE49-F238E27FC236}">
                  <a16:creationId xmlns:a16="http://schemas.microsoft.com/office/drawing/2014/main" id="{A84A3B61-01D9-1A46-39A2-98A7B36A9241}"/>
                </a:ext>
              </a:extLst>
            </p:cNvPr>
            <p:cNvSpPr/>
            <p:nvPr/>
          </p:nvSpPr>
          <p:spPr>
            <a:xfrm>
              <a:off x="0" y="0"/>
              <a:ext cx="1864859" cy="2687131"/>
            </a:xfrm>
            <a:custGeom>
              <a:avLst/>
              <a:gdLst/>
              <a:ahLst/>
              <a:cxnLst/>
              <a:rect l="l" t="t" r="r" b="b"/>
              <a:pathLst>
                <a:path w="1864859" h="2687131">
                  <a:moveTo>
                    <a:pt x="1740399" y="59690"/>
                  </a:moveTo>
                  <a:cubicBezTo>
                    <a:pt x="1775959" y="59690"/>
                    <a:pt x="1805169" y="88900"/>
                    <a:pt x="1805169" y="124460"/>
                  </a:cubicBezTo>
                  <a:lnTo>
                    <a:pt x="1805169" y="2562671"/>
                  </a:lnTo>
                  <a:cubicBezTo>
                    <a:pt x="1805169" y="2598231"/>
                    <a:pt x="1775959" y="2627440"/>
                    <a:pt x="1740399" y="2627440"/>
                  </a:cubicBezTo>
                  <a:lnTo>
                    <a:pt x="124460" y="2627440"/>
                  </a:lnTo>
                  <a:cubicBezTo>
                    <a:pt x="88900" y="2627440"/>
                    <a:pt x="59690" y="2598231"/>
                    <a:pt x="59690" y="2562671"/>
                  </a:cubicBezTo>
                  <a:lnTo>
                    <a:pt x="59690" y="124460"/>
                  </a:lnTo>
                  <a:cubicBezTo>
                    <a:pt x="59690" y="88900"/>
                    <a:pt x="88900" y="59690"/>
                    <a:pt x="124460" y="59690"/>
                  </a:cubicBezTo>
                  <a:lnTo>
                    <a:pt x="1740399" y="59690"/>
                  </a:lnTo>
                  <a:moveTo>
                    <a:pt x="1740399" y="0"/>
                  </a:moveTo>
                  <a:lnTo>
                    <a:pt x="124460" y="0"/>
                  </a:lnTo>
                  <a:cubicBezTo>
                    <a:pt x="55880" y="0"/>
                    <a:pt x="0" y="55880"/>
                    <a:pt x="0" y="124460"/>
                  </a:cubicBezTo>
                  <a:lnTo>
                    <a:pt x="0" y="2562671"/>
                  </a:lnTo>
                  <a:cubicBezTo>
                    <a:pt x="0" y="2631250"/>
                    <a:pt x="55880" y="2687131"/>
                    <a:pt x="124460" y="2687131"/>
                  </a:cubicBezTo>
                  <a:lnTo>
                    <a:pt x="1740399" y="2687131"/>
                  </a:lnTo>
                  <a:cubicBezTo>
                    <a:pt x="1808979" y="2687131"/>
                    <a:pt x="1864859" y="2631250"/>
                    <a:pt x="1864859" y="2562671"/>
                  </a:cubicBezTo>
                  <a:lnTo>
                    <a:pt x="1864859" y="124460"/>
                  </a:lnTo>
                  <a:cubicBezTo>
                    <a:pt x="1864859" y="55880"/>
                    <a:pt x="1808979" y="0"/>
                    <a:pt x="1740399" y="0"/>
                  </a:cubicBezTo>
                  <a:close/>
                </a:path>
              </a:pathLst>
            </a:custGeom>
            <a:solidFill>
              <a:srgbClr val="163A8B"/>
            </a:solidFill>
          </p:spPr>
          <p:txBody>
            <a:bodyPr/>
            <a:lstStyle/>
            <a:p>
              <a:endParaRPr lang="en-US"/>
            </a:p>
          </p:txBody>
        </p:sp>
      </p:grpSp>
      <p:sp>
        <p:nvSpPr>
          <p:cNvPr id="31" name="TextBox 31">
            <a:extLst>
              <a:ext uri="{FF2B5EF4-FFF2-40B4-BE49-F238E27FC236}">
                <a16:creationId xmlns:a16="http://schemas.microsoft.com/office/drawing/2014/main" id="{EABF792A-6811-54E1-3269-7195A5265BD4}"/>
              </a:ext>
            </a:extLst>
          </p:cNvPr>
          <p:cNvSpPr txBox="1"/>
          <p:nvPr/>
        </p:nvSpPr>
        <p:spPr>
          <a:xfrm>
            <a:off x="876023" y="1029986"/>
            <a:ext cx="1741912" cy="230832"/>
          </a:xfrm>
          <a:prstGeom prst="rect">
            <a:avLst/>
          </a:prstGeom>
        </p:spPr>
        <p:txBody>
          <a:bodyPr lIns="0" tIns="0" rIns="0" bIns="0" rtlCol="0" anchor="t">
            <a:spAutoFit/>
          </a:bodyPr>
          <a:lstStyle/>
          <a:p>
            <a:pPr algn="ctr">
              <a:lnSpc>
                <a:spcPts val="1787"/>
              </a:lnSpc>
            </a:pPr>
            <a:r>
              <a:rPr lang="en-US" dirty="0">
                <a:solidFill>
                  <a:srgbClr val="163A8B"/>
                </a:solidFill>
                <a:latin typeface="Intro Rust"/>
                <a:ea typeface="Intro Rust"/>
                <a:cs typeface="Intro Rust"/>
                <a:sym typeface="Intro Rust"/>
              </a:rPr>
              <a:t>SHOVING</a:t>
            </a:r>
          </a:p>
        </p:txBody>
      </p:sp>
      <p:sp>
        <p:nvSpPr>
          <p:cNvPr id="32" name="TextBox 32">
            <a:extLst>
              <a:ext uri="{FF2B5EF4-FFF2-40B4-BE49-F238E27FC236}">
                <a16:creationId xmlns:a16="http://schemas.microsoft.com/office/drawing/2014/main" id="{5C33ADCA-3495-00C2-EAB8-1A9EBA465D93}"/>
              </a:ext>
            </a:extLst>
          </p:cNvPr>
          <p:cNvSpPr txBox="1"/>
          <p:nvPr/>
        </p:nvSpPr>
        <p:spPr>
          <a:xfrm>
            <a:off x="858928" y="1943399"/>
            <a:ext cx="1968284" cy="1661993"/>
          </a:xfrm>
          <a:prstGeom prst="rect">
            <a:avLst/>
          </a:prstGeom>
        </p:spPr>
        <p:txBody>
          <a:bodyPr wrap="square" lIns="0" tIns="0" rIns="0" bIns="0" rtlCol="0" anchor="t">
            <a:spAutoFit/>
          </a:bodyPr>
          <a:lstStyle/>
          <a:p>
            <a:pPr algn="ctr"/>
            <a:r>
              <a:rPr lang="en-US" dirty="0">
                <a:solidFill>
                  <a:srgbClr val="163A8B"/>
                </a:solidFill>
                <a:latin typeface="Poppins"/>
                <a:ea typeface="Poppins"/>
                <a:cs typeface="Poppins"/>
                <a:sym typeface="Poppins"/>
              </a:rPr>
              <a:t>One student aggressively shoves another against lockers whenever they pass by.</a:t>
            </a:r>
          </a:p>
        </p:txBody>
      </p:sp>
      <p:grpSp>
        <p:nvGrpSpPr>
          <p:cNvPr id="43" name="Group 18">
            <a:extLst>
              <a:ext uri="{FF2B5EF4-FFF2-40B4-BE49-F238E27FC236}">
                <a16:creationId xmlns:a16="http://schemas.microsoft.com/office/drawing/2014/main" id="{5967316F-E629-28E1-CAC5-F250BAE35A13}"/>
              </a:ext>
            </a:extLst>
          </p:cNvPr>
          <p:cNvGrpSpPr/>
          <p:nvPr/>
        </p:nvGrpSpPr>
        <p:grpSpPr>
          <a:xfrm>
            <a:off x="248299" y="5045330"/>
            <a:ext cx="3165803" cy="4488746"/>
            <a:chOff x="0" y="0"/>
            <a:chExt cx="1864859" cy="2682500"/>
          </a:xfrm>
        </p:grpSpPr>
        <p:sp>
          <p:nvSpPr>
            <p:cNvPr id="44" name="Freeform 19">
              <a:extLst>
                <a:ext uri="{FF2B5EF4-FFF2-40B4-BE49-F238E27FC236}">
                  <a16:creationId xmlns:a16="http://schemas.microsoft.com/office/drawing/2014/main" id="{0350B88B-FD58-35B5-995A-75EA7FA08AE6}"/>
                </a:ext>
              </a:extLst>
            </p:cNvPr>
            <p:cNvSpPr/>
            <p:nvPr/>
          </p:nvSpPr>
          <p:spPr>
            <a:xfrm>
              <a:off x="31750" y="31750"/>
              <a:ext cx="1801359" cy="2619000"/>
            </a:xfrm>
            <a:custGeom>
              <a:avLst/>
              <a:gdLst/>
              <a:ahLst/>
              <a:cxnLst/>
              <a:rect l="l" t="t" r="r" b="b"/>
              <a:pathLst>
                <a:path w="1801359" h="2619000">
                  <a:moveTo>
                    <a:pt x="1708649" y="2619000"/>
                  </a:moveTo>
                  <a:lnTo>
                    <a:pt x="92710" y="2619000"/>
                  </a:lnTo>
                  <a:cubicBezTo>
                    <a:pt x="41910" y="2619000"/>
                    <a:pt x="0" y="2577090"/>
                    <a:pt x="0" y="2526290"/>
                  </a:cubicBezTo>
                  <a:lnTo>
                    <a:pt x="0" y="92710"/>
                  </a:lnTo>
                  <a:cubicBezTo>
                    <a:pt x="0" y="41910"/>
                    <a:pt x="41910" y="0"/>
                    <a:pt x="92710" y="0"/>
                  </a:cubicBezTo>
                  <a:lnTo>
                    <a:pt x="1707379" y="0"/>
                  </a:lnTo>
                  <a:cubicBezTo>
                    <a:pt x="1758179" y="0"/>
                    <a:pt x="1800089" y="41910"/>
                    <a:pt x="1800089" y="92710"/>
                  </a:cubicBezTo>
                  <a:lnTo>
                    <a:pt x="1800089" y="2525020"/>
                  </a:lnTo>
                  <a:cubicBezTo>
                    <a:pt x="1801359" y="2577090"/>
                    <a:pt x="1759449" y="2619000"/>
                    <a:pt x="1708649" y="2619000"/>
                  </a:cubicBezTo>
                  <a:close/>
                </a:path>
              </a:pathLst>
            </a:custGeom>
            <a:solidFill>
              <a:srgbClr val="FFFCFA"/>
            </a:solidFill>
          </p:spPr>
          <p:txBody>
            <a:bodyPr/>
            <a:lstStyle/>
            <a:p>
              <a:endParaRPr lang="en-US"/>
            </a:p>
          </p:txBody>
        </p:sp>
        <p:sp>
          <p:nvSpPr>
            <p:cNvPr id="45" name="Freeform 20">
              <a:extLst>
                <a:ext uri="{FF2B5EF4-FFF2-40B4-BE49-F238E27FC236}">
                  <a16:creationId xmlns:a16="http://schemas.microsoft.com/office/drawing/2014/main" id="{4C4EF7CC-7FC1-9803-D49D-51B505A37766}"/>
                </a:ext>
              </a:extLst>
            </p:cNvPr>
            <p:cNvSpPr/>
            <p:nvPr/>
          </p:nvSpPr>
          <p:spPr>
            <a:xfrm>
              <a:off x="0" y="0"/>
              <a:ext cx="1864859" cy="2682500"/>
            </a:xfrm>
            <a:custGeom>
              <a:avLst/>
              <a:gdLst/>
              <a:ahLst/>
              <a:cxnLst/>
              <a:rect l="l" t="t" r="r" b="b"/>
              <a:pathLst>
                <a:path w="1864859" h="2682500">
                  <a:moveTo>
                    <a:pt x="1740399" y="59690"/>
                  </a:moveTo>
                  <a:cubicBezTo>
                    <a:pt x="1775959" y="59690"/>
                    <a:pt x="1805169" y="88900"/>
                    <a:pt x="1805169" y="124460"/>
                  </a:cubicBezTo>
                  <a:lnTo>
                    <a:pt x="1805169" y="2558040"/>
                  </a:lnTo>
                  <a:cubicBezTo>
                    <a:pt x="1805169" y="2593600"/>
                    <a:pt x="1775959" y="2622810"/>
                    <a:pt x="1740399" y="2622810"/>
                  </a:cubicBezTo>
                  <a:lnTo>
                    <a:pt x="124460" y="2622810"/>
                  </a:lnTo>
                  <a:cubicBezTo>
                    <a:pt x="88900" y="2622810"/>
                    <a:pt x="59690" y="2593600"/>
                    <a:pt x="59690" y="2558040"/>
                  </a:cubicBezTo>
                  <a:lnTo>
                    <a:pt x="59690" y="124460"/>
                  </a:lnTo>
                  <a:cubicBezTo>
                    <a:pt x="59690" y="88900"/>
                    <a:pt x="88900" y="59690"/>
                    <a:pt x="124460" y="59690"/>
                  </a:cubicBezTo>
                  <a:lnTo>
                    <a:pt x="1740399" y="59690"/>
                  </a:lnTo>
                  <a:moveTo>
                    <a:pt x="1740399" y="0"/>
                  </a:moveTo>
                  <a:lnTo>
                    <a:pt x="124460" y="0"/>
                  </a:lnTo>
                  <a:cubicBezTo>
                    <a:pt x="55880" y="0"/>
                    <a:pt x="0" y="55880"/>
                    <a:pt x="0" y="124460"/>
                  </a:cubicBezTo>
                  <a:lnTo>
                    <a:pt x="0" y="2558040"/>
                  </a:lnTo>
                  <a:cubicBezTo>
                    <a:pt x="0" y="2626620"/>
                    <a:pt x="55880" y="2682500"/>
                    <a:pt x="124460" y="2682500"/>
                  </a:cubicBezTo>
                  <a:lnTo>
                    <a:pt x="1740399" y="2682500"/>
                  </a:lnTo>
                  <a:cubicBezTo>
                    <a:pt x="1808979" y="2682500"/>
                    <a:pt x="1864859" y="2626620"/>
                    <a:pt x="1864859" y="2558040"/>
                  </a:cubicBezTo>
                  <a:lnTo>
                    <a:pt x="1864859" y="124460"/>
                  </a:lnTo>
                  <a:cubicBezTo>
                    <a:pt x="1864859" y="55880"/>
                    <a:pt x="1808979" y="0"/>
                    <a:pt x="1740399" y="0"/>
                  </a:cubicBezTo>
                  <a:close/>
                </a:path>
              </a:pathLst>
            </a:custGeom>
            <a:solidFill>
              <a:srgbClr val="163A8B"/>
            </a:solidFill>
          </p:spPr>
          <p:txBody>
            <a:bodyPr/>
            <a:lstStyle/>
            <a:p>
              <a:endParaRPr lang="en-US"/>
            </a:p>
          </p:txBody>
        </p:sp>
      </p:grpSp>
      <p:sp>
        <p:nvSpPr>
          <p:cNvPr id="11" name="TextBox 11">
            <a:extLst>
              <a:ext uri="{FF2B5EF4-FFF2-40B4-BE49-F238E27FC236}">
                <a16:creationId xmlns:a16="http://schemas.microsoft.com/office/drawing/2014/main" id="{E3ADA228-13CF-1122-A1C2-FF203FA7CDA1}"/>
              </a:ext>
            </a:extLst>
          </p:cNvPr>
          <p:cNvSpPr txBox="1"/>
          <p:nvPr/>
        </p:nvSpPr>
        <p:spPr>
          <a:xfrm>
            <a:off x="894272" y="5591131"/>
            <a:ext cx="1723663" cy="553998"/>
          </a:xfrm>
          <a:prstGeom prst="rect">
            <a:avLst/>
          </a:prstGeom>
        </p:spPr>
        <p:txBody>
          <a:bodyPr lIns="0" tIns="0" rIns="0" bIns="0" rtlCol="0" anchor="t">
            <a:spAutoFit/>
          </a:bodyPr>
          <a:lstStyle/>
          <a:p>
            <a:pPr algn="ctr"/>
            <a:r>
              <a:rPr lang="en-US" dirty="0">
                <a:solidFill>
                  <a:srgbClr val="163A8B"/>
                </a:solidFill>
                <a:latin typeface="Intro Rust"/>
                <a:ea typeface="Intro Rust"/>
                <a:cs typeface="Intro Rust"/>
                <a:sym typeface="Intro Rust"/>
              </a:rPr>
              <a:t>Expressing Frustration</a:t>
            </a:r>
          </a:p>
        </p:txBody>
      </p:sp>
      <p:sp>
        <p:nvSpPr>
          <p:cNvPr id="12" name="TextBox 12">
            <a:extLst>
              <a:ext uri="{FF2B5EF4-FFF2-40B4-BE49-F238E27FC236}">
                <a16:creationId xmlns:a16="http://schemas.microsoft.com/office/drawing/2014/main" id="{B4677053-918B-7045-E99F-2D57F6B24CFA}"/>
              </a:ext>
            </a:extLst>
          </p:cNvPr>
          <p:cNvSpPr txBox="1"/>
          <p:nvPr/>
        </p:nvSpPr>
        <p:spPr>
          <a:xfrm>
            <a:off x="533400" y="6477000"/>
            <a:ext cx="2514600" cy="1661993"/>
          </a:xfrm>
          <a:prstGeom prst="rect">
            <a:avLst/>
          </a:prstGeom>
        </p:spPr>
        <p:txBody>
          <a:bodyPr wrap="square" lIns="0" tIns="0" rIns="0" bIns="0" rtlCol="0" anchor="t">
            <a:spAutoFit/>
          </a:bodyPr>
          <a:lstStyle/>
          <a:p>
            <a:pPr algn="ctr"/>
            <a:r>
              <a:rPr lang="en-US" dirty="0">
                <a:solidFill>
                  <a:srgbClr val="163A8B"/>
                </a:solidFill>
                <a:latin typeface="Poppins"/>
                <a:ea typeface="Poppins"/>
                <a:cs typeface="Poppins"/>
                <a:sym typeface="Poppins"/>
              </a:rPr>
              <a:t>A student slams their locker door or desk out of frustration after a bad day, but they do not direct their anger at anyone else.</a:t>
            </a:r>
          </a:p>
        </p:txBody>
      </p:sp>
    </p:spTree>
    <p:extLst>
      <p:ext uri="{BB962C8B-B14F-4D97-AF65-F5344CB8AC3E}">
        <p14:creationId xmlns:p14="http://schemas.microsoft.com/office/powerpoint/2010/main" val="12913112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192</Words>
  <Application>Microsoft Office PowerPoint</Application>
  <PresentationFormat>Custom</PresentationFormat>
  <Paragraphs>16</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Intro Rust</vt:lpstr>
      <vt:lpstr>Calibri</vt:lpstr>
      <vt:lpstr>Poppins</vt:lpstr>
      <vt:lpstr>Arial</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4 Physical Bullying Example Cards (Presentation (4:3))</dc:title>
  <dc:creator>Diana Strouth</dc:creator>
  <cp:lastModifiedBy>Diana Strouth</cp:lastModifiedBy>
  <cp:revision>2</cp:revision>
  <dcterms:created xsi:type="dcterms:W3CDTF">2006-08-16T00:00:00Z</dcterms:created>
  <dcterms:modified xsi:type="dcterms:W3CDTF">2024-10-30T01:01:37Z</dcterms:modified>
  <dc:identifier>DAGVAC75a2g</dc:identifier>
</cp:coreProperties>
</file>