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753600" cy="7315200"/>
  <p:notesSz cx="6858000" cy="9144000"/>
  <p:embeddedFontLst>
    <p:embeddedFont>
      <p:font typeface="League Spartan" charset="1" panose="0000080000000000000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fonts/font13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479517" y="2350792"/>
            <a:ext cx="2696943" cy="3452087"/>
            <a:chOff x="0" y="0"/>
            <a:chExt cx="6350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" cy="812800"/>
            </a:xfrm>
            <a:custGeom>
              <a:avLst/>
              <a:gdLst/>
              <a:ahLst/>
              <a:cxnLst/>
              <a:rect r="r" b="b" t="t" l="l"/>
              <a:pathLst>
                <a:path h="812800" w="635000">
                  <a:moveTo>
                    <a:pt x="635000" y="0"/>
                  </a:moveTo>
                  <a:lnTo>
                    <a:pt x="635000" y="698500"/>
                  </a:lnTo>
                  <a:lnTo>
                    <a:pt x="317500" y="812800"/>
                  </a:lnTo>
                  <a:lnTo>
                    <a:pt x="0" y="698500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635000" cy="746125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479517" y="1279502"/>
            <a:ext cx="2696943" cy="744005"/>
            <a:chOff x="0" y="0"/>
            <a:chExt cx="1059513" cy="29228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59513" cy="292288"/>
            </a:xfrm>
            <a:custGeom>
              <a:avLst/>
              <a:gdLst/>
              <a:ahLst/>
              <a:cxnLst/>
              <a:rect r="r" b="b" t="t" l="l"/>
              <a:pathLst>
                <a:path h="29228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195396"/>
                  </a:lnTo>
                  <a:cubicBezTo>
                    <a:pt x="1059513" y="221094"/>
                    <a:pt x="1049305" y="245738"/>
                    <a:pt x="1031134" y="263909"/>
                  </a:cubicBezTo>
                  <a:cubicBezTo>
                    <a:pt x="1012964" y="282080"/>
                    <a:pt x="988319" y="292288"/>
                    <a:pt x="962622" y="292288"/>
                  </a:cubicBezTo>
                  <a:lnTo>
                    <a:pt x="96891" y="292288"/>
                  </a:lnTo>
                  <a:cubicBezTo>
                    <a:pt x="71194" y="292288"/>
                    <a:pt x="46549" y="282080"/>
                    <a:pt x="28379" y="263909"/>
                  </a:cubicBezTo>
                  <a:cubicBezTo>
                    <a:pt x="10208" y="245738"/>
                    <a:pt x="0" y="221094"/>
                    <a:pt x="0" y="195396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1059513" cy="311338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  <a:r>
                <a:rPr lang="en-US" sz="1277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13-1202. Threatening or Intimidating; classification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0220" y="272207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532785" y="2656205"/>
            <a:ext cx="2590406" cy="24258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2"/>
              </a:lnSpc>
            </a:pPr>
            <a:r>
              <a:rPr lang="en-US" sz="1401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1. A person commits threatening or intimidating if the person threatens or intimidates by word or conduct:</a:t>
            </a:r>
          </a:p>
          <a:p>
            <a:pPr algn="ctr">
              <a:lnSpc>
                <a:spcPts val="1962"/>
              </a:lnSpc>
            </a:pPr>
            <a:r>
              <a:rPr lang="en-US" sz="1401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2. To cause physical injury to another person or serious damage to the property of another.</a:t>
            </a:r>
          </a:p>
          <a:p>
            <a:pPr algn="ctr">
              <a:lnSpc>
                <a:spcPts val="1962"/>
              </a:lnSpc>
              <a:spcBef>
                <a:spcPct val="0"/>
              </a:spcBef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5400000">
            <a:off x="6938687" y="272207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5400000">
            <a:off x="100220" y="4279676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6938687" y="4279676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5031027" y="1279502"/>
            <a:ext cx="2696943" cy="744005"/>
            <a:chOff x="0" y="0"/>
            <a:chExt cx="1059513" cy="29228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59513" cy="292288"/>
            </a:xfrm>
            <a:custGeom>
              <a:avLst/>
              <a:gdLst/>
              <a:ahLst/>
              <a:cxnLst/>
              <a:rect r="r" b="b" t="t" l="l"/>
              <a:pathLst>
                <a:path h="29228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195396"/>
                  </a:lnTo>
                  <a:cubicBezTo>
                    <a:pt x="1059513" y="221094"/>
                    <a:pt x="1049305" y="245738"/>
                    <a:pt x="1031134" y="263909"/>
                  </a:cubicBezTo>
                  <a:cubicBezTo>
                    <a:pt x="1012964" y="282080"/>
                    <a:pt x="988319" y="292288"/>
                    <a:pt x="962622" y="292288"/>
                  </a:cubicBezTo>
                  <a:lnTo>
                    <a:pt x="96891" y="292288"/>
                  </a:lnTo>
                  <a:cubicBezTo>
                    <a:pt x="71194" y="292288"/>
                    <a:pt x="46549" y="282080"/>
                    <a:pt x="28379" y="263909"/>
                  </a:cubicBezTo>
                  <a:cubicBezTo>
                    <a:pt x="10208" y="245738"/>
                    <a:pt x="0" y="221094"/>
                    <a:pt x="0" y="195396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1059513" cy="311338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  <a:r>
                <a:rPr lang="en-US" sz="1277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Possible Consequence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5031027" y="2350792"/>
            <a:ext cx="2696943" cy="3452087"/>
            <a:chOff x="0" y="0"/>
            <a:chExt cx="6350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" cy="812800"/>
            </a:xfrm>
            <a:custGeom>
              <a:avLst/>
              <a:gdLst/>
              <a:ahLst/>
              <a:cxnLst/>
              <a:rect r="r" b="b" t="t" l="l"/>
              <a:pathLst>
                <a:path h="812800" w="635000">
                  <a:moveTo>
                    <a:pt x="635000" y="0"/>
                  </a:moveTo>
                  <a:lnTo>
                    <a:pt x="635000" y="698500"/>
                  </a:lnTo>
                  <a:lnTo>
                    <a:pt x="317500" y="812800"/>
                  </a:lnTo>
                  <a:lnTo>
                    <a:pt x="0" y="698500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47625"/>
              <a:ext cx="635000" cy="746125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5031027" y="2548751"/>
            <a:ext cx="2696943" cy="2371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15"/>
              </a:lnSpc>
              <a:spcBef>
                <a:spcPct val="0"/>
              </a:spcBef>
            </a:pPr>
            <a:r>
              <a:rPr lang="en-US" sz="1368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Class 1 misdemeanor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10342" y="2553632"/>
            <a:ext cx="2696943" cy="3452087"/>
            <a:chOff x="0" y="0"/>
            <a:chExt cx="6350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" cy="812800"/>
            </a:xfrm>
            <a:custGeom>
              <a:avLst/>
              <a:gdLst/>
              <a:ahLst/>
              <a:cxnLst/>
              <a:rect r="r" b="b" t="t" l="l"/>
              <a:pathLst>
                <a:path h="812800" w="635000">
                  <a:moveTo>
                    <a:pt x="635000" y="0"/>
                  </a:moveTo>
                  <a:lnTo>
                    <a:pt x="635000" y="698500"/>
                  </a:lnTo>
                  <a:lnTo>
                    <a:pt x="317500" y="812800"/>
                  </a:lnTo>
                  <a:lnTo>
                    <a:pt x="0" y="698500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635000" cy="746125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510342" y="1651504"/>
            <a:ext cx="2696943" cy="744005"/>
            <a:chOff x="0" y="0"/>
            <a:chExt cx="1059513" cy="29228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59513" cy="292288"/>
            </a:xfrm>
            <a:custGeom>
              <a:avLst/>
              <a:gdLst/>
              <a:ahLst/>
              <a:cxnLst/>
              <a:rect r="r" b="b" t="t" l="l"/>
              <a:pathLst>
                <a:path h="29228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195396"/>
                  </a:lnTo>
                  <a:cubicBezTo>
                    <a:pt x="1059513" y="221094"/>
                    <a:pt x="1049305" y="245738"/>
                    <a:pt x="1031134" y="263909"/>
                  </a:cubicBezTo>
                  <a:cubicBezTo>
                    <a:pt x="1012964" y="282080"/>
                    <a:pt x="988319" y="292288"/>
                    <a:pt x="962622" y="292288"/>
                  </a:cubicBezTo>
                  <a:lnTo>
                    <a:pt x="96891" y="292288"/>
                  </a:lnTo>
                  <a:cubicBezTo>
                    <a:pt x="71194" y="292288"/>
                    <a:pt x="46549" y="282080"/>
                    <a:pt x="28379" y="263909"/>
                  </a:cubicBezTo>
                  <a:cubicBezTo>
                    <a:pt x="10208" y="245738"/>
                    <a:pt x="0" y="221094"/>
                    <a:pt x="0" y="195396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1059513" cy="311338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  <a:r>
                <a:rPr lang="en-US" sz="1277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13-1203. Assault; classification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0220" y="272207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616879" y="2724811"/>
            <a:ext cx="2590406" cy="266918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2"/>
              </a:lnSpc>
            </a:pPr>
            <a:r>
              <a:rPr lang="en-US" sz="1401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A person commits assault by:</a:t>
            </a:r>
          </a:p>
          <a:p>
            <a:pPr algn="ctr">
              <a:lnSpc>
                <a:spcPts val="1962"/>
              </a:lnSpc>
            </a:pPr>
            <a:r>
              <a:rPr lang="en-US" sz="1401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1. Intentionally, knowingly, or recklessly causing any physical injury to another person; or</a:t>
            </a:r>
          </a:p>
          <a:p>
            <a:pPr algn="ctr">
              <a:lnSpc>
                <a:spcPts val="1962"/>
              </a:lnSpc>
            </a:pPr>
            <a:r>
              <a:rPr lang="en-US" sz="1401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2. Intentionally placing another person in reasonable apprehension of imminent physical injury.</a:t>
            </a:r>
          </a:p>
          <a:p>
            <a:pPr algn="ctr">
              <a:lnSpc>
                <a:spcPts val="1962"/>
              </a:lnSpc>
              <a:spcBef>
                <a:spcPct val="0"/>
              </a:spcBef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5400000">
            <a:off x="6938687" y="272207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5400000">
            <a:off x="100220" y="4279676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6938687" y="4279676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5252761" y="1651504"/>
            <a:ext cx="2696943" cy="744005"/>
            <a:chOff x="0" y="0"/>
            <a:chExt cx="1059513" cy="29228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59513" cy="292288"/>
            </a:xfrm>
            <a:custGeom>
              <a:avLst/>
              <a:gdLst/>
              <a:ahLst/>
              <a:cxnLst/>
              <a:rect r="r" b="b" t="t" l="l"/>
              <a:pathLst>
                <a:path h="29228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195396"/>
                  </a:lnTo>
                  <a:cubicBezTo>
                    <a:pt x="1059513" y="221094"/>
                    <a:pt x="1049305" y="245738"/>
                    <a:pt x="1031134" y="263909"/>
                  </a:cubicBezTo>
                  <a:cubicBezTo>
                    <a:pt x="1012964" y="282080"/>
                    <a:pt x="988319" y="292288"/>
                    <a:pt x="962622" y="292288"/>
                  </a:cubicBezTo>
                  <a:lnTo>
                    <a:pt x="96891" y="292288"/>
                  </a:lnTo>
                  <a:cubicBezTo>
                    <a:pt x="71194" y="292288"/>
                    <a:pt x="46549" y="282080"/>
                    <a:pt x="28379" y="263909"/>
                  </a:cubicBezTo>
                  <a:cubicBezTo>
                    <a:pt x="10208" y="245738"/>
                    <a:pt x="0" y="221094"/>
                    <a:pt x="0" y="195396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1059513" cy="311338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  <a:r>
                <a:rPr lang="en-US" sz="1277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Possible Consequence</a:t>
              </a: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5324352" y="2553632"/>
            <a:ext cx="2696943" cy="3452087"/>
            <a:chOff x="0" y="0"/>
            <a:chExt cx="635000" cy="81280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" cy="812800"/>
            </a:xfrm>
            <a:custGeom>
              <a:avLst/>
              <a:gdLst/>
              <a:ahLst/>
              <a:cxnLst/>
              <a:rect r="r" b="b" t="t" l="l"/>
              <a:pathLst>
                <a:path h="812800" w="635000">
                  <a:moveTo>
                    <a:pt x="635000" y="0"/>
                  </a:moveTo>
                  <a:lnTo>
                    <a:pt x="635000" y="698500"/>
                  </a:lnTo>
                  <a:lnTo>
                    <a:pt x="317500" y="812800"/>
                  </a:lnTo>
                  <a:lnTo>
                    <a:pt x="0" y="698500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47625"/>
              <a:ext cx="635000" cy="746125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5416719" y="2904297"/>
            <a:ext cx="2369026" cy="4859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315121" indent="-157561" lvl="1">
              <a:lnSpc>
                <a:spcPts val="2043"/>
              </a:lnSpc>
              <a:buFont typeface="Arial"/>
              <a:buChar char="•"/>
            </a:pPr>
            <a:r>
              <a:rPr lang="en-US" sz="1459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Class 1 misdemeanor</a:t>
            </a:r>
          </a:p>
          <a:p>
            <a:pPr algn="ctr" marL="315121" indent="-157561" lvl="1">
              <a:lnSpc>
                <a:spcPts val="2043"/>
              </a:lnSpc>
              <a:spcBef>
                <a:spcPct val="0"/>
              </a:spcBef>
              <a:buFont typeface="Arial"/>
              <a:buChar char="•"/>
            </a:pPr>
            <a:r>
              <a:rPr lang="en-US" sz="1459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Class 3 misdemeanor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10342" y="2517837"/>
            <a:ext cx="2696943" cy="3678816"/>
            <a:chOff x="0" y="0"/>
            <a:chExt cx="635000" cy="8661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" cy="866184"/>
            </a:xfrm>
            <a:custGeom>
              <a:avLst/>
              <a:gdLst/>
              <a:ahLst/>
              <a:cxnLst/>
              <a:rect r="r" b="b" t="t" l="l"/>
              <a:pathLst>
                <a:path h="866184" w="635000">
                  <a:moveTo>
                    <a:pt x="635000" y="0"/>
                  </a:moveTo>
                  <a:lnTo>
                    <a:pt x="635000" y="751884"/>
                  </a:lnTo>
                  <a:lnTo>
                    <a:pt x="317500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635000" cy="799509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510342" y="1412869"/>
            <a:ext cx="2696943" cy="806140"/>
            <a:chOff x="0" y="0"/>
            <a:chExt cx="1059513" cy="31669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59513" cy="316698"/>
            </a:xfrm>
            <a:custGeom>
              <a:avLst/>
              <a:gdLst/>
              <a:ahLst/>
              <a:cxnLst/>
              <a:rect r="r" b="b" t="t" l="l"/>
              <a:pathLst>
                <a:path h="31669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219807"/>
                  </a:lnTo>
                  <a:cubicBezTo>
                    <a:pt x="1059513" y="245504"/>
                    <a:pt x="1049305" y="270148"/>
                    <a:pt x="1031134" y="288319"/>
                  </a:cubicBezTo>
                  <a:cubicBezTo>
                    <a:pt x="1012964" y="306490"/>
                    <a:pt x="988319" y="316698"/>
                    <a:pt x="962622" y="316698"/>
                  </a:cubicBezTo>
                  <a:lnTo>
                    <a:pt x="96891" y="316698"/>
                  </a:lnTo>
                  <a:cubicBezTo>
                    <a:pt x="71194" y="316698"/>
                    <a:pt x="46549" y="306490"/>
                    <a:pt x="28379" y="288319"/>
                  </a:cubicBezTo>
                  <a:cubicBezTo>
                    <a:pt x="10208" y="270148"/>
                    <a:pt x="0" y="245504"/>
                    <a:pt x="0" y="219807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1059513" cy="335748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  <a:r>
                <a:rPr lang="en-US" sz="1277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13-2904. Disorderly conduct; classification</a:t>
              </a:r>
            </a:p>
            <a:p>
              <a:pPr algn="ctr">
                <a:lnSpc>
                  <a:spcPts val="1787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0220" y="272207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563611" y="2590472"/>
            <a:ext cx="2590406" cy="368970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32"/>
              </a:lnSpc>
            </a:pPr>
            <a:r>
              <a:rPr lang="en-US" sz="1094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A person commits disorderly conduct if, with intent to disturb the peace or quiet of a neighborhood, family, or person, or with knowledge of doing so, such person:</a:t>
            </a:r>
          </a:p>
          <a:p>
            <a:pPr algn="ctr">
              <a:lnSpc>
                <a:spcPts val="1532"/>
              </a:lnSpc>
            </a:pPr>
          </a:p>
          <a:p>
            <a:pPr algn="ctr">
              <a:lnSpc>
                <a:spcPts val="1532"/>
              </a:lnSpc>
            </a:pPr>
            <a:r>
              <a:rPr lang="en-US" sz="1094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1. Engages in fighting, violent or seriously disruptive behavior; or</a:t>
            </a:r>
          </a:p>
          <a:p>
            <a:pPr algn="ctr">
              <a:lnSpc>
                <a:spcPts val="1532"/>
              </a:lnSpc>
            </a:pPr>
          </a:p>
          <a:p>
            <a:pPr algn="ctr">
              <a:lnSpc>
                <a:spcPts val="1532"/>
              </a:lnSpc>
            </a:pPr>
            <a:r>
              <a:rPr lang="en-US" sz="1094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2. Makes unreasonable noise; or</a:t>
            </a:r>
          </a:p>
          <a:p>
            <a:pPr algn="ctr">
              <a:lnSpc>
                <a:spcPts val="1532"/>
              </a:lnSpc>
            </a:pPr>
          </a:p>
          <a:p>
            <a:pPr algn="ctr">
              <a:lnSpc>
                <a:spcPts val="1532"/>
              </a:lnSpc>
            </a:pPr>
            <a:r>
              <a:rPr lang="en-US" sz="1094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3. Uses abusive or offensive language or gestures to any person present in a manner likely to provoke immediate physical retaliation by such person.</a:t>
            </a:r>
          </a:p>
          <a:p>
            <a:pPr algn="ctr">
              <a:lnSpc>
                <a:spcPts val="1579"/>
              </a:lnSpc>
            </a:pPr>
          </a:p>
          <a:p>
            <a:pPr algn="ctr">
              <a:lnSpc>
                <a:spcPts val="1962"/>
              </a:lnSpc>
              <a:spcBef>
                <a:spcPct val="0"/>
              </a:spcBef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5400000">
            <a:off x="6938687" y="272207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5400000">
            <a:off x="100220" y="4279676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6938687" y="4279676"/>
            <a:ext cx="2758594" cy="2758594"/>
          </a:xfrm>
          <a:custGeom>
            <a:avLst/>
            <a:gdLst/>
            <a:ahLst/>
            <a:cxnLst/>
            <a:rect r="r" b="b" t="t" l="l"/>
            <a:pathLst>
              <a:path h="2758594" w="2758594">
                <a:moveTo>
                  <a:pt x="0" y="0"/>
                </a:moveTo>
                <a:lnTo>
                  <a:pt x="2758594" y="0"/>
                </a:lnTo>
                <a:lnTo>
                  <a:pt x="2758594" y="2758594"/>
                </a:lnTo>
                <a:lnTo>
                  <a:pt x="0" y="27585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5097648" y="1412869"/>
            <a:ext cx="2696943" cy="806140"/>
            <a:chOff x="0" y="0"/>
            <a:chExt cx="1059513" cy="31669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59513" cy="316698"/>
            </a:xfrm>
            <a:custGeom>
              <a:avLst/>
              <a:gdLst/>
              <a:ahLst/>
              <a:cxnLst/>
              <a:rect r="r" b="b" t="t" l="l"/>
              <a:pathLst>
                <a:path h="31669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219807"/>
                  </a:lnTo>
                  <a:cubicBezTo>
                    <a:pt x="1059513" y="245504"/>
                    <a:pt x="1049305" y="270148"/>
                    <a:pt x="1031134" y="288319"/>
                  </a:cubicBezTo>
                  <a:cubicBezTo>
                    <a:pt x="1012964" y="306490"/>
                    <a:pt x="988319" y="316698"/>
                    <a:pt x="962622" y="316698"/>
                  </a:cubicBezTo>
                  <a:lnTo>
                    <a:pt x="96891" y="316698"/>
                  </a:lnTo>
                  <a:cubicBezTo>
                    <a:pt x="71194" y="316698"/>
                    <a:pt x="46549" y="306490"/>
                    <a:pt x="28379" y="288319"/>
                  </a:cubicBezTo>
                  <a:cubicBezTo>
                    <a:pt x="10208" y="270148"/>
                    <a:pt x="0" y="245504"/>
                    <a:pt x="0" y="219807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1059513" cy="335748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  <a:r>
                <a:rPr lang="en-US" sz="1277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Possible Consequence</a:t>
              </a:r>
            </a:p>
            <a:p>
              <a:pPr algn="ctr">
                <a:lnSpc>
                  <a:spcPts val="1787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5097648" y="2601359"/>
            <a:ext cx="2696943" cy="3678816"/>
            <a:chOff x="0" y="0"/>
            <a:chExt cx="635000" cy="86618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" cy="866184"/>
            </a:xfrm>
            <a:custGeom>
              <a:avLst/>
              <a:gdLst/>
              <a:ahLst/>
              <a:cxnLst/>
              <a:rect r="r" b="b" t="t" l="l"/>
              <a:pathLst>
                <a:path h="866184" w="635000">
                  <a:moveTo>
                    <a:pt x="635000" y="0"/>
                  </a:moveTo>
                  <a:lnTo>
                    <a:pt x="635000" y="751884"/>
                  </a:lnTo>
                  <a:lnTo>
                    <a:pt x="317500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47625"/>
              <a:ext cx="635000" cy="799509"/>
            </a:xfrm>
            <a:prstGeom prst="rect">
              <a:avLst/>
            </a:prstGeom>
          </p:spPr>
          <p:txBody>
            <a:bodyPr anchor="ctr" rtlCol="false" tIns="46341" lIns="46341" bIns="46341" rIns="46341"/>
            <a:lstStyle/>
            <a:p>
              <a:pPr algn="ctr">
                <a:lnSpc>
                  <a:spcPts val="1787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5097648" y="2796843"/>
            <a:ext cx="2696943" cy="2339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43"/>
              </a:lnSpc>
              <a:spcBef>
                <a:spcPct val="0"/>
              </a:spcBef>
            </a:pPr>
            <a:r>
              <a:rPr lang="en-US" sz="1459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Class 1 misdemeanor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580473" y="2567765"/>
            <a:ext cx="2764680" cy="3771214"/>
            <a:chOff x="0" y="0"/>
            <a:chExt cx="635000" cy="8661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" cy="866184"/>
            </a:xfrm>
            <a:custGeom>
              <a:avLst/>
              <a:gdLst/>
              <a:ahLst/>
              <a:cxnLst/>
              <a:rect r="r" b="b" t="t" l="l"/>
              <a:pathLst>
                <a:path h="866184" w="635000">
                  <a:moveTo>
                    <a:pt x="635000" y="0"/>
                  </a:moveTo>
                  <a:lnTo>
                    <a:pt x="635000" y="751884"/>
                  </a:lnTo>
                  <a:lnTo>
                    <a:pt x="317500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635000" cy="809034"/>
            </a:xfrm>
            <a:prstGeom prst="rect">
              <a:avLst/>
            </a:prstGeom>
          </p:spPr>
          <p:txBody>
            <a:bodyPr anchor="ctr" rtlCol="false" tIns="47505" lIns="47505" bIns="47505" rIns="47505"/>
            <a:lstStyle/>
            <a:p>
              <a:pPr algn="ctr">
                <a:lnSpc>
                  <a:spcPts val="1832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548873" y="1075233"/>
            <a:ext cx="2764680" cy="1099227"/>
            <a:chOff x="0" y="0"/>
            <a:chExt cx="1059513" cy="42125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59513" cy="421259"/>
            </a:xfrm>
            <a:custGeom>
              <a:avLst/>
              <a:gdLst/>
              <a:ahLst/>
              <a:cxnLst/>
              <a:rect r="r" b="b" t="t" l="l"/>
              <a:pathLst>
                <a:path h="421259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324368"/>
                  </a:lnTo>
                  <a:cubicBezTo>
                    <a:pt x="1059513" y="350065"/>
                    <a:pt x="1049305" y="374709"/>
                    <a:pt x="1031134" y="392880"/>
                  </a:cubicBezTo>
                  <a:cubicBezTo>
                    <a:pt x="1012964" y="411051"/>
                    <a:pt x="988319" y="421259"/>
                    <a:pt x="962622" y="421259"/>
                  </a:cubicBezTo>
                  <a:lnTo>
                    <a:pt x="96891" y="421259"/>
                  </a:lnTo>
                  <a:cubicBezTo>
                    <a:pt x="71194" y="421259"/>
                    <a:pt x="46549" y="411051"/>
                    <a:pt x="28379" y="392880"/>
                  </a:cubicBezTo>
                  <a:cubicBezTo>
                    <a:pt x="10208" y="374709"/>
                    <a:pt x="0" y="350065"/>
                    <a:pt x="0" y="324368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1059513" cy="440309"/>
            </a:xfrm>
            <a:prstGeom prst="rect">
              <a:avLst/>
            </a:prstGeom>
          </p:spPr>
          <p:txBody>
            <a:bodyPr anchor="ctr" rtlCol="false" tIns="47505" lIns="47505" bIns="47505" rIns="47505"/>
            <a:lstStyle/>
            <a:p>
              <a:pPr algn="ctr">
                <a:lnSpc>
                  <a:spcPts val="1571"/>
                </a:lnSpc>
              </a:pPr>
              <a:r>
                <a:rPr lang="en-US" sz="1122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13-2911. Interference with or disruption of an educational institution; violation; classification; definitions</a:t>
              </a:r>
            </a:p>
            <a:p>
              <a:pPr algn="ctr">
                <a:lnSpc>
                  <a:spcPts val="1571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34933" y="210907"/>
            <a:ext cx="2827880" cy="2827880"/>
          </a:xfrm>
          <a:custGeom>
            <a:avLst/>
            <a:gdLst/>
            <a:ahLst/>
            <a:cxnLst/>
            <a:rect r="r" b="b" t="t" l="l"/>
            <a:pathLst>
              <a:path h="2827880" w="2827880">
                <a:moveTo>
                  <a:pt x="0" y="0"/>
                </a:moveTo>
                <a:lnTo>
                  <a:pt x="2827880" y="0"/>
                </a:lnTo>
                <a:lnTo>
                  <a:pt x="2827880" y="2827880"/>
                </a:lnTo>
                <a:lnTo>
                  <a:pt x="0" y="28278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635079" y="2646567"/>
            <a:ext cx="2655468" cy="31753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71"/>
              </a:lnSpc>
            </a:pPr>
            <a:r>
              <a:rPr lang="en-US" sz="1122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A person commits interference with or disruption of an educational institution by doing any of the following:</a:t>
            </a:r>
          </a:p>
          <a:p>
            <a:pPr algn="ctr">
              <a:lnSpc>
                <a:spcPts val="1571"/>
              </a:lnSpc>
            </a:pPr>
          </a:p>
          <a:p>
            <a:pPr algn="ctr">
              <a:lnSpc>
                <a:spcPts val="1571"/>
              </a:lnSpc>
            </a:pPr>
            <a:r>
              <a:rPr lang="en-US" sz="1122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1. Intentionally, knowingly, or recklessly interfering with or disrupting the normal operations of an educational institution by either:</a:t>
            </a:r>
          </a:p>
          <a:p>
            <a:pPr algn="ctr">
              <a:lnSpc>
                <a:spcPts val="1571"/>
              </a:lnSpc>
            </a:pPr>
          </a:p>
          <a:p>
            <a:pPr algn="ctr">
              <a:lnSpc>
                <a:spcPts val="1571"/>
              </a:lnSpc>
            </a:pPr>
            <a:r>
              <a:rPr lang="en-US" sz="1122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(a) Threatening to cause physical injury to any employee or student of an educational institution or any person on the property of an educational institution.</a:t>
            </a:r>
          </a:p>
          <a:p>
            <a:pPr algn="ctr">
              <a:lnSpc>
                <a:spcPts val="2011"/>
              </a:lnSpc>
              <a:spcBef>
                <a:spcPct val="0"/>
              </a:spcBef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5400000">
            <a:off x="6834687" y="163282"/>
            <a:ext cx="2827880" cy="2827880"/>
          </a:xfrm>
          <a:custGeom>
            <a:avLst/>
            <a:gdLst/>
            <a:ahLst/>
            <a:cxnLst/>
            <a:rect r="r" b="b" t="t" l="l"/>
            <a:pathLst>
              <a:path h="2827880" w="2827880">
                <a:moveTo>
                  <a:pt x="0" y="0"/>
                </a:moveTo>
                <a:lnTo>
                  <a:pt x="2827880" y="0"/>
                </a:lnTo>
                <a:lnTo>
                  <a:pt x="2827880" y="2827880"/>
                </a:lnTo>
                <a:lnTo>
                  <a:pt x="0" y="28278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5400000">
            <a:off x="134933" y="4319028"/>
            <a:ext cx="2827880" cy="2827880"/>
          </a:xfrm>
          <a:custGeom>
            <a:avLst/>
            <a:gdLst/>
            <a:ahLst/>
            <a:cxnLst/>
            <a:rect r="r" b="b" t="t" l="l"/>
            <a:pathLst>
              <a:path h="2827880" w="2827880">
                <a:moveTo>
                  <a:pt x="0" y="0"/>
                </a:moveTo>
                <a:lnTo>
                  <a:pt x="2827880" y="0"/>
                </a:lnTo>
                <a:lnTo>
                  <a:pt x="2827880" y="2827880"/>
                </a:lnTo>
                <a:lnTo>
                  <a:pt x="0" y="28278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6834687" y="4271403"/>
            <a:ext cx="2827880" cy="2827880"/>
          </a:xfrm>
          <a:custGeom>
            <a:avLst/>
            <a:gdLst/>
            <a:ahLst/>
            <a:cxnLst/>
            <a:rect r="r" b="b" t="t" l="l"/>
            <a:pathLst>
              <a:path h="2827880" w="2827880">
                <a:moveTo>
                  <a:pt x="0" y="0"/>
                </a:moveTo>
                <a:lnTo>
                  <a:pt x="2827880" y="0"/>
                </a:lnTo>
                <a:lnTo>
                  <a:pt x="2827880" y="2827880"/>
                </a:lnTo>
                <a:lnTo>
                  <a:pt x="0" y="282788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4721014" y="1027608"/>
            <a:ext cx="2764680" cy="826387"/>
            <a:chOff x="0" y="0"/>
            <a:chExt cx="1059513" cy="31669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59513" cy="316698"/>
            </a:xfrm>
            <a:custGeom>
              <a:avLst/>
              <a:gdLst/>
              <a:ahLst/>
              <a:cxnLst/>
              <a:rect r="r" b="b" t="t" l="l"/>
              <a:pathLst>
                <a:path h="31669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219807"/>
                  </a:lnTo>
                  <a:cubicBezTo>
                    <a:pt x="1059513" y="245504"/>
                    <a:pt x="1049305" y="270148"/>
                    <a:pt x="1031134" y="288319"/>
                  </a:cubicBezTo>
                  <a:cubicBezTo>
                    <a:pt x="1012964" y="306490"/>
                    <a:pt x="988319" y="316698"/>
                    <a:pt x="962622" y="316698"/>
                  </a:cubicBezTo>
                  <a:lnTo>
                    <a:pt x="96891" y="316698"/>
                  </a:lnTo>
                  <a:cubicBezTo>
                    <a:pt x="71194" y="316698"/>
                    <a:pt x="46549" y="306490"/>
                    <a:pt x="28379" y="288319"/>
                  </a:cubicBezTo>
                  <a:cubicBezTo>
                    <a:pt x="10208" y="270148"/>
                    <a:pt x="0" y="245504"/>
                    <a:pt x="0" y="219807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1059513" cy="335748"/>
            </a:xfrm>
            <a:prstGeom prst="rect">
              <a:avLst/>
            </a:prstGeom>
          </p:spPr>
          <p:txBody>
            <a:bodyPr anchor="ctr" rtlCol="false" tIns="47505" lIns="47505" bIns="47505" rIns="47505"/>
            <a:lstStyle/>
            <a:p>
              <a:pPr algn="ctr">
                <a:lnSpc>
                  <a:spcPts val="1571"/>
                </a:lnSpc>
              </a:pPr>
              <a:r>
                <a:rPr lang="en-US" sz="1122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Possible Consequences</a:t>
              </a:r>
            </a:p>
            <a:p>
              <a:pPr algn="ctr">
                <a:lnSpc>
                  <a:spcPts val="1571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4721014" y="2520140"/>
            <a:ext cx="2764680" cy="3771214"/>
            <a:chOff x="0" y="0"/>
            <a:chExt cx="635000" cy="86618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" cy="866184"/>
            </a:xfrm>
            <a:custGeom>
              <a:avLst/>
              <a:gdLst/>
              <a:ahLst/>
              <a:cxnLst/>
              <a:rect r="r" b="b" t="t" l="l"/>
              <a:pathLst>
                <a:path h="866184" w="635000">
                  <a:moveTo>
                    <a:pt x="635000" y="0"/>
                  </a:moveTo>
                  <a:lnTo>
                    <a:pt x="635000" y="751884"/>
                  </a:lnTo>
                  <a:lnTo>
                    <a:pt x="317500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57150"/>
              <a:ext cx="635000" cy="809034"/>
            </a:xfrm>
            <a:prstGeom prst="rect">
              <a:avLst/>
            </a:prstGeom>
          </p:spPr>
          <p:txBody>
            <a:bodyPr anchor="ctr" rtlCol="false" tIns="47505" lIns="47505" bIns="47505" rIns="47505"/>
            <a:lstStyle/>
            <a:p>
              <a:pPr algn="ctr">
                <a:lnSpc>
                  <a:spcPts val="1832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4721014" y="2598942"/>
            <a:ext cx="2764680" cy="4976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323036" indent="-161518" lvl="1">
              <a:lnSpc>
                <a:spcPts val="2094"/>
              </a:lnSpc>
              <a:buFont typeface="Arial"/>
              <a:buChar char="•"/>
            </a:pPr>
            <a:r>
              <a:rPr lang="en-US" sz="1496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Class 6 Felony</a:t>
            </a:r>
          </a:p>
          <a:p>
            <a:pPr algn="l" marL="323036" indent="-161518" lvl="1">
              <a:lnSpc>
                <a:spcPts val="2094"/>
              </a:lnSpc>
              <a:spcBef>
                <a:spcPct val="0"/>
              </a:spcBef>
              <a:buFont typeface="Arial"/>
              <a:buChar char="•"/>
            </a:pPr>
            <a:r>
              <a:rPr lang="en-US" sz="1496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Class 1 misdemeanor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24344" y="2400528"/>
            <a:ext cx="2784385" cy="3798092"/>
            <a:chOff x="0" y="0"/>
            <a:chExt cx="635000" cy="8661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" cy="866184"/>
            </a:xfrm>
            <a:custGeom>
              <a:avLst/>
              <a:gdLst/>
              <a:ahLst/>
              <a:cxnLst/>
              <a:rect r="r" b="b" t="t" l="l"/>
              <a:pathLst>
                <a:path h="866184" w="635000">
                  <a:moveTo>
                    <a:pt x="635000" y="0"/>
                  </a:moveTo>
                  <a:lnTo>
                    <a:pt x="635000" y="751884"/>
                  </a:lnTo>
                  <a:lnTo>
                    <a:pt x="317500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635000" cy="809034"/>
            </a:xfrm>
            <a:prstGeom prst="rect">
              <a:avLst/>
            </a:prstGeom>
          </p:spPr>
          <p:txBody>
            <a:bodyPr anchor="ctr" rtlCol="false" tIns="47844" lIns="47844" bIns="47844" rIns="47844"/>
            <a:lstStyle/>
            <a:p>
              <a:pPr algn="ctr">
                <a:lnSpc>
                  <a:spcPts val="1845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624344" y="1170256"/>
            <a:ext cx="2784385" cy="832277"/>
            <a:chOff x="0" y="0"/>
            <a:chExt cx="1059513" cy="31669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59513" cy="316698"/>
            </a:xfrm>
            <a:custGeom>
              <a:avLst/>
              <a:gdLst/>
              <a:ahLst/>
              <a:cxnLst/>
              <a:rect r="r" b="b" t="t" l="l"/>
              <a:pathLst>
                <a:path h="31669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219807"/>
                  </a:lnTo>
                  <a:cubicBezTo>
                    <a:pt x="1059513" y="245504"/>
                    <a:pt x="1049305" y="270148"/>
                    <a:pt x="1031134" y="288319"/>
                  </a:cubicBezTo>
                  <a:cubicBezTo>
                    <a:pt x="1012964" y="306490"/>
                    <a:pt x="988319" y="316698"/>
                    <a:pt x="962622" y="316698"/>
                  </a:cubicBezTo>
                  <a:lnTo>
                    <a:pt x="96891" y="316698"/>
                  </a:lnTo>
                  <a:cubicBezTo>
                    <a:pt x="71194" y="316698"/>
                    <a:pt x="46549" y="306490"/>
                    <a:pt x="28379" y="288319"/>
                  </a:cubicBezTo>
                  <a:cubicBezTo>
                    <a:pt x="10208" y="270148"/>
                    <a:pt x="0" y="245504"/>
                    <a:pt x="0" y="219807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1059513" cy="335748"/>
            </a:xfrm>
            <a:prstGeom prst="rect">
              <a:avLst/>
            </a:prstGeom>
          </p:spPr>
          <p:txBody>
            <a:bodyPr anchor="ctr" rtlCol="false" tIns="47844" lIns="47844" bIns="47844" rIns="47844"/>
            <a:lstStyle/>
            <a:p>
              <a:pPr algn="ctr">
                <a:lnSpc>
                  <a:spcPts val="1582"/>
                </a:lnSpc>
              </a:pPr>
              <a:r>
                <a:rPr lang="en-US" sz="1130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13-1802. Theft</a:t>
              </a:r>
            </a:p>
            <a:p>
              <a:pPr algn="ctr">
                <a:lnSpc>
                  <a:spcPts val="1582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200327" y="162377"/>
            <a:ext cx="2848035" cy="2848035"/>
          </a:xfrm>
          <a:custGeom>
            <a:avLst/>
            <a:gdLst/>
            <a:ahLst/>
            <a:cxnLst/>
            <a:rect r="r" b="b" t="t" l="l"/>
            <a:pathLst>
              <a:path h="2848035" w="2848035">
                <a:moveTo>
                  <a:pt x="0" y="0"/>
                </a:moveTo>
                <a:lnTo>
                  <a:pt x="2848034" y="0"/>
                </a:lnTo>
                <a:lnTo>
                  <a:pt x="2848034" y="2848035"/>
                </a:lnTo>
                <a:lnTo>
                  <a:pt x="0" y="28480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679339" y="2381478"/>
            <a:ext cx="2674394" cy="22110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82"/>
              </a:lnSpc>
            </a:pPr>
          </a:p>
          <a:p>
            <a:pPr algn="ctr">
              <a:lnSpc>
                <a:spcPts val="1582"/>
              </a:lnSpc>
            </a:pPr>
          </a:p>
          <a:p>
            <a:pPr algn="ctr">
              <a:lnSpc>
                <a:spcPts val="1582"/>
              </a:lnSpc>
            </a:pPr>
          </a:p>
          <a:p>
            <a:pPr algn="ctr">
              <a:lnSpc>
                <a:spcPts val="1582"/>
              </a:lnSpc>
            </a:pPr>
            <a:r>
              <a:rPr lang="en-US" sz="1130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A. A person commits theft if, without lawful authority, the person knowingly:</a:t>
            </a:r>
          </a:p>
          <a:p>
            <a:pPr algn="ctr">
              <a:lnSpc>
                <a:spcPts val="1582"/>
              </a:lnSpc>
            </a:pPr>
          </a:p>
          <a:p>
            <a:pPr algn="ctr">
              <a:lnSpc>
                <a:spcPts val="1582"/>
              </a:lnSpc>
            </a:pPr>
            <a:r>
              <a:rPr lang="en-US" sz="1130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1. Controls property of another with the intent to deprive the other person of such property</a:t>
            </a:r>
          </a:p>
          <a:p>
            <a:pPr algn="ctr">
              <a:lnSpc>
                <a:spcPts val="2026"/>
              </a:lnSpc>
              <a:spcBef>
                <a:spcPct val="0"/>
              </a:spcBef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5400000">
            <a:off x="6749139" y="162377"/>
            <a:ext cx="2848035" cy="2848035"/>
          </a:xfrm>
          <a:custGeom>
            <a:avLst/>
            <a:gdLst/>
            <a:ahLst/>
            <a:cxnLst/>
            <a:rect r="r" b="b" t="t" l="l"/>
            <a:pathLst>
              <a:path h="2848035" w="2848035">
                <a:moveTo>
                  <a:pt x="0" y="0"/>
                </a:moveTo>
                <a:lnTo>
                  <a:pt x="2848035" y="0"/>
                </a:lnTo>
                <a:lnTo>
                  <a:pt x="2848035" y="2848035"/>
                </a:lnTo>
                <a:lnTo>
                  <a:pt x="0" y="28480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5400000">
            <a:off x="200327" y="4299778"/>
            <a:ext cx="2848035" cy="2848035"/>
          </a:xfrm>
          <a:custGeom>
            <a:avLst/>
            <a:gdLst/>
            <a:ahLst/>
            <a:cxnLst/>
            <a:rect r="r" b="b" t="t" l="l"/>
            <a:pathLst>
              <a:path h="2848035" w="2848035">
                <a:moveTo>
                  <a:pt x="0" y="0"/>
                </a:moveTo>
                <a:lnTo>
                  <a:pt x="2848034" y="0"/>
                </a:lnTo>
                <a:lnTo>
                  <a:pt x="2848034" y="2848035"/>
                </a:lnTo>
                <a:lnTo>
                  <a:pt x="0" y="28480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6749139" y="4299778"/>
            <a:ext cx="2848035" cy="2848035"/>
          </a:xfrm>
          <a:custGeom>
            <a:avLst/>
            <a:gdLst/>
            <a:ahLst/>
            <a:cxnLst/>
            <a:rect r="r" b="b" t="t" l="l"/>
            <a:pathLst>
              <a:path h="2848035" w="2848035">
                <a:moveTo>
                  <a:pt x="0" y="0"/>
                </a:moveTo>
                <a:lnTo>
                  <a:pt x="2848035" y="0"/>
                </a:lnTo>
                <a:lnTo>
                  <a:pt x="2848035" y="2848035"/>
                </a:lnTo>
                <a:lnTo>
                  <a:pt x="0" y="28480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5356947" y="1170256"/>
            <a:ext cx="2784385" cy="832277"/>
            <a:chOff x="0" y="0"/>
            <a:chExt cx="1059513" cy="31669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59513" cy="316698"/>
            </a:xfrm>
            <a:custGeom>
              <a:avLst/>
              <a:gdLst/>
              <a:ahLst/>
              <a:cxnLst/>
              <a:rect r="r" b="b" t="t" l="l"/>
              <a:pathLst>
                <a:path h="31669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219807"/>
                  </a:lnTo>
                  <a:cubicBezTo>
                    <a:pt x="1059513" y="245504"/>
                    <a:pt x="1049305" y="270148"/>
                    <a:pt x="1031134" y="288319"/>
                  </a:cubicBezTo>
                  <a:cubicBezTo>
                    <a:pt x="1012964" y="306490"/>
                    <a:pt x="988319" y="316698"/>
                    <a:pt x="962622" y="316698"/>
                  </a:cubicBezTo>
                  <a:lnTo>
                    <a:pt x="96891" y="316698"/>
                  </a:lnTo>
                  <a:cubicBezTo>
                    <a:pt x="71194" y="316698"/>
                    <a:pt x="46549" y="306490"/>
                    <a:pt x="28379" y="288319"/>
                  </a:cubicBezTo>
                  <a:cubicBezTo>
                    <a:pt x="10208" y="270148"/>
                    <a:pt x="0" y="245504"/>
                    <a:pt x="0" y="219807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28575"/>
              <a:ext cx="1059513" cy="345273"/>
            </a:xfrm>
            <a:prstGeom prst="rect">
              <a:avLst/>
            </a:prstGeom>
          </p:spPr>
          <p:txBody>
            <a:bodyPr anchor="ctr" rtlCol="false" tIns="47844" lIns="47844" bIns="47844" rIns="47844"/>
            <a:lstStyle/>
            <a:p>
              <a:pPr algn="ctr">
                <a:lnSpc>
                  <a:spcPts val="1845"/>
                </a:lnSpc>
              </a:pPr>
              <a:r>
                <a:rPr lang="en-US" sz="1318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Possible Consequence</a:t>
              </a:r>
            </a:p>
            <a:p>
              <a:pPr algn="ctr">
                <a:lnSpc>
                  <a:spcPts val="1582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5356947" y="2400528"/>
            <a:ext cx="2816210" cy="3798092"/>
            <a:chOff x="0" y="0"/>
            <a:chExt cx="642258" cy="86618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42258" cy="866184"/>
            </a:xfrm>
            <a:custGeom>
              <a:avLst/>
              <a:gdLst/>
              <a:ahLst/>
              <a:cxnLst/>
              <a:rect r="r" b="b" t="t" l="l"/>
              <a:pathLst>
                <a:path h="866184" w="642258">
                  <a:moveTo>
                    <a:pt x="642258" y="0"/>
                  </a:moveTo>
                  <a:lnTo>
                    <a:pt x="642258" y="751884"/>
                  </a:lnTo>
                  <a:lnTo>
                    <a:pt x="321129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42258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57150"/>
              <a:ext cx="642258" cy="809034"/>
            </a:xfrm>
            <a:prstGeom prst="rect">
              <a:avLst/>
            </a:prstGeom>
          </p:spPr>
          <p:txBody>
            <a:bodyPr anchor="ctr" rtlCol="false" tIns="47844" lIns="47844" bIns="47844" rIns="47844"/>
            <a:lstStyle/>
            <a:p>
              <a:pPr algn="ctr">
                <a:lnSpc>
                  <a:spcPts val="1845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5356947" y="2609962"/>
            <a:ext cx="2816210" cy="28519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325338" indent="-162669" lvl="1">
              <a:lnSpc>
                <a:spcPts val="2109"/>
              </a:lnSpc>
              <a:buFont typeface="Arial"/>
              <a:buChar char="•"/>
            </a:pPr>
            <a:r>
              <a:rPr lang="en-US" sz="1506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Two thousand dollars or more but less than three thousand dollars is a class 5 felony</a:t>
            </a:r>
          </a:p>
          <a:p>
            <a:pPr algn="ctr" marL="325338" indent="-162669" lvl="1">
              <a:lnSpc>
                <a:spcPts val="2109"/>
              </a:lnSpc>
              <a:buFont typeface="Arial"/>
              <a:buChar char="•"/>
            </a:pPr>
            <a:r>
              <a:rPr lang="en-US" sz="1506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One thousand dollars or more but less than two thousand dollars is a class 6 felony</a:t>
            </a:r>
          </a:p>
          <a:p>
            <a:pPr algn="ctr" marL="325338" indent="-162669" lvl="1">
              <a:lnSpc>
                <a:spcPts val="2109"/>
              </a:lnSpc>
              <a:spcBef>
                <a:spcPct val="0"/>
              </a:spcBef>
              <a:buFont typeface="Arial"/>
              <a:buChar char="•"/>
            </a:pPr>
            <a:r>
              <a:rPr lang="en-US" sz="1506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Less than one thousand dollars is a Class 1 misdemeanor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40084" y="2406138"/>
            <a:ext cx="2772384" cy="3781723"/>
            <a:chOff x="0" y="0"/>
            <a:chExt cx="635000" cy="8661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" cy="866184"/>
            </a:xfrm>
            <a:custGeom>
              <a:avLst/>
              <a:gdLst/>
              <a:ahLst/>
              <a:cxnLst/>
              <a:rect r="r" b="b" t="t" l="l"/>
              <a:pathLst>
                <a:path h="866184" w="635000">
                  <a:moveTo>
                    <a:pt x="635000" y="0"/>
                  </a:moveTo>
                  <a:lnTo>
                    <a:pt x="635000" y="751884"/>
                  </a:lnTo>
                  <a:lnTo>
                    <a:pt x="317500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635000" cy="809034"/>
            </a:xfrm>
            <a:prstGeom prst="rect">
              <a:avLst/>
            </a:prstGeom>
          </p:spPr>
          <p:txBody>
            <a:bodyPr anchor="ctr" rtlCol="false" tIns="47638" lIns="47638" bIns="47638" rIns="47638"/>
            <a:lstStyle/>
            <a:p>
              <a:pPr algn="ctr">
                <a:lnSpc>
                  <a:spcPts val="1837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540400" y="1301617"/>
            <a:ext cx="2772384" cy="828690"/>
            <a:chOff x="0" y="0"/>
            <a:chExt cx="1059513" cy="31669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59513" cy="316698"/>
            </a:xfrm>
            <a:custGeom>
              <a:avLst/>
              <a:gdLst/>
              <a:ahLst/>
              <a:cxnLst/>
              <a:rect r="r" b="b" t="t" l="l"/>
              <a:pathLst>
                <a:path h="31669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219807"/>
                  </a:lnTo>
                  <a:cubicBezTo>
                    <a:pt x="1059513" y="245504"/>
                    <a:pt x="1049305" y="270148"/>
                    <a:pt x="1031134" y="288319"/>
                  </a:cubicBezTo>
                  <a:cubicBezTo>
                    <a:pt x="1012964" y="306490"/>
                    <a:pt x="988319" y="316698"/>
                    <a:pt x="962622" y="316698"/>
                  </a:cubicBezTo>
                  <a:lnTo>
                    <a:pt x="96891" y="316698"/>
                  </a:lnTo>
                  <a:cubicBezTo>
                    <a:pt x="71194" y="316698"/>
                    <a:pt x="46549" y="306490"/>
                    <a:pt x="28379" y="288319"/>
                  </a:cubicBezTo>
                  <a:cubicBezTo>
                    <a:pt x="10208" y="270148"/>
                    <a:pt x="0" y="245504"/>
                    <a:pt x="0" y="219807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9050"/>
              <a:ext cx="1059513" cy="335748"/>
            </a:xfrm>
            <a:prstGeom prst="rect">
              <a:avLst/>
            </a:prstGeom>
          </p:spPr>
          <p:txBody>
            <a:bodyPr anchor="ctr" rtlCol="false" tIns="47638" lIns="47638" bIns="47638" rIns="47638"/>
            <a:lstStyle/>
            <a:p>
              <a:pPr algn="ctr">
                <a:lnSpc>
                  <a:spcPts val="1575"/>
                </a:lnSpc>
              </a:pPr>
              <a:r>
                <a:rPr lang="en-US" sz="1125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13-1602.Criminal Damage</a:t>
              </a:r>
            </a:p>
            <a:p>
              <a:pPr algn="ctr">
                <a:lnSpc>
                  <a:spcPts val="1575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90833" y="177431"/>
            <a:ext cx="2835760" cy="2835760"/>
          </a:xfrm>
          <a:custGeom>
            <a:avLst/>
            <a:gdLst/>
            <a:ahLst/>
            <a:cxnLst/>
            <a:rect r="r" b="b" t="t" l="l"/>
            <a:pathLst>
              <a:path h="2835760" w="2835760">
                <a:moveTo>
                  <a:pt x="0" y="0"/>
                </a:moveTo>
                <a:lnTo>
                  <a:pt x="2835760" y="0"/>
                </a:lnTo>
                <a:lnTo>
                  <a:pt x="2835760" y="2835760"/>
                </a:lnTo>
                <a:lnTo>
                  <a:pt x="0" y="28357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694843" y="2547191"/>
            <a:ext cx="2662868" cy="22016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75"/>
              </a:lnSpc>
            </a:pPr>
            <a:r>
              <a:rPr lang="en-US" sz="1125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A person commits criminal damage by:</a:t>
            </a:r>
          </a:p>
          <a:p>
            <a:pPr algn="ctr">
              <a:lnSpc>
                <a:spcPts val="1575"/>
              </a:lnSpc>
            </a:pPr>
          </a:p>
          <a:p>
            <a:pPr algn="ctr">
              <a:lnSpc>
                <a:spcPts val="1575"/>
              </a:lnSpc>
            </a:pPr>
            <a:r>
              <a:rPr lang="en-US" sz="1125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1. Recklessly defacing or damaging property of another person.</a:t>
            </a:r>
          </a:p>
          <a:p>
            <a:pPr algn="ctr">
              <a:lnSpc>
                <a:spcPts val="1575"/>
              </a:lnSpc>
            </a:pPr>
          </a:p>
          <a:p>
            <a:pPr algn="ctr">
              <a:lnSpc>
                <a:spcPts val="1575"/>
              </a:lnSpc>
            </a:pPr>
            <a:r>
              <a:rPr lang="en-US" sz="1125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2. Recklessly tampering with property of another person so as substantially to impair its function or value</a:t>
            </a:r>
          </a:p>
          <a:p>
            <a:pPr algn="ctr">
              <a:lnSpc>
                <a:spcPts val="2017"/>
              </a:lnSpc>
              <a:spcBef>
                <a:spcPct val="0"/>
              </a:spcBef>
            </a:pPr>
          </a:p>
        </p:txBody>
      </p:sp>
      <p:sp>
        <p:nvSpPr>
          <p:cNvPr name="Freeform 10" id="10"/>
          <p:cNvSpPr/>
          <p:nvPr/>
        </p:nvSpPr>
        <p:spPr>
          <a:xfrm flipH="false" flipV="false" rot="5400000">
            <a:off x="6861521" y="177431"/>
            <a:ext cx="2835760" cy="2835760"/>
          </a:xfrm>
          <a:custGeom>
            <a:avLst/>
            <a:gdLst/>
            <a:ahLst/>
            <a:cxnLst/>
            <a:rect r="r" b="b" t="t" l="l"/>
            <a:pathLst>
              <a:path h="2835760" w="2835760">
                <a:moveTo>
                  <a:pt x="0" y="0"/>
                </a:moveTo>
                <a:lnTo>
                  <a:pt x="2835760" y="0"/>
                </a:lnTo>
                <a:lnTo>
                  <a:pt x="2835760" y="2835760"/>
                </a:lnTo>
                <a:lnTo>
                  <a:pt x="0" y="28357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5400000">
            <a:off x="90833" y="4297000"/>
            <a:ext cx="2835760" cy="2835760"/>
          </a:xfrm>
          <a:custGeom>
            <a:avLst/>
            <a:gdLst/>
            <a:ahLst/>
            <a:cxnLst/>
            <a:rect r="r" b="b" t="t" l="l"/>
            <a:pathLst>
              <a:path h="2835760" w="2835760">
                <a:moveTo>
                  <a:pt x="0" y="0"/>
                </a:moveTo>
                <a:lnTo>
                  <a:pt x="2835760" y="0"/>
                </a:lnTo>
                <a:lnTo>
                  <a:pt x="2835760" y="2835760"/>
                </a:lnTo>
                <a:lnTo>
                  <a:pt x="0" y="28357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6861521" y="4297000"/>
            <a:ext cx="2835760" cy="2835760"/>
          </a:xfrm>
          <a:custGeom>
            <a:avLst/>
            <a:gdLst/>
            <a:ahLst/>
            <a:cxnLst/>
            <a:rect r="r" b="b" t="t" l="l"/>
            <a:pathLst>
              <a:path h="2835760" w="2835760">
                <a:moveTo>
                  <a:pt x="0" y="0"/>
                </a:moveTo>
                <a:lnTo>
                  <a:pt x="2835760" y="0"/>
                </a:lnTo>
                <a:lnTo>
                  <a:pt x="2835760" y="2835760"/>
                </a:lnTo>
                <a:lnTo>
                  <a:pt x="0" y="283576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5507016" y="1301617"/>
            <a:ext cx="2772384" cy="828690"/>
            <a:chOff x="0" y="0"/>
            <a:chExt cx="1059513" cy="31669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59513" cy="316698"/>
            </a:xfrm>
            <a:custGeom>
              <a:avLst/>
              <a:gdLst/>
              <a:ahLst/>
              <a:cxnLst/>
              <a:rect r="r" b="b" t="t" l="l"/>
              <a:pathLst>
                <a:path h="31669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219807"/>
                  </a:lnTo>
                  <a:cubicBezTo>
                    <a:pt x="1059513" y="245504"/>
                    <a:pt x="1049305" y="270148"/>
                    <a:pt x="1031134" y="288319"/>
                  </a:cubicBezTo>
                  <a:cubicBezTo>
                    <a:pt x="1012964" y="306490"/>
                    <a:pt x="988319" y="316698"/>
                    <a:pt x="962622" y="316698"/>
                  </a:cubicBezTo>
                  <a:lnTo>
                    <a:pt x="96891" y="316698"/>
                  </a:lnTo>
                  <a:cubicBezTo>
                    <a:pt x="71194" y="316698"/>
                    <a:pt x="46549" y="306490"/>
                    <a:pt x="28379" y="288319"/>
                  </a:cubicBezTo>
                  <a:cubicBezTo>
                    <a:pt x="10208" y="270148"/>
                    <a:pt x="0" y="245504"/>
                    <a:pt x="0" y="219807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1059513" cy="335748"/>
            </a:xfrm>
            <a:prstGeom prst="rect">
              <a:avLst/>
            </a:prstGeom>
          </p:spPr>
          <p:txBody>
            <a:bodyPr anchor="ctr" rtlCol="false" tIns="47638" lIns="47638" bIns="47638" rIns="47638"/>
            <a:lstStyle/>
            <a:p>
              <a:pPr algn="ctr">
                <a:lnSpc>
                  <a:spcPts val="1575"/>
                </a:lnSpc>
              </a:pPr>
              <a:r>
                <a:rPr lang="en-US" sz="1125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Possible Consequence</a:t>
              </a:r>
            </a:p>
            <a:p>
              <a:pPr algn="ctr">
                <a:lnSpc>
                  <a:spcPts val="1575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5507016" y="2406138"/>
            <a:ext cx="2772384" cy="3781723"/>
            <a:chOff x="0" y="0"/>
            <a:chExt cx="635000" cy="86618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" cy="866184"/>
            </a:xfrm>
            <a:custGeom>
              <a:avLst/>
              <a:gdLst/>
              <a:ahLst/>
              <a:cxnLst/>
              <a:rect r="r" b="b" t="t" l="l"/>
              <a:pathLst>
                <a:path h="866184" w="635000">
                  <a:moveTo>
                    <a:pt x="635000" y="0"/>
                  </a:moveTo>
                  <a:lnTo>
                    <a:pt x="635000" y="751884"/>
                  </a:lnTo>
                  <a:lnTo>
                    <a:pt x="317500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57150"/>
              <a:ext cx="635000" cy="809034"/>
            </a:xfrm>
            <a:prstGeom prst="rect">
              <a:avLst/>
            </a:prstGeom>
          </p:spPr>
          <p:txBody>
            <a:bodyPr anchor="ctr" rtlCol="false" tIns="47638" lIns="47638" bIns="47638" rIns="47638"/>
            <a:lstStyle/>
            <a:p>
              <a:pPr algn="ctr">
                <a:lnSpc>
                  <a:spcPts val="1837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5616880" y="2547191"/>
            <a:ext cx="2510941" cy="30705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255509" indent="-127754" lvl="1">
              <a:lnSpc>
                <a:spcPts val="1656"/>
              </a:lnSpc>
              <a:buFont typeface="Arial"/>
              <a:buChar char="•"/>
            </a:pPr>
            <a:r>
              <a:rPr lang="en-US" sz="1183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Class 6 felony if the person recklessly damages property of another in an amount of one thousand dollars or more but less than two thousand dollars.</a:t>
            </a:r>
          </a:p>
          <a:p>
            <a:pPr algn="ctr" marL="255509" indent="-127754" lvl="1">
              <a:lnSpc>
                <a:spcPts val="1656"/>
              </a:lnSpc>
              <a:buFont typeface="Arial"/>
              <a:buChar char="•"/>
            </a:pPr>
            <a:r>
              <a:rPr lang="en-US" sz="1183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Class 1 misdemeanor if the person recklessly damages property of another in an amount of more than two hundred fifty dollars but less than one thousand dollars</a:t>
            </a:r>
          </a:p>
          <a:p>
            <a:pPr algn="ctr" marL="255509" indent="-127754" lvl="1">
              <a:lnSpc>
                <a:spcPts val="1656"/>
              </a:lnSpc>
              <a:spcBef>
                <a:spcPct val="0"/>
              </a:spcBef>
              <a:buFont typeface="Arial"/>
              <a:buChar char="•"/>
            </a:pPr>
            <a:r>
              <a:rPr lang="en-US" sz="1183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Less than two hundred fifty dollars is a class 2 misdemeanor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606564" y="2376972"/>
            <a:ext cx="2784268" cy="3797934"/>
            <a:chOff x="0" y="0"/>
            <a:chExt cx="635000" cy="86618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635000" cy="866184"/>
            </a:xfrm>
            <a:custGeom>
              <a:avLst/>
              <a:gdLst/>
              <a:ahLst/>
              <a:cxnLst/>
              <a:rect r="r" b="b" t="t" l="l"/>
              <a:pathLst>
                <a:path h="866184" w="635000">
                  <a:moveTo>
                    <a:pt x="635000" y="0"/>
                  </a:moveTo>
                  <a:lnTo>
                    <a:pt x="635000" y="751884"/>
                  </a:lnTo>
                  <a:lnTo>
                    <a:pt x="317500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57150"/>
              <a:ext cx="635000" cy="809034"/>
            </a:xfrm>
            <a:prstGeom prst="rect">
              <a:avLst/>
            </a:prstGeom>
          </p:spPr>
          <p:txBody>
            <a:bodyPr anchor="ctr" rtlCol="false" tIns="47842" lIns="47842" bIns="47842" rIns="47842"/>
            <a:lstStyle/>
            <a:p>
              <a:pPr algn="ctr">
                <a:lnSpc>
                  <a:spcPts val="1845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561446" y="1267716"/>
            <a:ext cx="2784268" cy="832242"/>
            <a:chOff x="0" y="0"/>
            <a:chExt cx="1059513" cy="316698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59513" cy="316698"/>
            </a:xfrm>
            <a:custGeom>
              <a:avLst/>
              <a:gdLst/>
              <a:ahLst/>
              <a:cxnLst/>
              <a:rect r="r" b="b" t="t" l="l"/>
              <a:pathLst>
                <a:path h="31669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219807"/>
                  </a:lnTo>
                  <a:cubicBezTo>
                    <a:pt x="1059513" y="245504"/>
                    <a:pt x="1049305" y="270148"/>
                    <a:pt x="1031134" y="288319"/>
                  </a:cubicBezTo>
                  <a:cubicBezTo>
                    <a:pt x="1012964" y="306490"/>
                    <a:pt x="988319" y="316698"/>
                    <a:pt x="962622" y="316698"/>
                  </a:cubicBezTo>
                  <a:lnTo>
                    <a:pt x="96891" y="316698"/>
                  </a:lnTo>
                  <a:cubicBezTo>
                    <a:pt x="71194" y="316698"/>
                    <a:pt x="46549" y="306490"/>
                    <a:pt x="28379" y="288319"/>
                  </a:cubicBezTo>
                  <a:cubicBezTo>
                    <a:pt x="10208" y="270148"/>
                    <a:pt x="0" y="245504"/>
                    <a:pt x="0" y="219807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28575"/>
              <a:ext cx="1059513" cy="345273"/>
            </a:xfrm>
            <a:prstGeom prst="rect">
              <a:avLst/>
            </a:prstGeom>
          </p:spPr>
          <p:txBody>
            <a:bodyPr anchor="ctr" rtlCol="false" tIns="47842" lIns="47842" bIns="47842" rIns="47842"/>
            <a:lstStyle/>
            <a:p>
              <a:pPr algn="ctr">
                <a:lnSpc>
                  <a:spcPts val="1845"/>
                </a:lnSpc>
              </a:pPr>
              <a:r>
                <a:rPr lang="en-US" sz="1318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Misdemeanors</a:t>
              </a: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105664" y="138711"/>
            <a:ext cx="2847916" cy="2847916"/>
          </a:xfrm>
          <a:custGeom>
            <a:avLst/>
            <a:gdLst/>
            <a:ahLst/>
            <a:cxnLst/>
            <a:rect r="r" b="b" t="t" l="l"/>
            <a:pathLst>
              <a:path h="2847916" w="2847916">
                <a:moveTo>
                  <a:pt x="0" y="0"/>
                </a:moveTo>
                <a:lnTo>
                  <a:pt x="2847916" y="0"/>
                </a:lnTo>
                <a:lnTo>
                  <a:pt x="2847916" y="2847915"/>
                </a:lnTo>
                <a:lnTo>
                  <a:pt x="0" y="2847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1716550" y="2792503"/>
            <a:ext cx="2674282" cy="13944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45"/>
              </a:lnSpc>
              <a:spcBef>
                <a:spcPct val="0"/>
              </a:spcBef>
            </a:pPr>
            <a:r>
              <a:rPr lang="en-US" sz="1318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May result in jail time of 30 days to 180 days, fines between $500-$2500, community service, or having the case transferred to teen court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5400000">
            <a:off x="6843921" y="186336"/>
            <a:ext cx="2847916" cy="2847916"/>
          </a:xfrm>
          <a:custGeom>
            <a:avLst/>
            <a:gdLst/>
            <a:ahLst/>
            <a:cxnLst/>
            <a:rect r="r" b="b" t="t" l="l"/>
            <a:pathLst>
              <a:path h="2847916" w="2847916">
                <a:moveTo>
                  <a:pt x="0" y="0"/>
                </a:moveTo>
                <a:lnTo>
                  <a:pt x="2847915" y="0"/>
                </a:lnTo>
                <a:lnTo>
                  <a:pt x="2847915" y="2847915"/>
                </a:lnTo>
                <a:lnTo>
                  <a:pt x="0" y="2847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-5400000">
            <a:off x="105664" y="4275939"/>
            <a:ext cx="2847916" cy="2847916"/>
          </a:xfrm>
          <a:custGeom>
            <a:avLst/>
            <a:gdLst/>
            <a:ahLst/>
            <a:cxnLst/>
            <a:rect r="r" b="b" t="t" l="l"/>
            <a:pathLst>
              <a:path h="2847916" w="2847916">
                <a:moveTo>
                  <a:pt x="0" y="0"/>
                </a:moveTo>
                <a:lnTo>
                  <a:pt x="2847916" y="0"/>
                </a:lnTo>
                <a:lnTo>
                  <a:pt x="2847916" y="2847915"/>
                </a:lnTo>
                <a:lnTo>
                  <a:pt x="0" y="2847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-10800000">
            <a:off x="6843921" y="4323564"/>
            <a:ext cx="2847916" cy="2847916"/>
          </a:xfrm>
          <a:custGeom>
            <a:avLst/>
            <a:gdLst/>
            <a:ahLst/>
            <a:cxnLst/>
            <a:rect r="r" b="b" t="t" l="l"/>
            <a:pathLst>
              <a:path h="2847916" w="2847916">
                <a:moveTo>
                  <a:pt x="0" y="0"/>
                </a:moveTo>
                <a:lnTo>
                  <a:pt x="2847915" y="0"/>
                </a:lnTo>
                <a:lnTo>
                  <a:pt x="2847915" y="2847915"/>
                </a:lnTo>
                <a:lnTo>
                  <a:pt x="0" y="2847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5483610" y="1315341"/>
            <a:ext cx="2784268" cy="832242"/>
            <a:chOff x="0" y="0"/>
            <a:chExt cx="1059513" cy="316698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059513" cy="316698"/>
            </a:xfrm>
            <a:custGeom>
              <a:avLst/>
              <a:gdLst/>
              <a:ahLst/>
              <a:cxnLst/>
              <a:rect r="r" b="b" t="t" l="l"/>
              <a:pathLst>
                <a:path h="316698" w="1059513">
                  <a:moveTo>
                    <a:pt x="96891" y="0"/>
                  </a:moveTo>
                  <a:lnTo>
                    <a:pt x="962622" y="0"/>
                  </a:lnTo>
                  <a:cubicBezTo>
                    <a:pt x="988319" y="0"/>
                    <a:pt x="1012964" y="10208"/>
                    <a:pt x="1031134" y="28379"/>
                  </a:cubicBezTo>
                  <a:cubicBezTo>
                    <a:pt x="1049305" y="46549"/>
                    <a:pt x="1059513" y="71194"/>
                    <a:pt x="1059513" y="96891"/>
                  </a:cubicBezTo>
                  <a:lnTo>
                    <a:pt x="1059513" y="219807"/>
                  </a:lnTo>
                  <a:cubicBezTo>
                    <a:pt x="1059513" y="245504"/>
                    <a:pt x="1049305" y="270148"/>
                    <a:pt x="1031134" y="288319"/>
                  </a:cubicBezTo>
                  <a:cubicBezTo>
                    <a:pt x="1012964" y="306490"/>
                    <a:pt x="988319" y="316698"/>
                    <a:pt x="962622" y="316698"/>
                  </a:cubicBezTo>
                  <a:lnTo>
                    <a:pt x="96891" y="316698"/>
                  </a:lnTo>
                  <a:cubicBezTo>
                    <a:pt x="71194" y="316698"/>
                    <a:pt x="46549" y="306490"/>
                    <a:pt x="28379" y="288319"/>
                  </a:cubicBezTo>
                  <a:cubicBezTo>
                    <a:pt x="10208" y="270148"/>
                    <a:pt x="0" y="245504"/>
                    <a:pt x="0" y="219807"/>
                  </a:cubicBezTo>
                  <a:lnTo>
                    <a:pt x="0" y="96891"/>
                  </a:lnTo>
                  <a:cubicBezTo>
                    <a:pt x="0" y="71194"/>
                    <a:pt x="10208" y="46549"/>
                    <a:pt x="28379" y="28379"/>
                  </a:cubicBezTo>
                  <a:cubicBezTo>
                    <a:pt x="46549" y="10208"/>
                    <a:pt x="71194" y="0"/>
                    <a:pt x="96891" y="0"/>
                  </a:cubicBez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1059513" cy="335748"/>
            </a:xfrm>
            <a:prstGeom prst="rect">
              <a:avLst/>
            </a:prstGeom>
          </p:spPr>
          <p:txBody>
            <a:bodyPr anchor="ctr" rtlCol="false" tIns="47842" lIns="47842" bIns="47842" rIns="47842"/>
            <a:lstStyle/>
            <a:p>
              <a:pPr algn="ctr">
                <a:lnSpc>
                  <a:spcPts val="1582"/>
                </a:lnSpc>
              </a:pPr>
            </a:p>
            <a:p>
              <a:pPr algn="ctr">
                <a:lnSpc>
                  <a:spcPts val="1845"/>
                </a:lnSpc>
              </a:pPr>
              <a:r>
                <a:rPr lang="en-US" sz="1318">
                  <a:solidFill>
                    <a:srgbClr val="000000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Felonies</a:t>
              </a:r>
            </a:p>
            <a:p>
              <a:pPr algn="ctr">
                <a:lnSpc>
                  <a:spcPts val="1582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5483610" y="2424597"/>
            <a:ext cx="2784268" cy="3797934"/>
            <a:chOff x="0" y="0"/>
            <a:chExt cx="635000" cy="866184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635000" cy="866184"/>
            </a:xfrm>
            <a:custGeom>
              <a:avLst/>
              <a:gdLst/>
              <a:ahLst/>
              <a:cxnLst/>
              <a:rect r="r" b="b" t="t" l="l"/>
              <a:pathLst>
                <a:path h="866184" w="635000">
                  <a:moveTo>
                    <a:pt x="635000" y="0"/>
                  </a:moveTo>
                  <a:lnTo>
                    <a:pt x="635000" y="751884"/>
                  </a:lnTo>
                  <a:lnTo>
                    <a:pt x="317500" y="866184"/>
                  </a:lnTo>
                  <a:lnTo>
                    <a:pt x="0" y="751884"/>
                  </a:lnTo>
                  <a:lnTo>
                    <a:pt x="0" y="0"/>
                  </a:lnTo>
                  <a:lnTo>
                    <a:pt x="635000" y="0"/>
                  </a:lnTo>
                  <a:close/>
                </a:path>
              </a:pathLst>
            </a:custGeom>
            <a:solidFill>
              <a:srgbClr val="DB8A8A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57150"/>
              <a:ext cx="635000" cy="809034"/>
            </a:xfrm>
            <a:prstGeom prst="rect">
              <a:avLst/>
            </a:prstGeom>
          </p:spPr>
          <p:txBody>
            <a:bodyPr anchor="ctr" rtlCol="false" tIns="47842" lIns="47842" bIns="47842" rIns="47842"/>
            <a:lstStyle/>
            <a:p>
              <a:pPr algn="ctr">
                <a:lnSpc>
                  <a:spcPts val="1845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5583068" y="3177259"/>
            <a:ext cx="2521704" cy="7202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27"/>
              </a:lnSpc>
              <a:spcBef>
                <a:spcPct val="0"/>
              </a:spcBef>
            </a:pPr>
            <a:r>
              <a:rPr lang="en-US" sz="1376">
                <a:solidFill>
                  <a:srgbClr val="000000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May result in prison time and/or fine of up to $150,000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DAGVAX38Z_4</dc:identifier>
  <dcterms:modified xsi:type="dcterms:W3CDTF">2011-08-01T06:04:30Z</dcterms:modified>
  <cp:revision>1</cp:revision>
  <dc:title>Copy of Lesson 4: Physical Bullying AZ Law Cards (Presentation (4:3))</dc:title>
</cp:coreProperties>
</file>