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9"/>
  </p:handoutMasterIdLst>
  <p:sldIdLst>
    <p:sldId id="256" r:id="rId2"/>
    <p:sldId id="257" r:id="rId3"/>
    <p:sldId id="258" r:id="rId4"/>
    <p:sldId id="259" r:id="rId5"/>
    <p:sldId id="263" r:id="rId6"/>
    <p:sldId id="260" r:id="rId7"/>
    <p:sldId id="261" r:id="rId8"/>
    <p:sldId id="262" r:id="rId9"/>
    <p:sldId id="264" r:id="rId10"/>
    <p:sldId id="267" r:id="rId11"/>
    <p:sldId id="268" r:id="rId12"/>
    <p:sldId id="265" r:id="rId13"/>
    <p:sldId id="266" r:id="rId14"/>
    <p:sldId id="269" r:id="rId15"/>
    <p:sldId id="273" r:id="rId16"/>
    <p:sldId id="272" r:id="rId17"/>
    <p:sldId id="271" r:id="rId18"/>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enter A:" id="{C6498D0A-BD2F-4C0E-82AC-9F806445DD66}">
          <p14:sldIdLst>
            <p14:sldId id="256"/>
          </p14:sldIdLst>
        </p14:section>
        <p14:section name="Center B:" id="{778F395B-1617-4CBE-ACD9-EDE9E0B377F8}">
          <p14:sldIdLst>
            <p14:sldId id="257"/>
          </p14:sldIdLst>
        </p14:section>
        <p14:section name="B:  Aggressive Reaction Strips" id="{D2028A9F-7C40-40F7-84B0-082EF28E276B}">
          <p14:sldIdLst>
            <p14:sldId id="258"/>
          </p14:sldIdLst>
        </p14:section>
        <p14:section name="B:  Consequences Strips" id="{0122F901-4212-47C4-A0CF-4DC7D64F3D99}">
          <p14:sldIdLst>
            <p14:sldId id="259"/>
          </p14:sldIdLst>
        </p14:section>
        <p14:section name="B:  Answer Key" id="{021CF0C9-C378-49C6-805A-42EE97BD60B3}">
          <p14:sldIdLst>
            <p14:sldId id="263"/>
          </p14:sldIdLst>
        </p14:section>
        <p14:section name="B:  Vocabulary Card" id="{5905CB03-8696-4605-A58B-7FB2616E994E}">
          <p14:sldIdLst>
            <p14:sldId id="260"/>
          </p14:sldIdLst>
        </p14:section>
        <p14:section name="Center C:" id="{CA6ACA0D-E3CE-45FD-B535-BF758345F3D3}">
          <p14:sldIdLst>
            <p14:sldId id="261"/>
          </p14:sldIdLst>
        </p14:section>
        <p14:section name="C:  Question Handout" id="{5DD4E1FE-2825-4340-92D3-FFB3FD058320}">
          <p14:sldIdLst>
            <p14:sldId id="262"/>
          </p14:sldIdLst>
        </p14:section>
        <p14:section name="Center D:" id="{88001BA3-6F15-482B-98E2-1233B7876C83}">
          <p14:sldIdLst>
            <p14:sldId id="264"/>
          </p14:sldIdLst>
        </p14:section>
        <p14:section name="D:  Situation Cards" id="{E337AAF8-67E8-493F-8A2B-D8648D507439}">
          <p14:sldIdLst>
            <p14:sldId id="267"/>
          </p14:sldIdLst>
        </p14:section>
        <p14:section name="D:  Blank Situation Cards" id="{65E02C13-BC07-4AA6-ABB2-B502AE43CCBA}">
          <p14:sldIdLst>
            <p14:sldId id="268"/>
          </p14:sldIdLst>
        </p14:section>
        <p14:section name="D:  Role Play Cards" id="{341D42D8-E020-4AF9-A305-E634F4F58664}">
          <p14:sldIdLst>
            <p14:sldId id="265"/>
          </p14:sldIdLst>
        </p14:section>
        <p14:section name="D:  Blank Role Play Cards" id="{528E942B-684F-449B-8B67-66776E702571}">
          <p14:sldIdLst>
            <p14:sldId id="266"/>
          </p14:sldIdLst>
        </p14:section>
        <p14:section name="Center E:  Benefits of Cool Thinking" id="{4FB57E4D-6B92-44AC-BDCF-D63FB7418DA7}">
          <p14:sldIdLst>
            <p14:sldId id="269"/>
          </p14:sldIdLst>
        </p14:section>
        <p14:section name="E:  Word Scramble Phrases" id="{D8E71847-C0AB-4190-95B7-2D2B60A20F59}">
          <p14:sldIdLst/>
        </p14:section>
        <p14:section name="E:  Blank Word Scramble Strips" id="{79662D4B-3D2F-4808-979B-44A630DACC8F}">
          <p14:sldIdLst>
            <p14:sldId id="273"/>
            <p14:sldId id="272"/>
          </p14:sldIdLst>
        </p14:section>
        <p14:section name="E:  Word Scramble key" id="{4D8A47E3-9B3C-45BF-B3AA-9779DC884D28}">
          <p14:sldIdLst>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030" autoAdjust="0"/>
    <p:restoredTop sz="94660"/>
  </p:normalViewPr>
  <p:slideViewPr>
    <p:cSldViewPr snapToGrid="0">
      <p:cViewPr varScale="1">
        <p:scale>
          <a:sx n="92" d="100"/>
          <a:sy n="92" d="100"/>
        </p:scale>
        <p:origin x="108" y="540"/>
      </p:cViewPr>
      <p:guideLst/>
    </p:cSldViewPr>
  </p:slideViewPr>
  <p:notesTextViewPr>
    <p:cViewPr>
      <p:scale>
        <a:sx n="1" d="1"/>
        <a:sy n="1" d="1"/>
      </p:scale>
      <p:origin x="0" y="0"/>
    </p:cViewPr>
  </p:notesTextViewPr>
  <p:sorterViewPr>
    <p:cViewPr>
      <p:scale>
        <a:sx n="50" d="100"/>
        <a:sy n="50" d="100"/>
      </p:scale>
      <p:origin x="0" y="-22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F2EABAB9-AAFB-4F92-9EB0-1030163FEB26}" type="datetimeFigureOut">
              <a:rPr lang="en-US" smtClean="0"/>
              <a:t>10/31/2017</a:t>
            </a:fld>
            <a:endParaRPr lang="en-US"/>
          </a:p>
        </p:txBody>
      </p:sp>
      <p:sp>
        <p:nvSpPr>
          <p:cNvPr id="4" name="Footer Placeholder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6C8357BA-FE9A-4DEB-A3CA-AC3CBFB237D2}" type="slidenum">
              <a:rPr lang="en-US" smtClean="0"/>
              <a:t>‹#›</a:t>
            </a:fld>
            <a:endParaRPr lang="en-US"/>
          </a:p>
        </p:txBody>
      </p:sp>
    </p:spTree>
    <p:extLst>
      <p:ext uri="{BB962C8B-B14F-4D97-AF65-F5344CB8AC3E}">
        <p14:creationId xmlns:p14="http://schemas.microsoft.com/office/powerpoint/2010/main" val="19694279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B56EF8-6C85-4029-90E0-1DCC7F85C262}"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4245179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B56EF8-6C85-4029-90E0-1DCC7F85C262}"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3107739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B56EF8-6C85-4029-90E0-1DCC7F85C262}"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4017844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B56EF8-6C85-4029-90E0-1DCC7F85C262}"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854899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B56EF8-6C85-4029-90E0-1DCC7F85C262}" type="datetimeFigureOut">
              <a:rPr lang="en-US" smtClean="0"/>
              <a:t>10/31/2017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3925718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B56EF8-6C85-4029-90E0-1DCC7F85C262}"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952275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B56EF8-6C85-4029-90E0-1DCC7F85C262}" type="datetimeFigureOut">
              <a:rPr lang="en-US" smtClean="0"/>
              <a:t>10/31/2017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1441126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B56EF8-6C85-4029-90E0-1DCC7F85C262}" type="datetimeFigureOut">
              <a:rPr lang="en-US" smtClean="0"/>
              <a:t>10/31/2017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2523151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B56EF8-6C85-4029-90E0-1DCC7F85C262}" type="datetimeFigureOut">
              <a:rPr lang="en-US" smtClean="0"/>
              <a:t>10/31/2017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631756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B56EF8-6C85-4029-90E0-1DCC7F85C262}"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466853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B56EF8-6C85-4029-90E0-1DCC7F85C262}" type="datetimeFigureOut">
              <a:rPr lang="en-US" smtClean="0"/>
              <a:t>10/31/2017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09AD42-D611-48D5-B3F6-72275237D347}" type="slidenum">
              <a:rPr lang="en-US" smtClean="0"/>
              <a:t>‹#›</a:t>
            </a:fld>
            <a:endParaRPr lang="en-US"/>
          </a:p>
        </p:txBody>
      </p:sp>
    </p:spTree>
    <p:extLst>
      <p:ext uri="{BB962C8B-B14F-4D97-AF65-F5344CB8AC3E}">
        <p14:creationId xmlns:p14="http://schemas.microsoft.com/office/powerpoint/2010/main" val="155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B56EF8-6C85-4029-90E0-1DCC7F85C262}" type="datetimeFigureOut">
              <a:rPr lang="en-US" smtClean="0"/>
              <a:t>10/31/2017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9AD42-D611-48D5-B3F6-72275237D347}" type="slidenum">
              <a:rPr lang="en-US" smtClean="0"/>
              <a:t>‹#›</a:t>
            </a:fld>
            <a:endParaRPr lang="en-US"/>
          </a:p>
        </p:txBody>
      </p:sp>
    </p:spTree>
    <p:extLst>
      <p:ext uri="{BB962C8B-B14F-4D97-AF65-F5344CB8AC3E}">
        <p14:creationId xmlns:p14="http://schemas.microsoft.com/office/powerpoint/2010/main" val="3047917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12" y="132996"/>
            <a:ext cx="4703616" cy="6801862"/>
          </a:xfrm>
          <a:prstGeom prst="rect">
            <a:avLst/>
          </a:prstGeom>
          <a:noFill/>
        </p:spPr>
        <p:txBody>
          <a:bodyPr wrap="square" rtlCol="0">
            <a:spAutoFit/>
          </a:bodyPr>
          <a:lstStyle/>
          <a:p>
            <a:r>
              <a:rPr lang="en-US" sz="2000" b="1" dirty="0" smtClean="0">
                <a:latin typeface="Comic Sans MS" panose="030F0702030302020204" pitchFamily="66" charset="0"/>
              </a:rPr>
              <a:t>Center A:  Target Anger</a:t>
            </a:r>
          </a:p>
          <a:p>
            <a:endParaRPr lang="en-US" sz="2000" b="1" dirty="0">
              <a:latin typeface="Comic Sans MS" panose="030F0702030302020204" pitchFamily="66" charset="0"/>
            </a:endParaRPr>
          </a:p>
          <a:p>
            <a:r>
              <a:rPr lang="en-US" sz="2000" b="1" dirty="0" smtClean="0">
                <a:latin typeface="Comic Sans MS" panose="030F0702030302020204" pitchFamily="66" charset="0"/>
              </a:rPr>
              <a:t>Materials:  Center Card; Plain paper for each student; markers and pencils </a:t>
            </a:r>
          </a:p>
          <a:p>
            <a:endParaRPr lang="en-US" sz="2000" b="1" dirty="0" smtClean="0">
              <a:latin typeface="Comic Sans MS" panose="030F0702030302020204" pitchFamily="66" charset="0"/>
            </a:endParaRPr>
          </a:p>
          <a:p>
            <a:r>
              <a:rPr lang="en-US" sz="2000" b="1" dirty="0" smtClean="0">
                <a:latin typeface="Comic Sans MS" panose="030F0702030302020204" pitchFamily="66" charset="0"/>
              </a:rPr>
              <a:t>Directions:</a:t>
            </a:r>
          </a:p>
          <a:p>
            <a:pPr marL="342900" indent="-342900">
              <a:buFont typeface="+mj-lt"/>
              <a:buAutoNum type="arabicPeriod"/>
            </a:pPr>
            <a:r>
              <a:rPr lang="en-US" sz="2000" dirty="0" smtClean="0">
                <a:latin typeface="Comic Sans MS" panose="030F0702030302020204" pitchFamily="66" charset="0"/>
              </a:rPr>
              <a:t>Each member of the group takes a blank sheet of paper and draws a target.</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Next, write down things that make you the angriest in the bull’s eye and things that make you the least angry in the outer circles. </a:t>
            </a:r>
          </a:p>
          <a:p>
            <a:pPr marL="342900" indent="-342900">
              <a:buFont typeface="+mj-lt"/>
              <a:buAutoNum type="arabicPeriod"/>
            </a:pPr>
            <a:endParaRPr lang="en-US" sz="2000" dirty="0">
              <a:latin typeface="Comic Sans MS" panose="030F0702030302020204" pitchFamily="66" charset="0"/>
            </a:endParaRPr>
          </a:p>
          <a:p>
            <a:pPr marL="457200" indent="-457200">
              <a:buFont typeface="+mj-lt"/>
              <a:buAutoNum type="arabicPeriod"/>
            </a:pPr>
            <a:r>
              <a:rPr lang="en-US" sz="2000" dirty="0" smtClean="0">
                <a:latin typeface="Comic Sans MS" panose="030F0702030302020204" pitchFamily="66" charset="0"/>
              </a:rPr>
              <a:t>Put your name on your paper and keep it with you.</a:t>
            </a:r>
          </a:p>
          <a:p>
            <a:pPr marL="457200" indent="-457200">
              <a:buFont typeface="+mj-lt"/>
              <a:buAutoNum type="arabicPeriod"/>
            </a:pPr>
            <a:endParaRPr lang="en-US" sz="2000" dirty="0">
              <a:latin typeface="Comic Sans MS" panose="030F0702030302020204" pitchFamily="66" charset="0"/>
            </a:endParaRPr>
          </a:p>
          <a:p>
            <a:r>
              <a:rPr lang="en-US" sz="2000" baseline="30000" dirty="0"/>
              <a:t>Impulse Control Activities &amp; Worksheets for Middle School Students by Tonia </a:t>
            </a:r>
            <a:r>
              <a:rPr lang="en-US" sz="2000" baseline="30000" dirty="0" err="1"/>
              <a:t>Caselman</a:t>
            </a:r>
            <a:r>
              <a:rPr lang="en-US" sz="2000" baseline="30000" dirty="0"/>
              <a:t>, PH.D. and Joshua Cantwell, M.S.W. (pg. 59)</a:t>
            </a:r>
          </a:p>
          <a:p>
            <a:pPr marL="457200" indent="-457200">
              <a:buFont typeface="+mj-lt"/>
              <a:buAutoNum type="arabicPeriod"/>
            </a:pPr>
            <a:endParaRPr lang="en-US" sz="2000" dirty="0">
              <a:latin typeface="Comic Sans MS" panose="030F0702030302020204" pitchFamily="66" charset="0"/>
            </a:endParaRPr>
          </a:p>
        </p:txBody>
      </p:sp>
      <p:sp>
        <p:nvSpPr>
          <p:cNvPr id="10" name="Oval 9"/>
          <p:cNvSpPr/>
          <p:nvPr/>
        </p:nvSpPr>
        <p:spPr>
          <a:xfrm>
            <a:off x="5659580" y="457201"/>
            <a:ext cx="6054437" cy="5943599"/>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Oval 4"/>
          <p:cNvSpPr/>
          <p:nvPr/>
        </p:nvSpPr>
        <p:spPr>
          <a:xfrm>
            <a:off x="6151416" y="924791"/>
            <a:ext cx="5070763" cy="5008418"/>
          </a:xfrm>
          <a:prstGeom prst="ellipse">
            <a:avLst/>
          </a:prstGeom>
          <a:ln w="3810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Oval 5"/>
          <p:cNvSpPr/>
          <p:nvPr/>
        </p:nvSpPr>
        <p:spPr>
          <a:xfrm>
            <a:off x="6702134" y="1361209"/>
            <a:ext cx="3969326" cy="4135581"/>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Oval 6"/>
          <p:cNvSpPr/>
          <p:nvPr/>
        </p:nvSpPr>
        <p:spPr>
          <a:xfrm>
            <a:off x="7107382" y="1870364"/>
            <a:ext cx="3075709" cy="3158836"/>
          </a:xfrm>
          <a:prstGeom prst="ellipse">
            <a:avLst/>
          </a:prstGeom>
          <a:ln w="3810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Oval 8"/>
          <p:cNvSpPr/>
          <p:nvPr/>
        </p:nvSpPr>
        <p:spPr>
          <a:xfrm>
            <a:off x="7606145" y="2389910"/>
            <a:ext cx="2098964" cy="2041814"/>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Oval 7"/>
          <p:cNvSpPr/>
          <p:nvPr/>
        </p:nvSpPr>
        <p:spPr>
          <a:xfrm>
            <a:off x="8042563" y="2891272"/>
            <a:ext cx="1122218" cy="103909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4342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7091" y="124692"/>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4242954" y="7620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8181968" y="124692"/>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303940"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4242954"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8208818" y="345671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367146" y="529167"/>
            <a:ext cx="3498272" cy="2308324"/>
          </a:xfrm>
          <a:prstGeom prst="rect">
            <a:avLst/>
          </a:prstGeom>
          <a:noFill/>
        </p:spPr>
        <p:txBody>
          <a:bodyPr wrap="square" rtlCol="0">
            <a:spAutoFit/>
          </a:bodyPr>
          <a:lstStyle/>
          <a:p>
            <a:pPr algn="ctr"/>
            <a:r>
              <a:rPr lang="en-US" sz="3600" b="1" dirty="0" smtClean="0">
                <a:latin typeface="Comic Sans MS" panose="030F0702030302020204" pitchFamily="66" charset="0"/>
              </a:rPr>
              <a:t>You get teased about </a:t>
            </a:r>
            <a:r>
              <a:rPr lang="en-US" sz="3600" b="1" dirty="0" smtClean="0">
                <a:latin typeface="Comic Sans MS" panose="030F0702030302020204" pitchFamily="66" charset="0"/>
              </a:rPr>
              <a:t>what </a:t>
            </a:r>
            <a:r>
              <a:rPr lang="en-US" sz="3600" b="1" dirty="0" smtClean="0">
                <a:latin typeface="Comic Sans MS" panose="030F0702030302020204" pitchFamily="66" charset="0"/>
              </a:rPr>
              <a:t>you are wearing</a:t>
            </a:r>
            <a:endParaRPr lang="en-US" sz="3600" b="1" dirty="0">
              <a:latin typeface="Comic Sans MS" panose="030F0702030302020204" pitchFamily="66" charset="0"/>
            </a:endParaRPr>
          </a:p>
        </p:txBody>
      </p:sp>
      <p:sp>
        <p:nvSpPr>
          <p:cNvPr id="11" name="TextBox 10"/>
          <p:cNvSpPr txBox="1"/>
          <p:nvPr/>
        </p:nvSpPr>
        <p:spPr>
          <a:xfrm>
            <a:off x="4333009" y="331153"/>
            <a:ext cx="3498272" cy="2862322"/>
          </a:xfrm>
          <a:prstGeom prst="rect">
            <a:avLst/>
          </a:prstGeom>
          <a:noFill/>
        </p:spPr>
        <p:txBody>
          <a:bodyPr wrap="square" rtlCol="0">
            <a:spAutoFit/>
          </a:bodyPr>
          <a:lstStyle/>
          <a:p>
            <a:pPr algn="ctr"/>
            <a:r>
              <a:rPr lang="en-US" sz="3600" b="1" dirty="0" smtClean="0">
                <a:latin typeface="Comic Sans MS" panose="030F0702030302020204" pitchFamily="66" charset="0"/>
              </a:rPr>
              <a:t>An adult tells you to do something you don't want to do</a:t>
            </a:r>
            <a:endParaRPr lang="en-US" sz="3600" b="1" dirty="0">
              <a:latin typeface="Comic Sans MS" panose="030F0702030302020204" pitchFamily="66" charset="0"/>
            </a:endParaRPr>
          </a:p>
        </p:txBody>
      </p:sp>
      <p:sp>
        <p:nvSpPr>
          <p:cNvPr id="12" name="TextBox 11"/>
          <p:cNvSpPr txBox="1"/>
          <p:nvPr/>
        </p:nvSpPr>
        <p:spPr>
          <a:xfrm>
            <a:off x="8223530" y="672982"/>
            <a:ext cx="3498272" cy="1754326"/>
          </a:xfrm>
          <a:prstGeom prst="rect">
            <a:avLst/>
          </a:prstGeom>
          <a:noFill/>
        </p:spPr>
        <p:txBody>
          <a:bodyPr wrap="square" rtlCol="0">
            <a:spAutoFit/>
          </a:bodyPr>
          <a:lstStyle/>
          <a:p>
            <a:pPr algn="ctr"/>
            <a:r>
              <a:rPr lang="en-US" sz="3600" b="1" dirty="0" smtClean="0">
                <a:latin typeface="Comic Sans MS" panose="030F0702030302020204" pitchFamily="66" charset="0"/>
              </a:rPr>
              <a:t>You don’t feel you are doing something well</a:t>
            </a:r>
            <a:endParaRPr lang="en-US" sz="3600" b="1" dirty="0">
              <a:latin typeface="Comic Sans MS" panose="030F0702030302020204" pitchFamily="66" charset="0"/>
            </a:endParaRPr>
          </a:p>
        </p:txBody>
      </p:sp>
      <p:sp>
        <p:nvSpPr>
          <p:cNvPr id="13" name="TextBox 12"/>
          <p:cNvSpPr txBox="1"/>
          <p:nvPr/>
        </p:nvSpPr>
        <p:spPr>
          <a:xfrm>
            <a:off x="345075" y="4439787"/>
            <a:ext cx="3498272" cy="646331"/>
          </a:xfrm>
          <a:prstGeom prst="rect">
            <a:avLst/>
          </a:prstGeom>
          <a:noFill/>
        </p:spPr>
        <p:txBody>
          <a:bodyPr wrap="square" rtlCol="0">
            <a:spAutoFit/>
          </a:bodyPr>
          <a:lstStyle/>
          <a:p>
            <a:pPr algn="ctr"/>
            <a:r>
              <a:rPr lang="en-US" sz="3600" b="1" dirty="0" smtClean="0">
                <a:latin typeface="Comic Sans MS" panose="030F0702030302020204" pitchFamily="66" charset="0"/>
              </a:rPr>
              <a:t>You get hit </a:t>
            </a:r>
            <a:endParaRPr lang="en-US" sz="3600" b="1" dirty="0">
              <a:latin typeface="Comic Sans MS" panose="030F0702030302020204" pitchFamily="66" charset="0"/>
            </a:endParaRPr>
          </a:p>
        </p:txBody>
      </p:sp>
      <p:sp>
        <p:nvSpPr>
          <p:cNvPr id="14" name="TextBox 13"/>
          <p:cNvSpPr txBox="1"/>
          <p:nvPr/>
        </p:nvSpPr>
        <p:spPr>
          <a:xfrm>
            <a:off x="4242954" y="3861186"/>
            <a:ext cx="3498272" cy="2308324"/>
          </a:xfrm>
          <a:prstGeom prst="rect">
            <a:avLst/>
          </a:prstGeom>
          <a:noFill/>
        </p:spPr>
        <p:txBody>
          <a:bodyPr wrap="square" rtlCol="0">
            <a:spAutoFit/>
          </a:bodyPr>
          <a:lstStyle/>
          <a:p>
            <a:pPr algn="ctr"/>
            <a:r>
              <a:rPr lang="en-US" sz="3600" b="1" dirty="0" smtClean="0">
                <a:latin typeface="Comic Sans MS" panose="030F0702030302020204" pitchFamily="66" charset="0"/>
              </a:rPr>
              <a:t>You think others are talking bad about you</a:t>
            </a:r>
            <a:endParaRPr lang="en-US" sz="3600" b="1" dirty="0">
              <a:latin typeface="Comic Sans MS" panose="030F0702030302020204" pitchFamily="66" charset="0"/>
            </a:endParaRPr>
          </a:p>
        </p:txBody>
      </p:sp>
      <p:sp>
        <p:nvSpPr>
          <p:cNvPr id="15" name="TextBox 14"/>
          <p:cNvSpPr txBox="1"/>
          <p:nvPr/>
        </p:nvSpPr>
        <p:spPr>
          <a:xfrm>
            <a:off x="8181968" y="3608791"/>
            <a:ext cx="3498272" cy="2308324"/>
          </a:xfrm>
          <a:prstGeom prst="rect">
            <a:avLst/>
          </a:prstGeom>
          <a:noFill/>
        </p:spPr>
        <p:txBody>
          <a:bodyPr wrap="square" rtlCol="0">
            <a:spAutoFit/>
          </a:bodyPr>
          <a:lstStyle/>
          <a:p>
            <a:pPr algn="ctr"/>
            <a:r>
              <a:rPr lang="en-US" sz="3600" b="1" dirty="0" smtClean="0">
                <a:latin typeface="Comic Sans MS" panose="030F0702030302020204" pitchFamily="66" charset="0"/>
              </a:rPr>
              <a:t>You are following the rules but others are not</a:t>
            </a:r>
            <a:endParaRPr lang="en-US" sz="3600" b="1" dirty="0">
              <a:latin typeface="Comic Sans MS" panose="030F0702030302020204" pitchFamily="66" charset="0"/>
            </a:endParaRPr>
          </a:p>
        </p:txBody>
      </p:sp>
    </p:spTree>
    <p:extLst>
      <p:ext uri="{BB962C8B-B14F-4D97-AF65-F5344CB8AC3E}">
        <p14:creationId xmlns:p14="http://schemas.microsoft.com/office/powerpoint/2010/main" val="40519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7091" y="124692"/>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4242954" y="7620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8181968" y="124692"/>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303940"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4242954"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8208818" y="345671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900833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7091" y="187037"/>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77091" y="838523"/>
            <a:ext cx="3678381" cy="1938992"/>
          </a:xfrm>
          <a:prstGeom prst="rect">
            <a:avLst/>
          </a:prstGeom>
          <a:noFill/>
        </p:spPr>
        <p:txBody>
          <a:bodyPr wrap="square" rtlCol="0">
            <a:spAutoFit/>
          </a:bodyPr>
          <a:lstStyle/>
          <a:p>
            <a:pPr algn="ctr"/>
            <a:r>
              <a:rPr lang="en-US" sz="6000" b="1" dirty="0" smtClean="0">
                <a:latin typeface="Comic Sans MS" panose="030F0702030302020204" pitchFamily="66" charset="0"/>
              </a:rPr>
              <a:t>Walk Away</a:t>
            </a:r>
            <a:endParaRPr lang="en-US" sz="6000" b="1" dirty="0">
              <a:latin typeface="Comic Sans MS" panose="030F0702030302020204" pitchFamily="66" charset="0"/>
            </a:endParaRPr>
          </a:p>
        </p:txBody>
      </p:sp>
      <p:sp>
        <p:nvSpPr>
          <p:cNvPr id="6" name="Rectangle 5"/>
          <p:cNvSpPr/>
          <p:nvPr/>
        </p:nvSpPr>
        <p:spPr>
          <a:xfrm>
            <a:off x="4242954" y="20089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8208818" y="187037"/>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284023"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4242954"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8208818" y="345671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4152898" y="790032"/>
            <a:ext cx="3678381" cy="1938992"/>
          </a:xfrm>
          <a:prstGeom prst="rect">
            <a:avLst/>
          </a:prstGeom>
          <a:noFill/>
        </p:spPr>
        <p:txBody>
          <a:bodyPr wrap="square" rtlCol="0">
            <a:spAutoFit/>
          </a:bodyPr>
          <a:lstStyle/>
          <a:p>
            <a:pPr algn="ctr"/>
            <a:r>
              <a:rPr lang="en-US" sz="6000" b="1" dirty="0" smtClean="0">
                <a:latin typeface="Comic Sans MS" panose="030F0702030302020204" pitchFamily="66" charset="0"/>
              </a:rPr>
              <a:t>Talk to an Adult</a:t>
            </a:r>
            <a:endParaRPr lang="en-US" sz="6000" b="1" dirty="0">
              <a:latin typeface="Comic Sans MS" panose="030F0702030302020204" pitchFamily="66" charset="0"/>
            </a:endParaRPr>
          </a:p>
        </p:txBody>
      </p:sp>
      <p:sp>
        <p:nvSpPr>
          <p:cNvPr id="12" name="TextBox 11"/>
          <p:cNvSpPr txBox="1"/>
          <p:nvPr/>
        </p:nvSpPr>
        <p:spPr>
          <a:xfrm>
            <a:off x="8208818" y="441989"/>
            <a:ext cx="3678381" cy="2862322"/>
          </a:xfrm>
          <a:prstGeom prst="rect">
            <a:avLst/>
          </a:prstGeom>
          <a:noFill/>
        </p:spPr>
        <p:txBody>
          <a:bodyPr wrap="square" rtlCol="0">
            <a:spAutoFit/>
          </a:bodyPr>
          <a:lstStyle/>
          <a:p>
            <a:pPr algn="ctr"/>
            <a:r>
              <a:rPr lang="en-US" sz="6000" b="1" dirty="0" smtClean="0">
                <a:latin typeface="Comic Sans MS" panose="030F0702030302020204" pitchFamily="66" charset="0"/>
              </a:rPr>
              <a:t>Take </a:t>
            </a:r>
            <a:r>
              <a:rPr lang="en-US" sz="6000" b="1" dirty="0" smtClean="0">
                <a:latin typeface="Comic Sans MS" panose="030F0702030302020204" pitchFamily="66" charset="0"/>
              </a:rPr>
              <a:t>Deep </a:t>
            </a:r>
            <a:r>
              <a:rPr lang="en-US" sz="6000" b="1" dirty="0" smtClean="0">
                <a:latin typeface="Comic Sans MS" panose="030F0702030302020204" pitchFamily="66" charset="0"/>
              </a:rPr>
              <a:t>Breaths</a:t>
            </a:r>
            <a:endParaRPr lang="en-US" sz="6000" b="1" dirty="0">
              <a:latin typeface="Comic Sans MS" panose="030F0702030302020204" pitchFamily="66" charset="0"/>
            </a:endParaRPr>
          </a:p>
        </p:txBody>
      </p:sp>
      <p:sp>
        <p:nvSpPr>
          <p:cNvPr id="13" name="TextBox 12"/>
          <p:cNvSpPr txBox="1"/>
          <p:nvPr/>
        </p:nvSpPr>
        <p:spPr>
          <a:xfrm>
            <a:off x="182705" y="3704553"/>
            <a:ext cx="3678381" cy="2308324"/>
          </a:xfrm>
          <a:prstGeom prst="rect">
            <a:avLst/>
          </a:prstGeom>
          <a:noFill/>
        </p:spPr>
        <p:txBody>
          <a:bodyPr wrap="square" rtlCol="0">
            <a:spAutoFit/>
          </a:bodyPr>
          <a:lstStyle/>
          <a:p>
            <a:pPr algn="ctr"/>
            <a:r>
              <a:rPr lang="en-US" sz="4800" b="1" dirty="0" smtClean="0">
                <a:latin typeface="Comic Sans MS" panose="030F0702030302020204" pitchFamily="66" charset="0"/>
              </a:rPr>
              <a:t>Tell Yourself to Calm Down</a:t>
            </a:r>
            <a:endParaRPr lang="en-US" sz="4800" b="1" dirty="0">
              <a:latin typeface="Comic Sans MS" panose="030F0702030302020204" pitchFamily="66" charset="0"/>
            </a:endParaRPr>
          </a:p>
        </p:txBody>
      </p:sp>
      <p:sp>
        <p:nvSpPr>
          <p:cNvPr id="14" name="TextBox 13"/>
          <p:cNvSpPr txBox="1"/>
          <p:nvPr/>
        </p:nvSpPr>
        <p:spPr>
          <a:xfrm>
            <a:off x="4223037" y="3907306"/>
            <a:ext cx="3678381" cy="1938992"/>
          </a:xfrm>
          <a:prstGeom prst="rect">
            <a:avLst/>
          </a:prstGeom>
          <a:noFill/>
        </p:spPr>
        <p:txBody>
          <a:bodyPr wrap="square" rtlCol="0">
            <a:spAutoFit/>
          </a:bodyPr>
          <a:lstStyle/>
          <a:p>
            <a:pPr algn="ctr"/>
            <a:r>
              <a:rPr lang="en-US" sz="6000" b="1" dirty="0" smtClean="0">
                <a:latin typeface="Comic Sans MS" panose="030F0702030302020204" pitchFamily="66" charset="0"/>
              </a:rPr>
              <a:t>Count to 10</a:t>
            </a:r>
            <a:endParaRPr lang="en-US" sz="6000" b="1" dirty="0">
              <a:latin typeface="Comic Sans MS" panose="030F0702030302020204" pitchFamily="66" charset="0"/>
            </a:endParaRPr>
          </a:p>
        </p:txBody>
      </p:sp>
      <p:sp>
        <p:nvSpPr>
          <p:cNvPr id="15" name="TextBox 14"/>
          <p:cNvSpPr txBox="1"/>
          <p:nvPr/>
        </p:nvSpPr>
        <p:spPr>
          <a:xfrm>
            <a:off x="8181968" y="4091972"/>
            <a:ext cx="3678381" cy="1938992"/>
          </a:xfrm>
          <a:prstGeom prst="rect">
            <a:avLst/>
          </a:prstGeom>
          <a:noFill/>
        </p:spPr>
        <p:txBody>
          <a:bodyPr wrap="square" rtlCol="0">
            <a:spAutoFit/>
          </a:bodyPr>
          <a:lstStyle/>
          <a:p>
            <a:pPr algn="ctr"/>
            <a:r>
              <a:rPr lang="en-US" sz="6000" b="1" dirty="0" smtClean="0">
                <a:latin typeface="Comic Sans MS" panose="030F0702030302020204" pitchFamily="66" charset="0"/>
              </a:rPr>
              <a:t>Laugh About It </a:t>
            </a:r>
            <a:endParaRPr lang="en-US" sz="6000" b="1" dirty="0">
              <a:latin typeface="Comic Sans MS" panose="030F0702030302020204" pitchFamily="66" charset="0"/>
            </a:endParaRPr>
          </a:p>
        </p:txBody>
      </p:sp>
      <p:sp>
        <p:nvSpPr>
          <p:cNvPr id="2" name="TextBox 1"/>
          <p:cNvSpPr txBox="1"/>
          <p:nvPr/>
        </p:nvSpPr>
        <p:spPr>
          <a:xfrm>
            <a:off x="1723505" y="6680125"/>
            <a:ext cx="8717280" cy="276999"/>
          </a:xfrm>
          <a:prstGeom prst="rect">
            <a:avLst/>
          </a:prstGeom>
          <a:noFill/>
        </p:spPr>
        <p:txBody>
          <a:bodyPr wrap="square" rtlCol="0">
            <a:spAutoFit/>
          </a:bodyPr>
          <a:lstStyle/>
          <a:p>
            <a:r>
              <a:rPr lang="en-US" baseline="30000" dirty="0"/>
              <a:t>Impulse Control Activities &amp; Worksheets for Middle School Students by Tonia </a:t>
            </a:r>
            <a:r>
              <a:rPr lang="en-US" baseline="30000" dirty="0" err="1"/>
              <a:t>Caselman</a:t>
            </a:r>
            <a:r>
              <a:rPr lang="en-US" baseline="30000" dirty="0"/>
              <a:t>, PH.D. and Joshua Cantwell, M.S.W. (pg. 59)</a:t>
            </a:r>
          </a:p>
        </p:txBody>
      </p:sp>
    </p:spTree>
    <p:extLst>
      <p:ext uri="{BB962C8B-B14F-4D97-AF65-F5344CB8AC3E}">
        <p14:creationId xmlns:p14="http://schemas.microsoft.com/office/powerpoint/2010/main" val="140558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7091" y="187037"/>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4242954" y="20089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8208818" y="187037"/>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303940"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4242954" y="3470244"/>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8208818" y="3456711"/>
            <a:ext cx="3678382" cy="3117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579224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3183" y="257577"/>
            <a:ext cx="11766588" cy="6124754"/>
          </a:xfrm>
          <a:prstGeom prst="rect">
            <a:avLst/>
          </a:prstGeom>
          <a:noFill/>
        </p:spPr>
        <p:txBody>
          <a:bodyPr wrap="square" rtlCol="0">
            <a:spAutoFit/>
          </a:bodyPr>
          <a:lstStyle/>
          <a:p>
            <a:r>
              <a:rPr lang="en-US" sz="2000" b="1" dirty="0" smtClean="0">
                <a:latin typeface="Comic Sans MS" panose="030F0702030302020204" pitchFamily="66" charset="0"/>
              </a:rPr>
              <a:t>Center E:  Benefits of Cool Thinking  </a:t>
            </a:r>
          </a:p>
          <a:p>
            <a:endParaRPr lang="en-US" sz="2000" b="1" dirty="0">
              <a:latin typeface="Comic Sans MS" panose="030F0702030302020204" pitchFamily="66" charset="0"/>
            </a:endParaRPr>
          </a:p>
          <a:p>
            <a:r>
              <a:rPr lang="en-US" sz="2000" b="1" dirty="0" smtClean="0">
                <a:latin typeface="Comic Sans MS" panose="030F0702030302020204" pitchFamily="66" charset="0"/>
              </a:rPr>
              <a:t>Materials:  1 copy per group of Cool Thinking Scramble Worksheet; Copies of Blank Word Scrambles Strips; Scissors; Pencils</a:t>
            </a:r>
          </a:p>
          <a:p>
            <a:endParaRPr lang="en-US" sz="2000" b="1" dirty="0">
              <a:latin typeface="Comic Sans MS" panose="030F0702030302020204" pitchFamily="66" charset="0"/>
            </a:endParaRPr>
          </a:p>
          <a:p>
            <a:r>
              <a:rPr lang="en-US" sz="2000" b="1" dirty="0" smtClean="0">
                <a:latin typeface="Comic Sans MS" panose="030F0702030302020204" pitchFamily="66" charset="0"/>
              </a:rPr>
              <a:t>Directions:  </a:t>
            </a:r>
          </a:p>
          <a:p>
            <a:endParaRPr lang="en-US" sz="2000" b="1"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Choose a volunteer to cut apart each scramble that states a benefit of keeping calm with rising anger instead of reacting with angry actions.</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Each member receives one scramble to solve and share with their group.</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Group members can help each other solve their scramble.</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If more time remains after all phrases are unscrambled and shared, groups can come up with more phrases to explain the benefits of keeping calm with rising anger and scramble the phrase to share with other groups. </a:t>
            </a:r>
          </a:p>
          <a:p>
            <a:pPr marL="342900" indent="-342900">
              <a:buFont typeface="+mj-lt"/>
              <a:buAutoNum type="arabicPeriod"/>
            </a:pPr>
            <a:endParaRPr lang="en-US" sz="2000" dirty="0">
              <a:latin typeface="Comic Sans MS" panose="030F0702030302020204" pitchFamily="66" charset="0"/>
            </a:endParaRPr>
          </a:p>
          <a:p>
            <a:pPr algn="ctr"/>
            <a:r>
              <a:rPr lang="en-US" sz="3200" b="1" dirty="0" smtClean="0">
                <a:latin typeface="Comic Sans MS" panose="030F0702030302020204" pitchFamily="66" charset="0"/>
              </a:rPr>
              <a:t>Example: </a:t>
            </a:r>
            <a:r>
              <a:rPr lang="en-US" sz="3200" b="1" dirty="0" err="1" smtClean="0">
                <a:latin typeface="Comic Sans MS" panose="030F0702030302020204" pitchFamily="66" charset="0"/>
              </a:rPr>
              <a:t>drwo</a:t>
            </a:r>
            <a:r>
              <a:rPr lang="en-US" sz="3200" b="1" dirty="0" smtClean="0">
                <a:latin typeface="Comic Sans MS" panose="030F0702030302020204" pitchFamily="66" charset="0"/>
              </a:rPr>
              <a:t>  </a:t>
            </a:r>
            <a:r>
              <a:rPr lang="en-US" sz="3200" b="1" dirty="0" err="1" smtClean="0">
                <a:latin typeface="Comic Sans MS" panose="030F0702030302020204" pitchFamily="66" charset="0"/>
              </a:rPr>
              <a:t>bseclamr</a:t>
            </a:r>
            <a:r>
              <a:rPr lang="en-US" sz="3200" b="1" dirty="0" smtClean="0">
                <a:latin typeface="Comic Sans MS" panose="030F0702030302020204" pitchFamily="66" charset="0"/>
              </a:rPr>
              <a:t> = word scramble</a:t>
            </a:r>
            <a:endParaRPr lang="en-US" sz="3200" b="1" dirty="0">
              <a:latin typeface="Comic Sans MS" panose="030F0702030302020204" pitchFamily="66" charset="0"/>
            </a:endParaRPr>
          </a:p>
        </p:txBody>
      </p:sp>
    </p:spTree>
    <p:extLst>
      <p:ext uri="{BB962C8B-B14F-4D97-AF65-F5344CB8AC3E}">
        <p14:creationId xmlns:p14="http://schemas.microsoft.com/office/powerpoint/2010/main" val="2580557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1163053"/>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Rectangle 7"/>
          <p:cNvSpPr/>
          <p:nvPr/>
        </p:nvSpPr>
        <p:spPr>
          <a:xfrm>
            <a:off x="0" y="2370223"/>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0" y="348916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0" y="4652215"/>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0" y="5783179"/>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26069" y="160673"/>
            <a:ext cx="12192000" cy="923330"/>
          </a:xfrm>
          <a:prstGeom prst="rect">
            <a:avLst/>
          </a:prstGeom>
          <a:noFill/>
        </p:spPr>
        <p:txBody>
          <a:bodyPr wrap="square" rtlCol="0">
            <a:spAutoFit/>
          </a:bodyPr>
          <a:lstStyle/>
          <a:p>
            <a:r>
              <a:rPr lang="en-US" sz="4400" dirty="0" smtClean="0">
                <a:latin typeface="Comic Sans MS" panose="030F0702030302020204" pitchFamily="66" charset="0"/>
              </a:rPr>
              <a:t>1. TI   LLWI   PELH   OUY  EELF   T</a:t>
            </a:r>
            <a:r>
              <a:rPr lang="en-US" sz="4400" dirty="0" smtClean="0">
                <a:latin typeface="Comic Sans MS" panose="030F0702030302020204" pitchFamily="66" charset="0"/>
              </a:rPr>
              <a:t>RBETE </a:t>
            </a:r>
            <a:r>
              <a:rPr lang="en-US" sz="5400" dirty="0" smtClean="0">
                <a:latin typeface="Comic Sans MS" panose="030F0702030302020204" pitchFamily="66" charset="0"/>
              </a:rPr>
              <a:t>	</a:t>
            </a:r>
            <a:endParaRPr lang="en-US" sz="5400" dirty="0">
              <a:latin typeface="Comic Sans MS" panose="030F0702030302020204" pitchFamily="66" charset="0"/>
            </a:endParaRPr>
          </a:p>
        </p:txBody>
      </p:sp>
      <p:sp>
        <p:nvSpPr>
          <p:cNvPr id="13" name="TextBox 12"/>
          <p:cNvSpPr txBox="1"/>
          <p:nvPr/>
        </p:nvSpPr>
        <p:spPr>
          <a:xfrm>
            <a:off x="26068" y="1265659"/>
            <a:ext cx="12702795" cy="707886"/>
          </a:xfrm>
          <a:prstGeom prst="rect">
            <a:avLst/>
          </a:prstGeom>
          <a:noFill/>
        </p:spPr>
        <p:txBody>
          <a:bodyPr wrap="square" rtlCol="0">
            <a:spAutoFit/>
          </a:bodyPr>
          <a:lstStyle/>
          <a:p>
            <a:r>
              <a:rPr lang="en-US" sz="4000" dirty="0" smtClean="0">
                <a:latin typeface="Comic Sans MS" panose="030F0702030302020204" pitchFamily="66" charset="0"/>
              </a:rPr>
              <a:t>2.  ORHTSE  LWLI LFEE ESAF DONURA  YUO </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4" name="TextBox 13"/>
          <p:cNvSpPr txBox="1"/>
          <p:nvPr/>
        </p:nvSpPr>
        <p:spPr>
          <a:xfrm>
            <a:off x="5287" y="2467232"/>
            <a:ext cx="12192000" cy="769441"/>
          </a:xfrm>
          <a:prstGeom prst="rect">
            <a:avLst/>
          </a:prstGeom>
          <a:noFill/>
        </p:spPr>
        <p:txBody>
          <a:bodyPr wrap="square" rtlCol="0">
            <a:spAutoFit/>
          </a:bodyPr>
          <a:lstStyle/>
          <a:p>
            <a:r>
              <a:rPr lang="en-US" sz="4400" dirty="0" smtClean="0">
                <a:latin typeface="Comic Sans MS" panose="030F0702030302020204" pitchFamily="66" charset="0"/>
              </a:rPr>
              <a:t>3.  OYU</a:t>
            </a:r>
            <a:r>
              <a:rPr lang="en-US" sz="4400" dirty="0">
                <a:latin typeface="Comic Sans MS" panose="030F0702030302020204" pitchFamily="66" charset="0"/>
              </a:rPr>
              <a:t> </a:t>
            </a:r>
            <a:r>
              <a:rPr lang="en-US" sz="4400" dirty="0" smtClean="0">
                <a:latin typeface="Comic Sans MS" panose="030F0702030302020204" pitchFamily="66" charset="0"/>
              </a:rPr>
              <a:t> </a:t>
            </a:r>
            <a:r>
              <a:rPr lang="en-US" sz="4400" dirty="0" smtClean="0">
                <a:latin typeface="Comic Sans MS" panose="030F0702030302020204" pitchFamily="66" charset="0"/>
              </a:rPr>
              <a:t>WLIL   EB  STDURET  REMO</a:t>
            </a:r>
            <a:endParaRPr lang="en-US" sz="4400" dirty="0">
              <a:latin typeface="Comic Sans MS" panose="030F0702030302020204" pitchFamily="66" charset="0"/>
            </a:endParaRPr>
          </a:p>
        </p:txBody>
      </p:sp>
      <p:sp>
        <p:nvSpPr>
          <p:cNvPr id="15" name="TextBox 14"/>
          <p:cNvSpPr txBox="1"/>
          <p:nvPr/>
        </p:nvSpPr>
        <p:spPr>
          <a:xfrm>
            <a:off x="26069" y="3660568"/>
            <a:ext cx="12192000" cy="769441"/>
          </a:xfrm>
          <a:prstGeom prst="rect">
            <a:avLst/>
          </a:prstGeom>
          <a:noFill/>
        </p:spPr>
        <p:txBody>
          <a:bodyPr wrap="square" rtlCol="0">
            <a:spAutoFit/>
          </a:bodyPr>
          <a:lstStyle/>
          <a:p>
            <a:r>
              <a:rPr lang="en-US" sz="4400" dirty="0" smtClean="0">
                <a:latin typeface="Comic Sans MS" panose="030F0702030302020204" pitchFamily="66" charset="0"/>
              </a:rPr>
              <a:t>4.  YOU NAC </a:t>
            </a:r>
            <a:r>
              <a:rPr lang="en-US" sz="4400" dirty="0" smtClean="0">
                <a:latin typeface="Comic Sans MS" panose="030F0702030302020204" pitchFamily="66" charset="0"/>
              </a:rPr>
              <a:t>VOLSE SPLOBMRE TTREEB</a:t>
            </a:r>
            <a:endParaRPr lang="en-US" sz="4400" dirty="0">
              <a:latin typeface="Comic Sans MS" panose="030F0702030302020204" pitchFamily="66" charset="0"/>
            </a:endParaRPr>
          </a:p>
        </p:txBody>
      </p:sp>
      <p:sp>
        <p:nvSpPr>
          <p:cNvPr id="16" name="TextBox 15"/>
          <p:cNvSpPr txBox="1"/>
          <p:nvPr/>
        </p:nvSpPr>
        <p:spPr>
          <a:xfrm>
            <a:off x="0" y="4958792"/>
            <a:ext cx="12192000" cy="1138773"/>
          </a:xfrm>
          <a:prstGeom prst="rect">
            <a:avLst/>
          </a:prstGeom>
          <a:noFill/>
        </p:spPr>
        <p:txBody>
          <a:bodyPr wrap="square" rtlCol="0">
            <a:spAutoFit/>
          </a:bodyPr>
          <a:lstStyle/>
          <a:p>
            <a:r>
              <a:rPr lang="en-US" sz="4400" dirty="0" smtClean="0">
                <a:latin typeface="Comic Sans MS" panose="030F0702030302020204" pitchFamily="66" charset="0"/>
              </a:rPr>
              <a:t>5.  OIDAV    </a:t>
            </a:r>
            <a:r>
              <a:rPr lang="en-US" sz="4400" dirty="0" smtClean="0">
                <a:latin typeface="Comic Sans MS" panose="030F0702030302020204" pitchFamily="66" charset="0"/>
              </a:rPr>
              <a:t>GTENAEVI    SEUNOSECQNCE </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7" name="TextBox 16"/>
          <p:cNvSpPr txBox="1"/>
          <p:nvPr/>
        </p:nvSpPr>
        <p:spPr>
          <a:xfrm>
            <a:off x="0" y="6033613"/>
            <a:ext cx="12192000" cy="769441"/>
          </a:xfrm>
          <a:prstGeom prst="rect">
            <a:avLst/>
          </a:prstGeom>
          <a:noFill/>
        </p:spPr>
        <p:txBody>
          <a:bodyPr wrap="square" rtlCol="0">
            <a:spAutoFit/>
          </a:bodyPr>
          <a:lstStyle/>
          <a:p>
            <a:r>
              <a:rPr lang="en-US" sz="4400" dirty="0" smtClean="0">
                <a:latin typeface="Comic Sans MS" panose="030F0702030302020204" pitchFamily="66" charset="0"/>
              </a:rPr>
              <a:t>6.  INKTH    </a:t>
            </a:r>
            <a:r>
              <a:rPr lang="en-US" sz="4400" dirty="0" smtClean="0">
                <a:latin typeface="Comic Sans MS" panose="030F0702030302020204" pitchFamily="66" charset="0"/>
              </a:rPr>
              <a:t>FO    FSAER    CTIROSENA </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Tree>
    <p:extLst>
      <p:ext uri="{BB962C8B-B14F-4D97-AF65-F5344CB8AC3E}">
        <p14:creationId xmlns:p14="http://schemas.microsoft.com/office/powerpoint/2010/main" val="2965500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1163053"/>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Rectangle 7"/>
          <p:cNvSpPr/>
          <p:nvPr/>
        </p:nvSpPr>
        <p:spPr>
          <a:xfrm>
            <a:off x="0" y="2326107"/>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0" y="348916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0" y="4652215"/>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0" y="5783179"/>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128338" y="352743"/>
            <a:ext cx="12192000" cy="461665"/>
          </a:xfrm>
          <a:prstGeom prst="rect">
            <a:avLst/>
          </a:prstGeom>
          <a:noFill/>
        </p:spPr>
        <p:txBody>
          <a:bodyPr wrap="square" rtlCol="0">
            <a:spAutoFit/>
          </a:bodyPr>
          <a:lstStyle/>
          <a:p>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3" name="TextBox 12"/>
          <p:cNvSpPr txBox="1"/>
          <p:nvPr/>
        </p:nvSpPr>
        <p:spPr>
          <a:xfrm>
            <a:off x="128338" y="1403496"/>
            <a:ext cx="12192000" cy="461665"/>
          </a:xfrm>
          <a:prstGeom prst="rect">
            <a:avLst/>
          </a:prstGeom>
          <a:noFill/>
        </p:spPr>
        <p:txBody>
          <a:bodyPr wrap="square" rtlCol="0">
            <a:spAutoFit/>
          </a:bodyPr>
          <a:lstStyle/>
          <a:p>
            <a:r>
              <a:rPr lang="en-US" sz="2400" dirty="0" smtClean="0">
                <a:latin typeface="Comic Sans MS" panose="030F0702030302020204" pitchFamily="66" charset="0"/>
              </a:rPr>
              <a:t>	</a:t>
            </a:r>
            <a:endParaRPr lang="en-US" sz="2400" dirty="0">
              <a:latin typeface="Comic Sans MS" panose="030F0702030302020204" pitchFamily="66" charset="0"/>
            </a:endParaRPr>
          </a:p>
        </p:txBody>
      </p:sp>
    </p:spTree>
    <p:extLst>
      <p:ext uri="{BB962C8B-B14F-4D97-AF65-F5344CB8AC3E}">
        <p14:creationId xmlns:p14="http://schemas.microsoft.com/office/powerpoint/2010/main" val="2735197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1163053"/>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Rectangle 7"/>
          <p:cNvSpPr/>
          <p:nvPr/>
        </p:nvSpPr>
        <p:spPr>
          <a:xfrm>
            <a:off x="0" y="2370223"/>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0" y="3489161"/>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0" y="4652215"/>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0" y="5783179"/>
            <a:ext cx="12192000" cy="1074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26069" y="259639"/>
            <a:ext cx="12192000" cy="461665"/>
          </a:xfrm>
          <a:prstGeom prst="rect">
            <a:avLst/>
          </a:prstGeom>
          <a:noFill/>
        </p:spPr>
        <p:txBody>
          <a:bodyPr wrap="square" rtlCol="0">
            <a:spAutoFit/>
          </a:bodyPr>
          <a:lstStyle/>
          <a:p>
            <a:r>
              <a:rPr lang="en-US" sz="2400" dirty="0" smtClean="0">
                <a:latin typeface="Comic Sans MS" panose="030F0702030302020204" pitchFamily="66" charset="0"/>
              </a:rPr>
              <a:t>1. TI   LLWI   PELH   OUY  EELF   T</a:t>
            </a:r>
            <a:r>
              <a:rPr lang="en-US" sz="2400" dirty="0" smtClean="0">
                <a:latin typeface="Comic Sans MS" panose="030F0702030302020204" pitchFamily="66" charset="0"/>
              </a:rPr>
              <a:t>RBETE </a:t>
            </a:r>
            <a:r>
              <a:rPr lang="en-US" sz="2400" dirty="0" smtClean="0">
                <a:latin typeface="Comic Sans MS" panose="030F0702030302020204" pitchFamily="66" charset="0"/>
              </a:rPr>
              <a:t>= </a:t>
            </a:r>
            <a:r>
              <a:rPr lang="en-US" sz="2400" dirty="0" smtClean="0">
                <a:latin typeface="Comic Sans MS" panose="030F0702030302020204" pitchFamily="66" charset="0"/>
              </a:rPr>
              <a:t>IT WILL HELP YOU FEEL </a:t>
            </a:r>
            <a:r>
              <a:rPr lang="en-US" sz="2400" dirty="0" smtClean="0">
                <a:latin typeface="Comic Sans MS" panose="030F0702030302020204" pitchFamily="66" charset="0"/>
              </a:rPr>
              <a:t>BETTER  	</a:t>
            </a:r>
            <a:endParaRPr lang="en-US" sz="2400" dirty="0">
              <a:latin typeface="Comic Sans MS" panose="030F0702030302020204" pitchFamily="66" charset="0"/>
            </a:endParaRPr>
          </a:p>
        </p:txBody>
      </p:sp>
      <p:sp>
        <p:nvSpPr>
          <p:cNvPr id="13" name="TextBox 12"/>
          <p:cNvSpPr txBox="1"/>
          <p:nvPr/>
        </p:nvSpPr>
        <p:spPr>
          <a:xfrm>
            <a:off x="26069" y="1381397"/>
            <a:ext cx="11987462" cy="769441"/>
          </a:xfrm>
          <a:prstGeom prst="rect">
            <a:avLst/>
          </a:prstGeom>
          <a:noFill/>
        </p:spPr>
        <p:txBody>
          <a:bodyPr wrap="square" rtlCol="0">
            <a:spAutoFit/>
          </a:bodyPr>
          <a:lstStyle/>
          <a:p>
            <a:r>
              <a:rPr lang="en-US" sz="2000" dirty="0" smtClean="0">
                <a:latin typeface="Comic Sans MS" panose="030F0702030302020204" pitchFamily="66" charset="0"/>
              </a:rPr>
              <a:t>2.  ORHTSE   LWLI   LFEE  ESAF  DONURA  YUO </a:t>
            </a:r>
            <a:r>
              <a:rPr lang="en-US" sz="2000" dirty="0" smtClean="0">
                <a:latin typeface="Comic Sans MS" panose="030F0702030302020204" pitchFamily="66" charset="0"/>
              </a:rPr>
              <a:t>= OTHERS WILL </a:t>
            </a:r>
            <a:r>
              <a:rPr lang="en-US" sz="2000" dirty="0" smtClean="0">
                <a:latin typeface="Comic Sans MS" panose="030F0702030302020204" pitchFamily="66" charset="0"/>
              </a:rPr>
              <a:t>FEEL SAFE AROUND YOU</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4" name="TextBox 13"/>
          <p:cNvSpPr txBox="1"/>
          <p:nvPr/>
        </p:nvSpPr>
        <p:spPr>
          <a:xfrm>
            <a:off x="26069" y="2652602"/>
            <a:ext cx="12192000" cy="461665"/>
          </a:xfrm>
          <a:prstGeom prst="rect">
            <a:avLst/>
          </a:prstGeom>
          <a:noFill/>
        </p:spPr>
        <p:txBody>
          <a:bodyPr wrap="square" rtlCol="0">
            <a:spAutoFit/>
          </a:bodyPr>
          <a:lstStyle/>
          <a:p>
            <a:r>
              <a:rPr lang="en-US" sz="2400" dirty="0" smtClean="0">
                <a:latin typeface="Comic Sans MS" panose="030F0702030302020204" pitchFamily="66" charset="0"/>
              </a:rPr>
              <a:t>3.  OYU</a:t>
            </a:r>
            <a:r>
              <a:rPr lang="en-US" sz="2400" dirty="0">
                <a:latin typeface="Comic Sans MS" panose="030F0702030302020204" pitchFamily="66" charset="0"/>
              </a:rPr>
              <a:t> </a:t>
            </a:r>
            <a:r>
              <a:rPr lang="en-US" sz="2400" dirty="0" smtClean="0">
                <a:latin typeface="Comic Sans MS" panose="030F0702030302020204" pitchFamily="66" charset="0"/>
              </a:rPr>
              <a:t> </a:t>
            </a:r>
            <a:r>
              <a:rPr lang="en-US" sz="2400" dirty="0" smtClean="0">
                <a:latin typeface="Comic Sans MS" panose="030F0702030302020204" pitchFamily="66" charset="0"/>
              </a:rPr>
              <a:t>WLIL   EB  STDURET  REMO </a:t>
            </a:r>
            <a:r>
              <a:rPr lang="en-US" sz="2400" dirty="0" smtClean="0">
                <a:latin typeface="Comic Sans MS" panose="030F0702030302020204" pitchFamily="66" charset="0"/>
              </a:rPr>
              <a:t>= </a:t>
            </a:r>
            <a:r>
              <a:rPr lang="en-US" sz="2400" dirty="0" smtClean="0">
                <a:latin typeface="Comic Sans MS" panose="030F0702030302020204" pitchFamily="66" charset="0"/>
              </a:rPr>
              <a:t>YOU </a:t>
            </a:r>
            <a:r>
              <a:rPr lang="en-US" sz="2400" dirty="0" smtClean="0">
                <a:latin typeface="Comic Sans MS" panose="030F0702030302020204" pitchFamily="66" charset="0"/>
              </a:rPr>
              <a:t>WILL BE TRUSTED MORE</a:t>
            </a:r>
            <a:endParaRPr lang="en-US" sz="2400" dirty="0">
              <a:latin typeface="Comic Sans MS" panose="030F0702030302020204" pitchFamily="66" charset="0"/>
            </a:endParaRPr>
          </a:p>
        </p:txBody>
      </p:sp>
      <p:sp>
        <p:nvSpPr>
          <p:cNvPr id="15" name="TextBox 14"/>
          <p:cNvSpPr txBox="1"/>
          <p:nvPr/>
        </p:nvSpPr>
        <p:spPr>
          <a:xfrm>
            <a:off x="26069" y="3660568"/>
            <a:ext cx="12192000" cy="461665"/>
          </a:xfrm>
          <a:prstGeom prst="rect">
            <a:avLst/>
          </a:prstGeom>
          <a:noFill/>
        </p:spPr>
        <p:txBody>
          <a:bodyPr wrap="square" rtlCol="0">
            <a:spAutoFit/>
          </a:bodyPr>
          <a:lstStyle/>
          <a:p>
            <a:r>
              <a:rPr lang="en-US" sz="2400" dirty="0" smtClean="0">
                <a:latin typeface="Comic Sans MS" panose="030F0702030302020204" pitchFamily="66" charset="0"/>
              </a:rPr>
              <a:t>4.  YOU NAC </a:t>
            </a:r>
            <a:r>
              <a:rPr lang="en-US" sz="2400" dirty="0" smtClean="0">
                <a:latin typeface="Comic Sans MS" panose="030F0702030302020204" pitchFamily="66" charset="0"/>
              </a:rPr>
              <a:t>VOLSE SPLOBMRE TTREEB </a:t>
            </a:r>
            <a:r>
              <a:rPr lang="en-US" sz="2400" dirty="0" smtClean="0">
                <a:latin typeface="Comic Sans MS" panose="030F0702030302020204" pitchFamily="66" charset="0"/>
              </a:rPr>
              <a:t>= </a:t>
            </a:r>
            <a:r>
              <a:rPr lang="en-US" sz="2400" dirty="0" smtClean="0">
                <a:latin typeface="Comic Sans MS" panose="030F0702030302020204" pitchFamily="66" charset="0"/>
              </a:rPr>
              <a:t>YOU CAN </a:t>
            </a:r>
            <a:r>
              <a:rPr lang="en-US" sz="2400" dirty="0" smtClean="0">
                <a:latin typeface="Comic Sans MS" panose="030F0702030302020204" pitchFamily="66" charset="0"/>
              </a:rPr>
              <a:t>SOLVE </a:t>
            </a:r>
            <a:r>
              <a:rPr lang="en-US" sz="2400" dirty="0" smtClean="0">
                <a:latin typeface="Comic Sans MS" panose="030F0702030302020204" pitchFamily="66" charset="0"/>
              </a:rPr>
              <a:t>PROBLEMS BETTER</a:t>
            </a:r>
            <a:endParaRPr lang="en-US" sz="2400" dirty="0">
              <a:latin typeface="Comic Sans MS" panose="030F0702030302020204" pitchFamily="66" charset="0"/>
            </a:endParaRPr>
          </a:p>
        </p:txBody>
      </p:sp>
      <p:sp>
        <p:nvSpPr>
          <p:cNvPr id="16" name="TextBox 15"/>
          <p:cNvSpPr txBox="1"/>
          <p:nvPr/>
        </p:nvSpPr>
        <p:spPr>
          <a:xfrm>
            <a:off x="0" y="4958792"/>
            <a:ext cx="12192000" cy="461665"/>
          </a:xfrm>
          <a:prstGeom prst="rect">
            <a:avLst/>
          </a:prstGeom>
          <a:noFill/>
        </p:spPr>
        <p:txBody>
          <a:bodyPr wrap="square" rtlCol="0">
            <a:spAutoFit/>
          </a:bodyPr>
          <a:lstStyle/>
          <a:p>
            <a:r>
              <a:rPr lang="en-US" sz="2000" dirty="0" smtClean="0">
                <a:latin typeface="Comic Sans MS" panose="030F0702030302020204" pitchFamily="66" charset="0"/>
              </a:rPr>
              <a:t>5.  OIDAV    </a:t>
            </a:r>
            <a:r>
              <a:rPr lang="en-US" sz="2000" dirty="0" smtClean="0">
                <a:latin typeface="Comic Sans MS" panose="030F0702030302020204" pitchFamily="66" charset="0"/>
              </a:rPr>
              <a:t>GTENAEVI    SEUNOSECQNCE = AVOID NEGATIVE CONSEQUENCES  </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7" name="TextBox 16"/>
          <p:cNvSpPr txBox="1"/>
          <p:nvPr/>
        </p:nvSpPr>
        <p:spPr>
          <a:xfrm>
            <a:off x="0" y="6033613"/>
            <a:ext cx="12192000" cy="461665"/>
          </a:xfrm>
          <a:prstGeom prst="rect">
            <a:avLst/>
          </a:prstGeom>
          <a:noFill/>
        </p:spPr>
        <p:txBody>
          <a:bodyPr wrap="square" rtlCol="0">
            <a:spAutoFit/>
          </a:bodyPr>
          <a:lstStyle/>
          <a:p>
            <a:r>
              <a:rPr lang="en-US" sz="2400" dirty="0" smtClean="0">
                <a:latin typeface="Comic Sans MS" panose="030F0702030302020204" pitchFamily="66" charset="0"/>
              </a:rPr>
              <a:t>6.  INKTH    </a:t>
            </a:r>
            <a:r>
              <a:rPr lang="en-US" sz="2400" dirty="0" smtClean="0">
                <a:latin typeface="Comic Sans MS" panose="030F0702030302020204" pitchFamily="66" charset="0"/>
              </a:rPr>
              <a:t>FO    FSAER    CTIROSENA = </a:t>
            </a:r>
            <a:r>
              <a:rPr lang="en-US" sz="2400" dirty="0" smtClean="0">
                <a:latin typeface="Comic Sans MS" panose="030F0702030302020204" pitchFamily="66" charset="0"/>
              </a:rPr>
              <a:t>THINK OF SAFER REACTIONS</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Tree>
    <p:extLst>
      <p:ext uri="{BB962C8B-B14F-4D97-AF65-F5344CB8AC3E}">
        <p14:creationId xmlns:p14="http://schemas.microsoft.com/office/powerpoint/2010/main" val="2341037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5637" y="290945"/>
            <a:ext cx="11513127" cy="4401205"/>
          </a:xfrm>
          <a:prstGeom prst="rect">
            <a:avLst/>
          </a:prstGeom>
          <a:noFill/>
        </p:spPr>
        <p:txBody>
          <a:bodyPr wrap="square" rtlCol="0">
            <a:spAutoFit/>
          </a:bodyPr>
          <a:lstStyle/>
          <a:p>
            <a:r>
              <a:rPr lang="en-US" sz="2000" b="1" dirty="0" smtClean="0">
                <a:latin typeface="Comic Sans MS" panose="030F0702030302020204" pitchFamily="66" charset="0"/>
              </a:rPr>
              <a:t>Center B: Match Aggressive Reactions and Consequences</a:t>
            </a:r>
          </a:p>
          <a:p>
            <a:endParaRPr lang="en-US" sz="2000" b="1" dirty="0">
              <a:latin typeface="Comic Sans MS" panose="030F0702030302020204" pitchFamily="66" charset="0"/>
            </a:endParaRPr>
          </a:p>
          <a:p>
            <a:r>
              <a:rPr lang="en-US" sz="2000" b="1" dirty="0" smtClean="0">
                <a:latin typeface="Comic Sans MS" panose="030F0702030302020204" pitchFamily="66" charset="0"/>
              </a:rPr>
              <a:t>Materials: Center Card; Envelope with strips mixed-up; Envelope with Answer Key; Vocabulary Card</a:t>
            </a:r>
          </a:p>
          <a:p>
            <a:endParaRPr lang="en-US" sz="2000" dirty="0">
              <a:latin typeface="Comic Sans MS" panose="030F0702030302020204" pitchFamily="66" charset="0"/>
            </a:endParaRPr>
          </a:p>
          <a:p>
            <a:r>
              <a:rPr lang="en-US" sz="2000" b="1" dirty="0" smtClean="0">
                <a:latin typeface="Comic Sans MS" panose="030F0702030302020204" pitchFamily="66" charset="0"/>
              </a:rPr>
              <a:t>Directions:</a:t>
            </a:r>
          </a:p>
          <a:p>
            <a:endParaRPr lang="en-US" sz="2000" b="1" dirty="0" smtClean="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Use the strips provided in the envelope and as a group, collaborate to match the strips with angry reactions to the strips with possible consequences.  </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Check your answers by looking at the Answer Key inside the envelope.  </a:t>
            </a:r>
          </a:p>
          <a:p>
            <a:pPr marL="342900" indent="-342900">
              <a:buFont typeface="+mj-lt"/>
              <a:buAutoNum type="arabicPeriod"/>
            </a:pPr>
            <a:endParaRPr lang="en-US" sz="2000" dirty="0">
              <a:latin typeface="Comic Sans MS" panose="030F0702030302020204" pitchFamily="66" charset="0"/>
            </a:endParaRPr>
          </a:p>
          <a:p>
            <a:pPr marL="342900" indent="-342900">
              <a:buFont typeface="+mj-lt"/>
              <a:buAutoNum type="arabicPeriod"/>
            </a:pPr>
            <a:r>
              <a:rPr lang="en-US" sz="2000" dirty="0" smtClean="0">
                <a:latin typeface="Comic Sans MS" panose="030F0702030302020204" pitchFamily="66" charset="0"/>
              </a:rPr>
              <a:t>Mix the strips up and place back in the correct envelope and make sure you return the Answer Key to its envelope for the next group.</a:t>
            </a:r>
            <a:endParaRPr lang="en-US" sz="2000" dirty="0">
              <a:latin typeface="Comic Sans MS" panose="030F0702030302020204" pitchFamily="66" charset="0"/>
            </a:endParaRPr>
          </a:p>
        </p:txBody>
      </p:sp>
      <p:sp>
        <p:nvSpPr>
          <p:cNvPr id="3" name="Rectangle 2"/>
          <p:cNvSpPr/>
          <p:nvPr/>
        </p:nvSpPr>
        <p:spPr>
          <a:xfrm>
            <a:off x="852050" y="4759036"/>
            <a:ext cx="4301837" cy="1834313"/>
          </a:xfrm>
          <a:prstGeom prst="rect">
            <a:avLst/>
          </a:prstGeom>
          <a:solidFill>
            <a:schemeClr val="accent4"/>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4" name="Rectangle 3"/>
          <p:cNvSpPr/>
          <p:nvPr/>
        </p:nvSpPr>
        <p:spPr>
          <a:xfrm>
            <a:off x="6702137" y="4759035"/>
            <a:ext cx="4301837" cy="1834314"/>
          </a:xfrm>
          <a:prstGeom prst="rect">
            <a:avLst/>
          </a:prstGeom>
          <a:solidFill>
            <a:schemeClr val="accent4"/>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5" name="TextBox 4"/>
          <p:cNvSpPr txBox="1"/>
          <p:nvPr/>
        </p:nvSpPr>
        <p:spPr>
          <a:xfrm>
            <a:off x="1589804" y="4891362"/>
            <a:ext cx="2826327" cy="1569660"/>
          </a:xfrm>
          <a:prstGeom prst="rect">
            <a:avLst/>
          </a:prstGeom>
          <a:noFill/>
        </p:spPr>
        <p:txBody>
          <a:bodyPr wrap="square" rtlCol="0">
            <a:spAutoFit/>
          </a:bodyPr>
          <a:lstStyle/>
          <a:p>
            <a:pPr algn="ctr"/>
            <a:r>
              <a:rPr lang="en-US" sz="4800" dirty="0" smtClean="0">
                <a:latin typeface="Comic Sans MS" panose="030F0702030302020204" pitchFamily="66" charset="0"/>
              </a:rPr>
              <a:t>Matching Strips</a:t>
            </a:r>
            <a:endParaRPr lang="en-US" sz="4800" dirty="0">
              <a:latin typeface="Comic Sans MS" panose="030F0702030302020204" pitchFamily="66" charset="0"/>
            </a:endParaRPr>
          </a:p>
        </p:txBody>
      </p:sp>
      <p:sp>
        <p:nvSpPr>
          <p:cNvPr id="6" name="TextBox 5"/>
          <p:cNvSpPr txBox="1"/>
          <p:nvPr/>
        </p:nvSpPr>
        <p:spPr>
          <a:xfrm>
            <a:off x="7159337" y="4891362"/>
            <a:ext cx="3387436" cy="1569660"/>
          </a:xfrm>
          <a:prstGeom prst="rect">
            <a:avLst/>
          </a:prstGeom>
          <a:noFill/>
        </p:spPr>
        <p:txBody>
          <a:bodyPr wrap="square" rtlCol="0">
            <a:spAutoFit/>
          </a:bodyPr>
          <a:lstStyle/>
          <a:p>
            <a:pPr algn="ctr"/>
            <a:r>
              <a:rPr lang="en-US" sz="4800" dirty="0" smtClean="0">
                <a:latin typeface="Comic Sans MS" panose="030F0702030302020204" pitchFamily="66" charset="0"/>
              </a:rPr>
              <a:t>Answer Key</a:t>
            </a:r>
            <a:endParaRPr lang="en-US" sz="4800" dirty="0">
              <a:latin typeface="Comic Sans MS" panose="030F0702030302020204" pitchFamily="66" charset="0"/>
            </a:endParaRPr>
          </a:p>
        </p:txBody>
      </p:sp>
    </p:spTree>
    <p:extLst>
      <p:ext uri="{BB962C8B-B14F-4D97-AF65-F5344CB8AC3E}">
        <p14:creationId xmlns:p14="http://schemas.microsoft.com/office/powerpoint/2010/main" val="2110998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855" y="4170217"/>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394855" y="5410198"/>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394855" y="2805544"/>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394855" y="1565563"/>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394855" y="138545"/>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TextBox 7"/>
          <p:cNvSpPr txBox="1"/>
          <p:nvPr/>
        </p:nvSpPr>
        <p:spPr>
          <a:xfrm>
            <a:off x="976746" y="397456"/>
            <a:ext cx="9621982" cy="584775"/>
          </a:xfrm>
          <a:prstGeom prst="rect">
            <a:avLst/>
          </a:prstGeom>
          <a:noFill/>
        </p:spPr>
        <p:txBody>
          <a:bodyPr wrap="square" rtlCol="0">
            <a:spAutoFit/>
          </a:bodyPr>
          <a:lstStyle/>
          <a:p>
            <a:pPr algn="ctr"/>
            <a:r>
              <a:rPr lang="en-US" sz="3200" dirty="0" smtClean="0">
                <a:latin typeface="Comic Sans MS" panose="030F0702030302020204" pitchFamily="66" charset="0"/>
              </a:rPr>
              <a:t>1.  hitting, punching, kicking, pushing others</a:t>
            </a:r>
            <a:endParaRPr lang="en-US" sz="3200" dirty="0">
              <a:latin typeface="Comic Sans MS" panose="030F0702030302020204" pitchFamily="66" charset="0"/>
            </a:endParaRPr>
          </a:p>
        </p:txBody>
      </p:sp>
      <p:sp>
        <p:nvSpPr>
          <p:cNvPr id="9" name="TextBox 8"/>
          <p:cNvSpPr txBox="1"/>
          <p:nvPr/>
        </p:nvSpPr>
        <p:spPr>
          <a:xfrm>
            <a:off x="561109" y="1617490"/>
            <a:ext cx="11430000" cy="1077218"/>
          </a:xfrm>
          <a:prstGeom prst="rect">
            <a:avLst/>
          </a:prstGeom>
          <a:noFill/>
        </p:spPr>
        <p:txBody>
          <a:bodyPr wrap="square" rtlCol="0">
            <a:spAutoFit/>
          </a:bodyPr>
          <a:lstStyle/>
          <a:p>
            <a:pPr algn="ctr"/>
            <a:r>
              <a:rPr lang="en-US" sz="3200" dirty="0" smtClean="0">
                <a:latin typeface="Comic Sans MS" panose="030F0702030302020204" pitchFamily="66" charset="0"/>
              </a:rPr>
              <a:t>2.  screaming, shouting or yelling insults, putdowns, or curse words</a:t>
            </a:r>
            <a:endParaRPr lang="en-US" sz="3200" dirty="0">
              <a:latin typeface="Comic Sans MS" panose="030F0702030302020204" pitchFamily="66" charset="0"/>
            </a:endParaRPr>
          </a:p>
        </p:txBody>
      </p:sp>
      <p:sp>
        <p:nvSpPr>
          <p:cNvPr id="10" name="TextBox 9"/>
          <p:cNvSpPr txBox="1"/>
          <p:nvPr/>
        </p:nvSpPr>
        <p:spPr>
          <a:xfrm>
            <a:off x="592282" y="2867890"/>
            <a:ext cx="11201400" cy="1077218"/>
          </a:xfrm>
          <a:prstGeom prst="rect">
            <a:avLst/>
          </a:prstGeom>
          <a:noFill/>
        </p:spPr>
        <p:txBody>
          <a:bodyPr wrap="square" rtlCol="0">
            <a:spAutoFit/>
          </a:bodyPr>
          <a:lstStyle/>
          <a:p>
            <a:pPr algn="ctr"/>
            <a:r>
              <a:rPr lang="en-US" sz="3200" dirty="0" smtClean="0">
                <a:latin typeface="Comic Sans MS" panose="030F0702030302020204" pitchFamily="66" charset="0"/>
              </a:rPr>
              <a:t>3.  throwing damaging objects, breaking things or taking things that belong to others</a:t>
            </a:r>
            <a:endParaRPr lang="en-US" sz="3200" dirty="0">
              <a:latin typeface="Comic Sans MS" panose="030F0702030302020204" pitchFamily="66" charset="0"/>
            </a:endParaRPr>
          </a:p>
        </p:txBody>
      </p:sp>
      <p:sp>
        <p:nvSpPr>
          <p:cNvPr id="11" name="TextBox 10"/>
          <p:cNvSpPr txBox="1"/>
          <p:nvPr/>
        </p:nvSpPr>
        <p:spPr>
          <a:xfrm>
            <a:off x="831273" y="4551218"/>
            <a:ext cx="10962409" cy="584775"/>
          </a:xfrm>
          <a:prstGeom prst="rect">
            <a:avLst/>
          </a:prstGeom>
          <a:noFill/>
        </p:spPr>
        <p:txBody>
          <a:bodyPr wrap="square" rtlCol="0">
            <a:spAutoFit/>
          </a:bodyPr>
          <a:lstStyle/>
          <a:p>
            <a:pPr algn="ctr"/>
            <a:r>
              <a:rPr lang="en-US" sz="3200" dirty="0" smtClean="0">
                <a:latin typeface="Comic Sans MS" panose="030F0702030302020204" pitchFamily="66" charset="0"/>
              </a:rPr>
              <a:t>4.  running away </a:t>
            </a:r>
            <a:endParaRPr lang="en-US" sz="3200" dirty="0">
              <a:latin typeface="Comic Sans MS" panose="030F0702030302020204" pitchFamily="66" charset="0"/>
            </a:endParaRPr>
          </a:p>
        </p:txBody>
      </p:sp>
      <p:sp>
        <p:nvSpPr>
          <p:cNvPr id="12" name="TextBox 11"/>
          <p:cNvSpPr txBox="1"/>
          <p:nvPr/>
        </p:nvSpPr>
        <p:spPr>
          <a:xfrm>
            <a:off x="576695" y="5631873"/>
            <a:ext cx="11398827" cy="584775"/>
          </a:xfrm>
          <a:prstGeom prst="rect">
            <a:avLst/>
          </a:prstGeom>
          <a:noFill/>
        </p:spPr>
        <p:txBody>
          <a:bodyPr wrap="square" rtlCol="0">
            <a:spAutoFit/>
          </a:bodyPr>
          <a:lstStyle/>
          <a:p>
            <a:pPr algn="ctr"/>
            <a:r>
              <a:rPr lang="en-US" sz="3200" dirty="0" smtClean="0">
                <a:latin typeface="Comic Sans MS" panose="030F0702030302020204" pitchFamily="66" charset="0"/>
              </a:rPr>
              <a:t>5.  Threatening to harm others</a:t>
            </a:r>
            <a:endParaRPr lang="en-US" sz="3200" dirty="0">
              <a:latin typeface="Comic Sans MS" panose="030F0702030302020204" pitchFamily="66" charset="0"/>
            </a:endParaRPr>
          </a:p>
        </p:txBody>
      </p:sp>
    </p:spTree>
    <p:extLst>
      <p:ext uri="{BB962C8B-B14F-4D97-AF65-F5344CB8AC3E}">
        <p14:creationId xmlns:p14="http://schemas.microsoft.com/office/powerpoint/2010/main" val="872829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855" y="4170217"/>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394855" y="5410198"/>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394855" y="2805544"/>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394855" y="1565563"/>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394855" y="138545"/>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TextBox 7"/>
          <p:cNvSpPr txBox="1"/>
          <p:nvPr/>
        </p:nvSpPr>
        <p:spPr>
          <a:xfrm>
            <a:off x="807271" y="232331"/>
            <a:ext cx="9621982" cy="954107"/>
          </a:xfrm>
          <a:prstGeom prst="rect">
            <a:avLst/>
          </a:prstGeom>
          <a:noFill/>
        </p:spPr>
        <p:txBody>
          <a:bodyPr wrap="square" rtlCol="0">
            <a:spAutoFit/>
          </a:bodyPr>
          <a:lstStyle/>
          <a:p>
            <a:r>
              <a:rPr lang="en-US" sz="2800" dirty="0" smtClean="0">
                <a:latin typeface="Comic Sans MS" panose="030F0702030302020204" pitchFamily="66" charset="0"/>
              </a:rPr>
              <a:t>C.  Acts of physical aggression like hitting can result in      school discipline and even legal consequences.</a:t>
            </a:r>
            <a:endParaRPr lang="en-US" sz="2800" dirty="0">
              <a:latin typeface="Comic Sans MS" panose="030F0702030302020204" pitchFamily="66" charset="0"/>
            </a:endParaRPr>
          </a:p>
        </p:txBody>
      </p:sp>
      <p:sp>
        <p:nvSpPr>
          <p:cNvPr id="9" name="TextBox 8"/>
          <p:cNvSpPr txBox="1"/>
          <p:nvPr/>
        </p:nvSpPr>
        <p:spPr>
          <a:xfrm>
            <a:off x="602673" y="1690391"/>
            <a:ext cx="11388436" cy="830997"/>
          </a:xfrm>
          <a:prstGeom prst="rect">
            <a:avLst/>
          </a:prstGeom>
          <a:noFill/>
        </p:spPr>
        <p:txBody>
          <a:bodyPr wrap="square" rtlCol="0">
            <a:spAutoFit/>
          </a:bodyPr>
          <a:lstStyle/>
          <a:p>
            <a:pPr algn="ctr"/>
            <a:r>
              <a:rPr lang="en-US" sz="2400" dirty="0" smtClean="0">
                <a:latin typeface="Comic Sans MS" panose="030F0702030302020204" pitchFamily="66" charset="0"/>
              </a:rPr>
              <a:t>B.  Inappropriate verbal outbursts like screaming or words that put hurt the feelings of others can result in school discipline and further conflict.</a:t>
            </a:r>
            <a:endParaRPr lang="en-US" sz="2400" dirty="0">
              <a:latin typeface="Comic Sans MS" panose="030F0702030302020204" pitchFamily="66" charset="0"/>
            </a:endParaRPr>
          </a:p>
        </p:txBody>
      </p:sp>
      <p:sp>
        <p:nvSpPr>
          <p:cNvPr id="10" name="TextBox 9"/>
          <p:cNvSpPr txBox="1"/>
          <p:nvPr/>
        </p:nvSpPr>
        <p:spPr>
          <a:xfrm>
            <a:off x="592282" y="2867890"/>
            <a:ext cx="11201400" cy="1077218"/>
          </a:xfrm>
          <a:prstGeom prst="rect">
            <a:avLst/>
          </a:prstGeom>
          <a:noFill/>
        </p:spPr>
        <p:txBody>
          <a:bodyPr wrap="square" rtlCol="0">
            <a:spAutoFit/>
          </a:bodyPr>
          <a:lstStyle/>
          <a:p>
            <a:pPr algn="ctr"/>
            <a:r>
              <a:rPr lang="en-US" sz="3200" dirty="0" smtClean="0">
                <a:latin typeface="Comic Sans MS" panose="030F0702030302020204" pitchFamily="66" charset="0"/>
              </a:rPr>
              <a:t>D.  Vandalism, theft and damaging property can result in school discipline and even legal consequences.</a:t>
            </a:r>
            <a:endParaRPr lang="en-US" sz="3200" dirty="0">
              <a:latin typeface="Comic Sans MS" panose="030F0702030302020204" pitchFamily="66" charset="0"/>
            </a:endParaRPr>
          </a:p>
        </p:txBody>
      </p:sp>
      <p:sp>
        <p:nvSpPr>
          <p:cNvPr id="11" name="TextBox 10"/>
          <p:cNvSpPr txBox="1"/>
          <p:nvPr/>
        </p:nvSpPr>
        <p:spPr>
          <a:xfrm>
            <a:off x="706582" y="4253317"/>
            <a:ext cx="10962409" cy="1077218"/>
          </a:xfrm>
          <a:prstGeom prst="rect">
            <a:avLst/>
          </a:prstGeom>
          <a:noFill/>
        </p:spPr>
        <p:txBody>
          <a:bodyPr wrap="square" rtlCol="0">
            <a:spAutoFit/>
          </a:bodyPr>
          <a:lstStyle/>
          <a:p>
            <a:pPr algn="ctr"/>
            <a:r>
              <a:rPr lang="en-US" sz="3200" dirty="0" smtClean="0">
                <a:latin typeface="Comic Sans MS" panose="030F0702030302020204" pitchFamily="66" charset="0"/>
              </a:rPr>
              <a:t>A.  It’s not safe to leave without telling adults in charge of taking care of you.  </a:t>
            </a:r>
            <a:endParaRPr lang="en-US" sz="3200" dirty="0">
              <a:latin typeface="Comic Sans MS" panose="030F0702030302020204" pitchFamily="66" charset="0"/>
            </a:endParaRPr>
          </a:p>
        </p:txBody>
      </p:sp>
      <p:sp>
        <p:nvSpPr>
          <p:cNvPr id="12" name="TextBox 11"/>
          <p:cNvSpPr txBox="1"/>
          <p:nvPr/>
        </p:nvSpPr>
        <p:spPr>
          <a:xfrm>
            <a:off x="592282" y="5489861"/>
            <a:ext cx="11398827" cy="954107"/>
          </a:xfrm>
          <a:prstGeom prst="rect">
            <a:avLst/>
          </a:prstGeom>
          <a:noFill/>
        </p:spPr>
        <p:txBody>
          <a:bodyPr wrap="square" rtlCol="0">
            <a:spAutoFit/>
          </a:bodyPr>
          <a:lstStyle/>
          <a:p>
            <a:pPr algn="ctr"/>
            <a:r>
              <a:rPr lang="en-US" sz="2800" dirty="0" smtClean="0">
                <a:latin typeface="Comic Sans MS" panose="030F0702030302020204" pitchFamily="66" charset="0"/>
              </a:rPr>
              <a:t>E.  Making others feel they could be harmed by you is against the law.  There could be school discipline and legal consequences.</a:t>
            </a:r>
            <a:endParaRPr lang="en-US" sz="2800" dirty="0">
              <a:latin typeface="Comic Sans MS" panose="030F0702030302020204" pitchFamily="66" charset="0"/>
            </a:endParaRPr>
          </a:p>
        </p:txBody>
      </p:sp>
    </p:spTree>
    <p:extLst>
      <p:ext uri="{BB962C8B-B14F-4D97-AF65-F5344CB8AC3E}">
        <p14:creationId xmlns:p14="http://schemas.microsoft.com/office/powerpoint/2010/main" val="853062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8992" y="365760"/>
            <a:ext cx="9656064" cy="5909310"/>
          </a:xfrm>
          <a:prstGeom prst="rect">
            <a:avLst/>
          </a:prstGeom>
          <a:noFill/>
        </p:spPr>
        <p:txBody>
          <a:bodyPr wrap="square" rtlCol="0">
            <a:spAutoFit/>
          </a:bodyPr>
          <a:lstStyle/>
          <a:p>
            <a:r>
              <a:rPr lang="en-US" sz="5400" dirty="0" smtClean="0">
                <a:latin typeface="Comic Sans MS" panose="030F0702030302020204" pitchFamily="66" charset="0"/>
              </a:rPr>
              <a:t>Center B.  Key</a:t>
            </a:r>
          </a:p>
          <a:p>
            <a:endParaRPr lang="en-US" sz="5400" dirty="0">
              <a:latin typeface="Comic Sans MS" panose="030F0702030302020204" pitchFamily="66" charset="0"/>
            </a:endParaRPr>
          </a:p>
          <a:p>
            <a:r>
              <a:rPr lang="en-US" sz="5400" dirty="0" smtClean="0">
                <a:latin typeface="Comic Sans MS" panose="030F0702030302020204" pitchFamily="66" charset="0"/>
              </a:rPr>
              <a:t>1. C</a:t>
            </a:r>
          </a:p>
          <a:p>
            <a:r>
              <a:rPr lang="en-US" sz="5400" dirty="0" smtClean="0">
                <a:latin typeface="Comic Sans MS" panose="030F0702030302020204" pitchFamily="66" charset="0"/>
              </a:rPr>
              <a:t>2. B</a:t>
            </a:r>
          </a:p>
          <a:p>
            <a:r>
              <a:rPr lang="en-US" sz="5400" dirty="0" smtClean="0">
                <a:latin typeface="Comic Sans MS" panose="030F0702030302020204" pitchFamily="66" charset="0"/>
              </a:rPr>
              <a:t>3. D</a:t>
            </a:r>
          </a:p>
          <a:p>
            <a:r>
              <a:rPr lang="en-US" sz="5400" dirty="0" smtClean="0">
                <a:latin typeface="Comic Sans MS" panose="030F0702030302020204" pitchFamily="66" charset="0"/>
              </a:rPr>
              <a:t>4. A</a:t>
            </a:r>
          </a:p>
          <a:p>
            <a:r>
              <a:rPr lang="en-US" sz="5400" dirty="0" smtClean="0">
                <a:latin typeface="Comic Sans MS" panose="030F0702030302020204" pitchFamily="66" charset="0"/>
              </a:rPr>
              <a:t>5. B </a:t>
            </a:r>
            <a:endParaRPr lang="en-US" sz="5400" dirty="0">
              <a:latin typeface="Comic Sans MS" panose="030F0702030302020204" pitchFamily="66" charset="0"/>
            </a:endParaRPr>
          </a:p>
        </p:txBody>
      </p:sp>
    </p:spTree>
    <p:extLst>
      <p:ext uri="{BB962C8B-B14F-4D97-AF65-F5344CB8AC3E}">
        <p14:creationId xmlns:p14="http://schemas.microsoft.com/office/powerpoint/2010/main" val="261206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855" y="4170217"/>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394855" y="5410198"/>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394855" y="2805544"/>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394855" y="1565563"/>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394855" y="138545"/>
            <a:ext cx="11596254" cy="10806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TextBox 7"/>
          <p:cNvSpPr txBox="1"/>
          <p:nvPr/>
        </p:nvSpPr>
        <p:spPr>
          <a:xfrm>
            <a:off x="394855" y="201818"/>
            <a:ext cx="11398827" cy="1077218"/>
          </a:xfrm>
          <a:prstGeom prst="rect">
            <a:avLst/>
          </a:prstGeom>
          <a:noFill/>
        </p:spPr>
        <p:txBody>
          <a:bodyPr wrap="square" rtlCol="0">
            <a:spAutoFit/>
          </a:bodyPr>
          <a:lstStyle/>
          <a:p>
            <a:pPr algn="ctr"/>
            <a:r>
              <a:rPr lang="en-US" sz="3200" u="sng" dirty="0" smtClean="0">
                <a:latin typeface="Comic Sans MS" panose="030F0702030302020204" pitchFamily="66" charset="0"/>
              </a:rPr>
              <a:t>School Discipline </a:t>
            </a:r>
            <a:r>
              <a:rPr lang="en-US" sz="3200" dirty="0" smtClean="0">
                <a:latin typeface="Comic Sans MS" panose="030F0702030302020204" pitchFamily="66" charset="0"/>
              </a:rPr>
              <a:t>could mean time-out, detention, suspension, loss of a school activity, sport ineligibility, etc.</a:t>
            </a:r>
            <a:endParaRPr lang="en-US" sz="3200" dirty="0">
              <a:latin typeface="Comic Sans MS" panose="030F0702030302020204" pitchFamily="66" charset="0"/>
            </a:endParaRPr>
          </a:p>
        </p:txBody>
      </p:sp>
      <p:sp>
        <p:nvSpPr>
          <p:cNvPr id="9" name="TextBox 8"/>
          <p:cNvSpPr txBox="1"/>
          <p:nvPr/>
        </p:nvSpPr>
        <p:spPr>
          <a:xfrm>
            <a:off x="592282" y="1598455"/>
            <a:ext cx="11388436" cy="1077218"/>
          </a:xfrm>
          <a:prstGeom prst="rect">
            <a:avLst/>
          </a:prstGeom>
          <a:noFill/>
        </p:spPr>
        <p:txBody>
          <a:bodyPr wrap="square" rtlCol="0">
            <a:spAutoFit/>
          </a:bodyPr>
          <a:lstStyle/>
          <a:p>
            <a:pPr algn="ctr"/>
            <a:r>
              <a:rPr lang="en-US" sz="3200" u="sng" dirty="0" smtClean="0">
                <a:latin typeface="Comic Sans MS" panose="030F0702030302020204" pitchFamily="66" charset="0"/>
              </a:rPr>
              <a:t>Conflict</a:t>
            </a:r>
            <a:r>
              <a:rPr lang="en-US" sz="3200" dirty="0" smtClean="0">
                <a:latin typeface="Comic Sans MS" panose="030F0702030302020204" pitchFamily="66" charset="0"/>
              </a:rPr>
              <a:t> could mean disagreements, arguments, differences of opinions or dislikes with another person.</a:t>
            </a:r>
            <a:endParaRPr lang="en-US" sz="3200" dirty="0">
              <a:latin typeface="Comic Sans MS" panose="030F0702030302020204" pitchFamily="66" charset="0"/>
            </a:endParaRPr>
          </a:p>
        </p:txBody>
      </p:sp>
      <p:sp>
        <p:nvSpPr>
          <p:cNvPr id="10" name="TextBox 9"/>
          <p:cNvSpPr txBox="1"/>
          <p:nvPr/>
        </p:nvSpPr>
        <p:spPr>
          <a:xfrm>
            <a:off x="592282" y="2867890"/>
            <a:ext cx="11201400" cy="1077218"/>
          </a:xfrm>
          <a:prstGeom prst="rect">
            <a:avLst/>
          </a:prstGeom>
          <a:noFill/>
        </p:spPr>
        <p:txBody>
          <a:bodyPr wrap="square" rtlCol="0">
            <a:spAutoFit/>
          </a:bodyPr>
          <a:lstStyle/>
          <a:p>
            <a:pPr algn="ctr"/>
            <a:r>
              <a:rPr lang="en-US" sz="3200" u="sng" dirty="0" smtClean="0">
                <a:latin typeface="Comic Sans MS" panose="030F0702030302020204" pitchFamily="66" charset="0"/>
              </a:rPr>
              <a:t>Legal Consequences </a:t>
            </a:r>
            <a:r>
              <a:rPr lang="en-US" sz="3200" dirty="0" smtClean="0">
                <a:latin typeface="Comic Sans MS" panose="030F0702030302020204" pitchFamily="66" charset="0"/>
              </a:rPr>
              <a:t>could mean seeing a judge, court fines, or community service.</a:t>
            </a:r>
            <a:endParaRPr lang="en-US" sz="3200" dirty="0">
              <a:latin typeface="Comic Sans MS" panose="030F0702030302020204" pitchFamily="66" charset="0"/>
            </a:endParaRPr>
          </a:p>
        </p:txBody>
      </p:sp>
      <p:sp>
        <p:nvSpPr>
          <p:cNvPr id="11" name="TextBox 10"/>
          <p:cNvSpPr txBox="1"/>
          <p:nvPr/>
        </p:nvSpPr>
        <p:spPr>
          <a:xfrm>
            <a:off x="394856" y="4253317"/>
            <a:ext cx="11585862" cy="954107"/>
          </a:xfrm>
          <a:prstGeom prst="rect">
            <a:avLst/>
          </a:prstGeom>
          <a:noFill/>
        </p:spPr>
        <p:txBody>
          <a:bodyPr wrap="square" rtlCol="0">
            <a:spAutoFit/>
          </a:bodyPr>
          <a:lstStyle/>
          <a:p>
            <a:pPr algn="ctr"/>
            <a:r>
              <a:rPr lang="en-US" sz="2800" u="sng" dirty="0" smtClean="0">
                <a:latin typeface="Comic Sans MS" panose="030F0702030302020204" pitchFamily="66" charset="0"/>
              </a:rPr>
              <a:t>Adults in </a:t>
            </a:r>
            <a:r>
              <a:rPr lang="en-US" sz="2800" u="sng" dirty="0">
                <a:latin typeface="Comic Sans MS" panose="030F0702030302020204" pitchFamily="66" charset="0"/>
              </a:rPr>
              <a:t>C</a:t>
            </a:r>
            <a:r>
              <a:rPr lang="en-US" sz="2800" u="sng" dirty="0" smtClean="0">
                <a:latin typeface="Comic Sans MS" panose="030F0702030302020204" pitchFamily="66" charset="0"/>
              </a:rPr>
              <a:t>harge </a:t>
            </a:r>
            <a:r>
              <a:rPr lang="en-US" sz="2800" dirty="0" smtClean="0">
                <a:latin typeface="Comic Sans MS" panose="030F0702030302020204" pitchFamily="66" charset="0"/>
              </a:rPr>
              <a:t>are the adults responsible for taking care of you such as parents, family members, teachers, coaches, </a:t>
            </a:r>
            <a:r>
              <a:rPr lang="en-US" sz="2800" dirty="0" smtClean="0">
                <a:latin typeface="Comic Sans MS" panose="030F0702030302020204" pitchFamily="66" charset="0"/>
              </a:rPr>
              <a:t>caretakers.</a:t>
            </a:r>
            <a:endParaRPr lang="en-US" sz="2800" dirty="0">
              <a:latin typeface="Comic Sans MS" panose="030F0702030302020204" pitchFamily="66" charset="0"/>
            </a:endParaRPr>
          </a:p>
        </p:txBody>
      </p:sp>
      <p:sp>
        <p:nvSpPr>
          <p:cNvPr id="13" name="TextBox 12"/>
          <p:cNvSpPr txBox="1"/>
          <p:nvPr/>
        </p:nvSpPr>
        <p:spPr>
          <a:xfrm>
            <a:off x="1657350" y="5658137"/>
            <a:ext cx="9258300" cy="584775"/>
          </a:xfrm>
          <a:prstGeom prst="rect">
            <a:avLst/>
          </a:prstGeom>
          <a:noFill/>
        </p:spPr>
        <p:txBody>
          <a:bodyPr wrap="square" rtlCol="0">
            <a:spAutoFit/>
          </a:bodyPr>
          <a:lstStyle/>
          <a:p>
            <a:pPr algn="ctr"/>
            <a:r>
              <a:rPr lang="en-US" sz="3200" u="sng" dirty="0" smtClean="0">
                <a:latin typeface="Comic Sans MS" panose="030F0702030302020204" pitchFamily="66" charset="0"/>
              </a:rPr>
              <a:t>Vandalism</a:t>
            </a:r>
            <a:r>
              <a:rPr lang="en-US" sz="3200" dirty="0" smtClean="0">
                <a:latin typeface="Comic Sans MS" panose="030F0702030302020204" pitchFamily="66" charset="0"/>
              </a:rPr>
              <a:t> is damaging property on purpose.  </a:t>
            </a:r>
            <a:endParaRPr lang="en-US" sz="3200" dirty="0">
              <a:latin typeface="Comic Sans MS" panose="030F0702030302020204" pitchFamily="66" charset="0"/>
            </a:endParaRPr>
          </a:p>
        </p:txBody>
      </p:sp>
    </p:spTree>
    <p:extLst>
      <p:ext uri="{BB962C8B-B14F-4D97-AF65-F5344CB8AC3E}">
        <p14:creationId xmlns:p14="http://schemas.microsoft.com/office/powerpoint/2010/main" val="2876317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722" y="0"/>
            <a:ext cx="6391656" cy="7017306"/>
          </a:xfrm>
          <a:prstGeom prst="rect">
            <a:avLst/>
          </a:prstGeom>
          <a:noFill/>
        </p:spPr>
        <p:txBody>
          <a:bodyPr wrap="square" rtlCol="0">
            <a:spAutoFit/>
          </a:bodyPr>
          <a:lstStyle/>
          <a:p>
            <a:r>
              <a:rPr lang="en-US" b="1" dirty="0" smtClean="0">
                <a:latin typeface="Comic Sans MS" panose="030F0702030302020204" pitchFamily="66" charset="0"/>
              </a:rPr>
              <a:t>Center C:  Your Body’s Response to Anger</a:t>
            </a:r>
          </a:p>
          <a:p>
            <a:endParaRPr lang="en-US" b="1" dirty="0">
              <a:latin typeface="Comic Sans MS" panose="030F0702030302020204" pitchFamily="66" charset="0"/>
            </a:endParaRPr>
          </a:p>
          <a:p>
            <a:r>
              <a:rPr lang="en-US" b="1" dirty="0" smtClean="0">
                <a:latin typeface="Comic Sans MS" panose="030F0702030302020204" pitchFamily="66" charset="0"/>
              </a:rPr>
              <a:t>Materials:</a:t>
            </a:r>
            <a:r>
              <a:rPr lang="en-US" dirty="0" smtClean="0">
                <a:latin typeface="Comic Sans MS" panose="030F0702030302020204" pitchFamily="66" charset="0"/>
              </a:rPr>
              <a:t> </a:t>
            </a:r>
            <a:r>
              <a:rPr lang="en-US" b="1" dirty="0" smtClean="0">
                <a:latin typeface="Comic Sans MS" panose="030F0702030302020204" pitchFamily="66" charset="0"/>
              </a:rPr>
              <a:t>Center Card; Large ‘Gingerbread Man’ shape drawn on a large poster paper for all groups to label; Blank paper for each student; markers; Question Handout for the center</a:t>
            </a:r>
          </a:p>
          <a:p>
            <a:endParaRPr lang="en-US" dirty="0">
              <a:latin typeface="Comic Sans MS" panose="030F0702030302020204" pitchFamily="66" charset="0"/>
            </a:endParaRPr>
          </a:p>
          <a:p>
            <a:r>
              <a:rPr lang="en-US" b="1" dirty="0" smtClean="0">
                <a:latin typeface="Comic Sans MS" panose="030F0702030302020204" pitchFamily="66" charset="0"/>
              </a:rPr>
              <a:t>Directions:  </a:t>
            </a:r>
          </a:p>
          <a:p>
            <a:pPr marL="342900" indent="-342900">
              <a:buFont typeface="+mj-lt"/>
              <a:buAutoNum type="arabicPeriod"/>
            </a:pPr>
            <a:r>
              <a:rPr lang="en-US" dirty="0" smtClean="0">
                <a:latin typeface="Comic Sans MS" panose="030F0702030302020204" pitchFamily="66" charset="0"/>
              </a:rPr>
              <a:t>Look at the question handout provided and choose a volunteer to read the first question.  Then, as a group discuss and decide on one answer that is different than one already recorded; unless you are the first group.</a:t>
            </a:r>
          </a:p>
          <a:p>
            <a:pPr marL="342900" indent="-342900">
              <a:buFont typeface="+mj-lt"/>
              <a:buAutoNum type="arabicPeriod"/>
            </a:pPr>
            <a:endParaRPr lang="en-US" dirty="0">
              <a:latin typeface="Comic Sans MS" panose="030F0702030302020204" pitchFamily="66" charset="0"/>
            </a:endParaRPr>
          </a:p>
          <a:p>
            <a:pPr marL="342900" indent="-342900">
              <a:buFont typeface="+mj-lt"/>
              <a:buAutoNum type="arabicPeriod"/>
            </a:pPr>
            <a:r>
              <a:rPr lang="en-US" dirty="0" smtClean="0">
                <a:latin typeface="Comic Sans MS" panose="030F0702030302020204" pitchFamily="66" charset="0"/>
              </a:rPr>
              <a:t>Choose another volunteer to record the group’s answer in the appropriate spot on the ‘Gingerbread Man’.</a:t>
            </a:r>
          </a:p>
          <a:p>
            <a:pPr marL="342900" indent="-342900">
              <a:buFont typeface="+mj-lt"/>
              <a:buAutoNum type="arabicPeriod"/>
            </a:pPr>
            <a:endParaRPr lang="en-US" dirty="0">
              <a:latin typeface="Comic Sans MS" panose="030F0702030302020204" pitchFamily="66" charset="0"/>
            </a:endParaRPr>
          </a:p>
          <a:p>
            <a:pPr marL="342900" indent="-342900">
              <a:buFont typeface="+mj-lt"/>
              <a:buAutoNum type="arabicPeriod"/>
            </a:pPr>
            <a:r>
              <a:rPr lang="en-US" dirty="0" smtClean="0">
                <a:latin typeface="Comic Sans MS" panose="030F0702030302020204" pitchFamily="66" charset="0"/>
              </a:rPr>
              <a:t>Continue to the next question, discussing and recording a different idea than what is already written.  Choose different volunteers each time to read and to record.  </a:t>
            </a:r>
            <a:endParaRPr lang="en-US" dirty="0">
              <a:latin typeface="Comic Sans MS" panose="030F0702030302020204" pitchFamily="66" charset="0"/>
            </a:endParaRPr>
          </a:p>
          <a:p>
            <a:pPr marL="342900" indent="-342900">
              <a:buFont typeface="+mj-lt"/>
              <a:buAutoNum type="arabicPeriod"/>
            </a:pPr>
            <a:endParaRPr lang="en-US" dirty="0" smtClean="0">
              <a:latin typeface="Comic Sans MS" panose="030F0702030302020204" pitchFamily="66" charset="0"/>
            </a:endParaRPr>
          </a:p>
          <a:p>
            <a:pPr marL="342900" indent="-342900">
              <a:buFont typeface="+mj-lt"/>
              <a:buAutoNum type="arabicPeriod"/>
            </a:pPr>
            <a:r>
              <a:rPr lang="en-US" dirty="0" smtClean="0">
                <a:latin typeface="Comic Sans MS" panose="030F0702030302020204" pitchFamily="66" charset="0"/>
              </a:rPr>
              <a:t>Continue until time is up. If there is extra time, add any other responses you can think of.</a:t>
            </a:r>
          </a:p>
          <a:p>
            <a:endParaRPr lang="en-US" dirty="0">
              <a:latin typeface="Comic Sans MS" panose="030F0702030302020204" pitchFamily="66" charset="0"/>
            </a:endParaRPr>
          </a:p>
        </p:txBody>
      </p:sp>
      <p:pic>
        <p:nvPicPr>
          <p:cNvPr id="3" name="Picture 2"/>
          <p:cNvPicPr>
            <a:picLocks noChangeAspect="1"/>
          </p:cNvPicPr>
          <p:nvPr/>
        </p:nvPicPr>
        <p:blipFill>
          <a:blip r:embed="rId2"/>
          <a:stretch>
            <a:fillRect/>
          </a:stretch>
        </p:blipFill>
        <p:spPr>
          <a:xfrm>
            <a:off x="7370064" y="270163"/>
            <a:ext cx="4474083" cy="6232629"/>
          </a:xfrm>
          <a:prstGeom prst="rect">
            <a:avLst/>
          </a:prstGeom>
        </p:spPr>
      </p:pic>
    </p:spTree>
    <p:extLst>
      <p:ext uri="{BB962C8B-B14F-4D97-AF65-F5344CB8AC3E}">
        <p14:creationId xmlns:p14="http://schemas.microsoft.com/office/powerpoint/2010/main" val="1721257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391" y="117693"/>
            <a:ext cx="8289765" cy="6740307"/>
          </a:xfrm>
          <a:prstGeom prst="rect">
            <a:avLst/>
          </a:prstGeom>
          <a:noFill/>
        </p:spPr>
        <p:txBody>
          <a:bodyPr wrap="square" rtlCol="0">
            <a:spAutoFit/>
          </a:bodyPr>
          <a:lstStyle/>
          <a:p>
            <a:r>
              <a:rPr lang="en-US" sz="2400" b="1" dirty="0" smtClean="0">
                <a:latin typeface="Comic Sans MS" panose="030F0702030302020204" pitchFamily="66" charset="0"/>
              </a:rPr>
              <a:t>Center C:  Question Handout</a:t>
            </a:r>
          </a:p>
          <a:p>
            <a:endParaRPr lang="en-US" sz="2400" b="1"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anger, how does you’re heart in your chest </a:t>
            </a:r>
            <a:r>
              <a:rPr lang="en-US" sz="2400" dirty="0" smtClean="0">
                <a:latin typeface="Comic Sans MS" panose="030F0702030302020204" pitchFamily="66" charset="0"/>
              </a:rPr>
              <a:t>feel?</a:t>
            </a:r>
            <a:endParaRPr lang="en-US" sz="2400" dirty="0" smtClean="0">
              <a:latin typeface="Comic Sans MS" panose="030F0702030302020204" pitchFamily="66" charset="0"/>
            </a:endParaRPr>
          </a:p>
          <a:p>
            <a:pPr marL="342900" indent="-342900">
              <a:buFont typeface="+mj-lt"/>
              <a:buAutoNum type="arabicPeriod"/>
            </a:pPr>
            <a:endParaRPr lang="en-US" sz="2400"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t>
            </a:r>
            <a:r>
              <a:rPr lang="en-US" sz="2400" dirty="0" smtClean="0">
                <a:latin typeface="Comic Sans MS" panose="030F0702030302020204" pitchFamily="66" charset="0"/>
              </a:rPr>
              <a:t>anger </a:t>
            </a:r>
            <a:r>
              <a:rPr lang="en-US" sz="2400" dirty="0" smtClean="0">
                <a:latin typeface="Comic Sans MS" panose="030F0702030302020204" pitchFamily="66" charset="0"/>
              </a:rPr>
              <a:t>what happens to your hands?</a:t>
            </a:r>
          </a:p>
          <a:p>
            <a:pPr marL="342900" indent="-342900">
              <a:buFont typeface="+mj-lt"/>
              <a:buAutoNum type="arabicPeriod"/>
            </a:pPr>
            <a:endParaRPr lang="en-US" sz="2400"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anger, what changes do you feel with your head?</a:t>
            </a:r>
          </a:p>
          <a:p>
            <a:pPr marL="342900" indent="-342900">
              <a:buFont typeface="+mj-lt"/>
              <a:buAutoNum type="arabicPeriod"/>
            </a:pPr>
            <a:endParaRPr lang="en-US" sz="2400"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anger, how does your face feel?</a:t>
            </a:r>
          </a:p>
          <a:p>
            <a:pPr marL="342900" indent="-342900">
              <a:buFont typeface="+mj-lt"/>
              <a:buAutoNum type="arabicPeriod"/>
            </a:pPr>
            <a:endParaRPr lang="en-US" sz="2400"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anger, how does it affect your concentration on school work?</a:t>
            </a:r>
          </a:p>
          <a:p>
            <a:pPr marL="342900" indent="-342900">
              <a:buFont typeface="+mj-lt"/>
              <a:buAutoNum type="arabicPeriod"/>
            </a:pPr>
            <a:endParaRPr lang="en-US" sz="2400" dirty="0">
              <a:latin typeface="Comic Sans MS" panose="030F0702030302020204" pitchFamily="66" charset="0"/>
            </a:endParaRPr>
          </a:p>
          <a:p>
            <a:pPr marL="342900" indent="-342900">
              <a:buFont typeface="+mj-lt"/>
              <a:buAutoNum type="arabicPeriod"/>
            </a:pPr>
            <a:r>
              <a:rPr lang="en-US" sz="2400" dirty="0" smtClean="0">
                <a:latin typeface="Comic Sans MS" panose="030F0702030302020204" pitchFamily="66" charset="0"/>
              </a:rPr>
              <a:t>When you experience anger, how does your stomach feel inside?</a:t>
            </a:r>
            <a:endParaRPr lang="en-US" dirty="0">
              <a:latin typeface="Comic Sans MS" panose="030F0702030302020204" pitchFamily="66" charset="0"/>
            </a:endParaRPr>
          </a:p>
        </p:txBody>
      </p:sp>
      <p:pic>
        <p:nvPicPr>
          <p:cNvPr id="4" name="Picture 3"/>
          <p:cNvPicPr>
            <a:picLocks noChangeAspect="1"/>
          </p:cNvPicPr>
          <p:nvPr/>
        </p:nvPicPr>
        <p:blipFill>
          <a:blip r:embed="rId2"/>
          <a:stretch>
            <a:fillRect/>
          </a:stretch>
        </p:blipFill>
        <p:spPr>
          <a:xfrm>
            <a:off x="8852452" y="397565"/>
            <a:ext cx="3061253" cy="2902226"/>
          </a:xfrm>
          <a:prstGeom prst="rect">
            <a:avLst/>
          </a:prstGeom>
        </p:spPr>
      </p:pic>
    </p:spTree>
    <p:extLst>
      <p:ext uri="{BB962C8B-B14F-4D97-AF65-F5344CB8AC3E}">
        <p14:creationId xmlns:p14="http://schemas.microsoft.com/office/powerpoint/2010/main" val="2401422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7036" y="207655"/>
            <a:ext cx="8863443" cy="7201972"/>
          </a:xfrm>
          <a:prstGeom prst="rect">
            <a:avLst/>
          </a:prstGeom>
          <a:noFill/>
        </p:spPr>
        <p:txBody>
          <a:bodyPr wrap="square" rtlCol="0">
            <a:spAutoFit/>
          </a:bodyPr>
          <a:lstStyle/>
          <a:p>
            <a:r>
              <a:rPr lang="en-US" b="1" dirty="0" smtClean="0">
                <a:latin typeface="Comic Sans MS" panose="030F0702030302020204" pitchFamily="66" charset="0"/>
              </a:rPr>
              <a:t>Center D:  Role-Play Keeping Calm</a:t>
            </a:r>
          </a:p>
          <a:p>
            <a:endParaRPr lang="en-US" b="1" dirty="0">
              <a:latin typeface="Comic Sans MS" panose="030F0702030302020204" pitchFamily="66" charset="0"/>
            </a:endParaRPr>
          </a:p>
          <a:p>
            <a:r>
              <a:rPr lang="en-US" b="1" dirty="0" smtClean="0">
                <a:latin typeface="Comic Sans MS" panose="030F0702030302020204" pitchFamily="66" charset="0"/>
              </a:rPr>
              <a:t>Materials:  Blank Role Play cards and Printed Role Play cards; Printed Situation cards; pencils; </a:t>
            </a:r>
          </a:p>
          <a:p>
            <a:endParaRPr lang="en-US" b="1" dirty="0">
              <a:latin typeface="Comic Sans MS" panose="030F0702030302020204" pitchFamily="66" charset="0"/>
            </a:endParaRPr>
          </a:p>
          <a:p>
            <a:r>
              <a:rPr lang="en-US" b="1" dirty="0" smtClean="0">
                <a:latin typeface="Comic Sans MS" panose="030F0702030302020204" pitchFamily="66" charset="0"/>
              </a:rPr>
              <a:t>Directions: </a:t>
            </a:r>
          </a:p>
          <a:p>
            <a:pPr marL="342900" indent="-342900">
              <a:buFont typeface="+mj-lt"/>
              <a:buAutoNum type="arabicPeriod"/>
            </a:pPr>
            <a:r>
              <a:rPr lang="en-US" sz="1600" dirty="0" smtClean="0">
                <a:latin typeface="Comic Sans MS" panose="030F0702030302020204" pitchFamily="66" charset="0"/>
              </a:rPr>
              <a:t>As a group, look at the Situation cards and discuss if there are any other situations that could make your anger rise.  Choose a volunteer to record one single idea on a blank Situation Card.</a:t>
            </a:r>
          </a:p>
          <a:p>
            <a:pPr marL="342900" indent="-342900">
              <a:buFont typeface="+mj-lt"/>
              <a:buAutoNum type="arabicPeriod"/>
            </a:pPr>
            <a:endParaRPr lang="en-US" sz="1600" dirty="0" smtClean="0">
              <a:latin typeface="Comic Sans MS" panose="030F0702030302020204" pitchFamily="66" charset="0"/>
            </a:endParaRPr>
          </a:p>
          <a:p>
            <a:pPr marL="342900" indent="-342900">
              <a:buFont typeface="+mj-lt"/>
              <a:buAutoNum type="arabicPeriod"/>
            </a:pPr>
            <a:r>
              <a:rPr lang="en-US" sz="1600" dirty="0" smtClean="0">
                <a:latin typeface="Comic Sans MS" panose="030F0702030302020204" pitchFamily="66" charset="0"/>
              </a:rPr>
              <a:t>Next, as </a:t>
            </a:r>
            <a:r>
              <a:rPr lang="en-US" sz="1600" dirty="0">
                <a:latin typeface="Comic Sans MS" panose="030F0702030302020204" pitchFamily="66" charset="0"/>
              </a:rPr>
              <a:t>a group, look at the Role Play cards and discuss if there are any other ways to keep yourself calm when you feel your anger rising. Choose a volunteer to record single ideas on a blank Role Play </a:t>
            </a:r>
            <a:r>
              <a:rPr lang="en-US" sz="1600" dirty="0" smtClean="0">
                <a:latin typeface="Comic Sans MS" panose="030F0702030302020204" pitchFamily="66" charset="0"/>
              </a:rPr>
              <a:t>card (1 card per idea).</a:t>
            </a:r>
            <a:endParaRPr lang="en-US" sz="1600" dirty="0">
              <a:latin typeface="Comic Sans MS" panose="030F0702030302020204" pitchFamily="66" charset="0"/>
            </a:endParaRPr>
          </a:p>
          <a:p>
            <a:pPr marL="342900" indent="-342900">
              <a:buFont typeface="+mj-lt"/>
              <a:buAutoNum type="arabicPeriod"/>
            </a:pPr>
            <a:endParaRPr lang="en-US" sz="1600" dirty="0">
              <a:latin typeface="Comic Sans MS" panose="030F0702030302020204" pitchFamily="66" charset="0"/>
            </a:endParaRPr>
          </a:p>
          <a:p>
            <a:pPr marL="342900" indent="-342900">
              <a:buFont typeface="+mj-lt"/>
              <a:buAutoNum type="arabicPeriod"/>
            </a:pPr>
            <a:r>
              <a:rPr lang="en-US" sz="1600" dirty="0" smtClean="0">
                <a:latin typeface="Comic Sans MS" panose="030F0702030302020204" pitchFamily="66" charset="0"/>
              </a:rPr>
              <a:t>Have one volunteer choose a Situation card to read to their group.  Each group member takes a turn, choosing any Role Play card they want and acts out the response.  </a:t>
            </a:r>
          </a:p>
          <a:p>
            <a:pPr marL="342900" indent="-342900">
              <a:buFont typeface="+mj-lt"/>
              <a:buAutoNum type="arabicPeriod"/>
            </a:pPr>
            <a:endParaRPr lang="en-US" sz="1600" dirty="0">
              <a:latin typeface="Comic Sans MS" panose="030F0702030302020204" pitchFamily="66" charset="0"/>
            </a:endParaRPr>
          </a:p>
          <a:p>
            <a:pPr marL="342900" indent="-342900">
              <a:buFont typeface="+mj-lt"/>
              <a:buAutoNum type="arabicPeriod"/>
            </a:pPr>
            <a:r>
              <a:rPr lang="en-US" sz="1600" dirty="0" smtClean="0">
                <a:latin typeface="Comic Sans MS" panose="030F0702030302020204" pitchFamily="66" charset="0"/>
              </a:rPr>
              <a:t>The next member of the group will take their turn choosing a different Situation Card and read it to the group.  Each group member takes their turn choosing any Role Play card to act out.</a:t>
            </a:r>
          </a:p>
          <a:p>
            <a:pPr marL="342900" indent="-342900">
              <a:buFont typeface="+mj-lt"/>
              <a:buAutoNum type="arabicPeriod"/>
            </a:pPr>
            <a:endParaRPr lang="en-US" sz="1600" dirty="0">
              <a:latin typeface="Comic Sans MS" panose="030F0702030302020204" pitchFamily="66" charset="0"/>
            </a:endParaRPr>
          </a:p>
          <a:p>
            <a:pPr marL="342900" indent="-342900">
              <a:buFont typeface="+mj-lt"/>
              <a:buAutoNum type="arabicPeriod"/>
            </a:pPr>
            <a:r>
              <a:rPr lang="en-US" sz="1600" dirty="0" smtClean="0">
                <a:latin typeface="Comic Sans MS" panose="030F0702030302020204" pitchFamily="66" charset="0"/>
              </a:rPr>
              <a:t>Continue taking turns choosing a Situation card to read to the group and having members of the group choose their Role Play to act out until time is up.  </a:t>
            </a:r>
          </a:p>
          <a:p>
            <a:pPr marL="342900" indent="-342900">
              <a:buFont typeface="+mj-lt"/>
              <a:buAutoNum type="arabicPeriod"/>
            </a:pPr>
            <a:endParaRPr lang="en-US" sz="1600" dirty="0">
              <a:latin typeface="Comic Sans MS" panose="030F0702030302020204" pitchFamily="66" charset="0"/>
            </a:endParaRPr>
          </a:p>
          <a:p>
            <a:pPr marL="342900" indent="-342900">
              <a:buFont typeface="+mj-lt"/>
              <a:buAutoNum type="arabicPeriod"/>
            </a:pPr>
            <a:r>
              <a:rPr lang="en-US" sz="1600" dirty="0" smtClean="0">
                <a:latin typeface="Comic Sans MS" panose="030F0702030302020204" pitchFamily="66" charset="0"/>
              </a:rPr>
              <a:t>If time remains, discuss as a group, what effect the Role Play reactions could have on rising anger.</a:t>
            </a:r>
          </a:p>
          <a:p>
            <a:endParaRPr lang="en-US" sz="1600" dirty="0" smtClean="0">
              <a:latin typeface="Comic Sans MS" panose="030F0702030302020204" pitchFamily="66" charset="0"/>
            </a:endParaRPr>
          </a:p>
          <a:p>
            <a:endParaRPr lang="en-US" dirty="0">
              <a:latin typeface="Comic Sans MS" panose="030F0702030302020204" pitchFamily="66" charset="0"/>
            </a:endParaRPr>
          </a:p>
        </p:txBody>
      </p:sp>
      <p:sp>
        <p:nvSpPr>
          <p:cNvPr id="3" name="Rectangle 2"/>
          <p:cNvSpPr/>
          <p:nvPr/>
        </p:nvSpPr>
        <p:spPr>
          <a:xfrm>
            <a:off x="9268691" y="207654"/>
            <a:ext cx="2369127" cy="6400963"/>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Oval 3"/>
          <p:cNvSpPr/>
          <p:nvPr/>
        </p:nvSpPr>
        <p:spPr>
          <a:xfrm>
            <a:off x="9486897" y="426027"/>
            <a:ext cx="1932709" cy="191192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Oval 5"/>
          <p:cNvSpPr/>
          <p:nvPr/>
        </p:nvSpPr>
        <p:spPr>
          <a:xfrm>
            <a:off x="9486897" y="2483427"/>
            <a:ext cx="1932709" cy="191192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Oval 6"/>
          <p:cNvSpPr/>
          <p:nvPr/>
        </p:nvSpPr>
        <p:spPr>
          <a:xfrm>
            <a:off x="9486897" y="4540827"/>
            <a:ext cx="1932709" cy="191192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36167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TotalTime>
  <Words>1264</Words>
  <Application>Microsoft Office PowerPoint</Application>
  <PresentationFormat>Widescreen</PresentationFormat>
  <Paragraphs>130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53</cp:revision>
  <cp:lastPrinted>2017-10-31T19:29:28Z</cp:lastPrinted>
  <dcterms:created xsi:type="dcterms:W3CDTF">2017-10-04T19:47:48Z</dcterms:created>
  <dcterms:modified xsi:type="dcterms:W3CDTF">2017-10-31T21:46:50Z</dcterms:modified>
</cp:coreProperties>
</file>