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7" r:id="rId2"/>
    <p:sldId id="279" r:id="rId3"/>
    <p:sldId id="282" r:id="rId4"/>
    <p:sldId id="281" r:id="rId5"/>
    <p:sldId id="275" r:id="rId6"/>
    <p:sldId id="276" r:id="rId7"/>
    <p:sldId id="280" r:id="rId8"/>
    <p:sldId id="256" r:id="rId9"/>
    <p:sldId id="283" r:id="rId10"/>
    <p:sldId id="257" r:id="rId11"/>
    <p:sldId id="258" r:id="rId12"/>
    <p:sldId id="259" r:id="rId13"/>
    <p:sldId id="260" r:id="rId14"/>
    <p:sldId id="261" r:id="rId15"/>
    <p:sldId id="262" r:id="rId16"/>
    <p:sldId id="264" r:id="rId17"/>
    <p:sldId id="265" r:id="rId18"/>
    <p:sldId id="266" r:id="rId19"/>
    <p:sldId id="267" r:id="rId20"/>
    <p:sldId id="268" r:id="rId21"/>
    <p:sldId id="26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K-1 I Statement Chart" id="{87A3E4AF-2F42-4A04-A39C-1BF18D05A435}">
          <p14:sldIdLst>
            <p14:sldId id="277"/>
          </p14:sldIdLst>
        </p14:section>
        <p14:section name="2-3 I Statement" id="{BF6FE8B6-D7A9-4D3B-A7EC-C4FF346AABAB}">
          <p14:sldIdLst>
            <p14:sldId id="279"/>
          </p14:sldIdLst>
        </p14:section>
        <p14:section name="K-1 Examples" id="{29DEE8F6-E4B4-487D-86DF-E325EF7EF3AF}">
          <p14:sldIdLst>
            <p14:sldId id="282"/>
          </p14:sldIdLst>
        </p14:section>
        <p14:section name="2-3 Examples" id="{3B85E2CC-4E07-4004-A7D8-BA4A1AB687DE}">
          <p14:sldIdLst>
            <p14:sldId id="281"/>
          </p14:sldIdLst>
        </p14:section>
        <p14:section name="L1 Vocabulary Cards" id="{352B072F-55B3-4408-B5CA-622093F80954}">
          <p14:sldIdLst>
            <p14:sldId id="275"/>
          </p14:sldIdLst>
        </p14:section>
        <p14:section name="L1 &amp; L2 Vocabulary Cards" id="{FAB00FBA-928C-4BC7-856D-DD81A9F3D386}">
          <p14:sldIdLst>
            <p14:sldId id="276"/>
          </p14:sldIdLst>
        </p14:section>
        <p14:section name="L2 &amp; L3 Vocabulary Cards" id="{0F53CCCE-8B7D-4DCA-9126-0E028A5682EC}">
          <p14:sldIdLst>
            <p14:sldId id="280"/>
          </p14:sldIdLst>
        </p14:section>
        <p14:section name="L4 Vocabulary Cards" id="{864E01C2-F011-405E-9FEF-7C5D04A186E3}">
          <p14:sldIdLst>
            <p14:sldId id="256"/>
          </p14:sldIdLst>
        </p14:section>
        <p14:section name="L5 Vocabulary Cards" id="{7C70C928-FE9C-4E8B-A802-339B9E01ABE0}">
          <p14:sldIdLst>
            <p14:sldId id="283"/>
          </p14:sldIdLst>
        </p14:section>
        <p14:section name="L5 &amp; L6 Vocabulary Cards" id="{47A35E9D-B670-4C55-8FBE-929B8811EFBE}">
          <p14:sldIdLst>
            <p14:sldId id="257"/>
          </p14:sldIdLst>
        </p14:section>
        <p14:section name="L6 &amp; L7 Vocabulary Cards" id="{9F37406B-39A0-4A0B-9E62-A43E963970E0}">
          <p14:sldIdLst>
            <p14:sldId id="258"/>
          </p14:sldIdLst>
        </p14:section>
        <p14:section name="L7 Vocabulary Cards" id="{D36B3616-C838-41B6-BD43-EF5B65BD7120}">
          <p14:sldIdLst>
            <p14:sldId id="259"/>
          </p14:sldIdLst>
        </p14:section>
        <p14:section name="L7 &amp; L8 Vocabulary Cards" id="{236848CD-2D33-44BC-B7B3-B7051A948266}">
          <p14:sldIdLst>
            <p14:sldId id="260"/>
          </p14:sldIdLst>
        </p14:section>
        <p14:section name="L8 Vobauraly Cards" id="{79863E24-0C7D-44B8-92EF-5612FED7FDCE}">
          <p14:sldIdLst>
            <p14:sldId id="261"/>
          </p14:sldIdLst>
        </p14:section>
        <p14:section name="L5 Signs" id="{340F3B1A-BAD0-48A7-8B36-0BEB0F0705BD}">
          <p14:sldIdLst>
            <p14:sldId id="262"/>
          </p14:sldIdLst>
        </p14:section>
        <p14:section name="L6 Signs" id="{809A58AD-0376-48E6-9F37-CAC5D4A6D3BD}">
          <p14:sldIdLst>
            <p14:sldId id="264"/>
            <p14:sldId id="265"/>
          </p14:sldIdLst>
        </p14:section>
        <p14:section name="L6 Refusal Slips" id="{A9541D66-D071-4E25-BD68-C0C7E1832D90}">
          <p14:sldIdLst>
            <p14:sldId id="266"/>
            <p14:sldId id="267"/>
            <p14:sldId id="268"/>
            <p14:sldId id="26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8" autoAdjust="0"/>
    <p:restoredTop sz="94660"/>
  </p:normalViewPr>
  <p:slideViewPr>
    <p:cSldViewPr snapToGrid="0">
      <p:cViewPr varScale="1">
        <p:scale>
          <a:sx n="57" d="100"/>
          <a:sy n="57" d="100"/>
        </p:scale>
        <p:origin x="62" y="3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2879E-C7AC-491C-BFCE-108215C9BD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1653725-144E-4344-8B9A-8C6D474F46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5F04788-0B1F-4436-87F4-7E37160D81D2}"/>
              </a:ext>
            </a:extLst>
          </p:cNvPr>
          <p:cNvSpPr>
            <a:spLocks noGrp="1"/>
          </p:cNvSpPr>
          <p:nvPr>
            <p:ph type="dt" sz="half" idx="10"/>
          </p:nvPr>
        </p:nvSpPr>
        <p:spPr/>
        <p:txBody>
          <a:bodyPr/>
          <a:lstStyle/>
          <a:p>
            <a:fld id="{11DA82C8-CC33-4F36-92AC-D322A6237818}" type="datetimeFigureOut">
              <a:rPr lang="en-US" smtClean="0"/>
              <a:t>1/24/2020</a:t>
            </a:fld>
            <a:endParaRPr lang="en-US"/>
          </a:p>
        </p:txBody>
      </p:sp>
      <p:sp>
        <p:nvSpPr>
          <p:cNvPr id="5" name="Footer Placeholder 4">
            <a:extLst>
              <a:ext uri="{FF2B5EF4-FFF2-40B4-BE49-F238E27FC236}">
                <a16:creationId xmlns:a16="http://schemas.microsoft.com/office/drawing/2014/main" id="{685B7CB1-7EDA-4096-9121-F9254F24CE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3C9FE8-E917-49FC-8F60-50440F0358DC}"/>
              </a:ext>
            </a:extLst>
          </p:cNvPr>
          <p:cNvSpPr>
            <a:spLocks noGrp="1"/>
          </p:cNvSpPr>
          <p:nvPr>
            <p:ph type="sldNum" sz="quarter" idx="12"/>
          </p:nvPr>
        </p:nvSpPr>
        <p:spPr/>
        <p:txBody>
          <a:bodyPr/>
          <a:lstStyle/>
          <a:p>
            <a:fld id="{AB238BD6-9F7C-4E92-9825-6488F79D98B2}" type="slidenum">
              <a:rPr lang="en-US" smtClean="0"/>
              <a:t>‹#›</a:t>
            </a:fld>
            <a:endParaRPr lang="en-US"/>
          </a:p>
        </p:txBody>
      </p:sp>
    </p:spTree>
    <p:extLst>
      <p:ext uri="{BB962C8B-B14F-4D97-AF65-F5344CB8AC3E}">
        <p14:creationId xmlns:p14="http://schemas.microsoft.com/office/powerpoint/2010/main" val="3842810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40AE9-3B49-4142-81E0-37809DF30CE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81319BC-DE0E-4B51-BEC5-D7D780AB9DC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5EA0B0-ACE6-4C31-8237-78DDC128E44C}"/>
              </a:ext>
            </a:extLst>
          </p:cNvPr>
          <p:cNvSpPr>
            <a:spLocks noGrp="1"/>
          </p:cNvSpPr>
          <p:nvPr>
            <p:ph type="dt" sz="half" idx="10"/>
          </p:nvPr>
        </p:nvSpPr>
        <p:spPr/>
        <p:txBody>
          <a:bodyPr/>
          <a:lstStyle/>
          <a:p>
            <a:fld id="{11DA82C8-CC33-4F36-92AC-D322A6237818}" type="datetimeFigureOut">
              <a:rPr lang="en-US" smtClean="0"/>
              <a:t>1/24/2020</a:t>
            </a:fld>
            <a:endParaRPr lang="en-US"/>
          </a:p>
        </p:txBody>
      </p:sp>
      <p:sp>
        <p:nvSpPr>
          <p:cNvPr id="5" name="Footer Placeholder 4">
            <a:extLst>
              <a:ext uri="{FF2B5EF4-FFF2-40B4-BE49-F238E27FC236}">
                <a16:creationId xmlns:a16="http://schemas.microsoft.com/office/drawing/2014/main" id="{6784982A-C5F4-47C3-B3B1-47E81DF4BD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FAAFA0-2AEF-4523-BC52-FF957864BBA0}"/>
              </a:ext>
            </a:extLst>
          </p:cNvPr>
          <p:cNvSpPr>
            <a:spLocks noGrp="1"/>
          </p:cNvSpPr>
          <p:nvPr>
            <p:ph type="sldNum" sz="quarter" idx="12"/>
          </p:nvPr>
        </p:nvSpPr>
        <p:spPr/>
        <p:txBody>
          <a:bodyPr/>
          <a:lstStyle/>
          <a:p>
            <a:fld id="{AB238BD6-9F7C-4E92-9825-6488F79D98B2}" type="slidenum">
              <a:rPr lang="en-US" smtClean="0"/>
              <a:t>‹#›</a:t>
            </a:fld>
            <a:endParaRPr lang="en-US"/>
          </a:p>
        </p:txBody>
      </p:sp>
    </p:spTree>
    <p:extLst>
      <p:ext uri="{BB962C8B-B14F-4D97-AF65-F5344CB8AC3E}">
        <p14:creationId xmlns:p14="http://schemas.microsoft.com/office/powerpoint/2010/main" val="966409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957876-1F17-4039-A697-D47EBBE6D66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CD3FC58-0FFA-4F8A-AD2C-F623E91B3C2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26A8C4-4DCB-4B7A-9900-06368B6A81AA}"/>
              </a:ext>
            </a:extLst>
          </p:cNvPr>
          <p:cNvSpPr>
            <a:spLocks noGrp="1"/>
          </p:cNvSpPr>
          <p:nvPr>
            <p:ph type="dt" sz="half" idx="10"/>
          </p:nvPr>
        </p:nvSpPr>
        <p:spPr/>
        <p:txBody>
          <a:bodyPr/>
          <a:lstStyle/>
          <a:p>
            <a:fld id="{11DA82C8-CC33-4F36-92AC-D322A6237818}" type="datetimeFigureOut">
              <a:rPr lang="en-US" smtClean="0"/>
              <a:t>1/24/2020</a:t>
            </a:fld>
            <a:endParaRPr lang="en-US"/>
          </a:p>
        </p:txBody>
      </p:sp>
      <p:sp>
        <p:nvSpPr>
          <p:cNvPr id="5" name="Footer Placeholder 4">
            <a:extLst>
              <a:ext uri="{FF2B5EF4-FFF2-40B4-BE49-F238E27FC236}">
                <a16:creationId xmlns:a16="http://schemas.microsoft.com/office/drawing/2014/main" id="{DA2B1311-74A5-4F75-BD8B-3C7F2CAEB6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769897-AC9C-4185-8CE7-B578374AC0D5}"/>
              </a:ext>
            </a:extLst>
          </p:cNvPr>
          <p:cNvSpPr>
            <a:spLocks noGrp="1"/>
          </p:cNvSpPr>
          <p:nvPr>
            <p:ph type="sldNum" sz="quarter" idx="12"/>
          </p:nvPr>
        </p:nvSpPr>
        <p:spPr/>
        <p:txBody>
          <a:bodyPr/>
          <a:lstStyle/>
          <a:p>
            <a:fld id="{AB238BD6-9F7C-4E92-9825-6488F79D98B2}" type="slidenum">
              <a:rPr lang="en-US" smtClean="0"/>
              <a:t>‹#›</a:t>
            </a:fld>
            <a:endParaRPr lang="en-US"/>
          </a:p>
        </p:txBody>
      </p:sp>
    </p:spTree>
    <p:extLst>
      <p:ext uri="{BB962C8B-B14F-4D97-AF65-F5344CB8AC3E}">
        <p14:creationId xmlns:p14="http://schemas.microsoft.com/office/powerpoint/2010/main" val="3977779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4867B-60D8-4548-8D65-B6FA7B67B3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FC9858-D5E4-46A6-8148-BB0024B4F9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B9F3DA-3932-4E92-8788-EB1979F124EF}"/>
              </a:ext>
            </a:extLst>
          </p:cNvPr>
          <p:cNvSpPr>
            <a:spLocks noGrp="1"/>
          </p:cNvSpPr>
          <p:nvPr>
            <p:ph type="dt" sz="half" idx="10"/>
          </p:nvPr>
        </p:nvSpPr>
        <p:spPr/>
        <p:txBody>
          <a:bodyPr/>
          <a:lstStyle/>
          <a:p>
            <a:fld id="{11DA82C8-CC33-4F36-92AC-D322A6237818}" type="datetimeFigureOut">
              <a:rPr lang="en-US" smtClean="0"/>
              <a:t>1/24/2020</a:t>
            </a:fld>
            <a:endParaRPr lang="en-US"/>
          </a:p>
        </p:txBody>
      </p:sp>
      <p:sp>
        <p:nvSpPr>
          <p:cNvPr id="5" name="Footer Placeholder 4">
            <a:extLst>
              <a:ext uri="{FF2B5EF4-FFF2-40B4-BE49-F238E27FC236}">
                <a16:creationId xmlns:a16="http://schemas.microsoft.com/office/drawing/2014/main" id="{2D45A2BA-7567-4178-BE83-00E226210C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04E9EF-6032-47FA-B535-E7097DFAFFB7}"/>
              </a:ext>
            </a:extLst>
          </p:cNvPr>
          <p:cNvSpPr>
            <a:spLocks noGrp="1"/>
          </p:cNvSpPr>
          <p:nvPr>
            <p:ph type="sldNum" sz="quarter" idx="12"/>
          </p:nvPr>
        </p:nvSpPr>
        <p:spPr/>
        <p:txBody>
          <a:bodyPr/>
          <a:lstStyle/>
          <a:p>
            <a:fld id="{AB238BD6-9F7C-4E92-9825-6488F79D98B2}" type="slidenum">
              <a:rPr lang="en-US" smtClean="0"/>
              <a:t>‹#›</a:t>
            </a:fld>
            <a:endParaRPr lang="en-US"/>
          </a:p>
        </p:txBody>
      </p:sp>
    </p:spTree>
    <p:extLst>
      <p:ext uri="{BB962C8B-B14F-4D97-AF65-F5344CB8AC3E}">
        <p14:creationId xmlns:p14="http://schemas.microsoft.com/office/powerpoint/2010/main" val="2649973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F7AB5-7BDC-4234-A69B-697D4E0097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2BC2AEE-8B05-4522-85FF-962B5A6B11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98FEBD2-BF62-4A12-A7CD-7C6D69703F2D}"/>
              </a:ext>
            </a:extLst>
          </p:cNvPr>
          <p:cNvSpPr>
            <a:spLocks noGrp="1"/>
          </p:cNvSpPr>
          <p:nvPr>
            <p:ph type="dt" sz="half" idx="10"/>
          </p:nvPr>
        </p:nvSpPr>
        <p:spPr/>
        <p:txBody>
          <a:bodyPr/>
          <a:lstStyle/>
          <a:p>
            <a:fld id="{11DA82C8-CC33-4F36-92AC-D322A6237818}" type="datetimeFigureOut">
              <a:rPr lang="en-US" smtClean="0"/>
              <a:t>1/24/2020</a:t>
            </a:fld>
            <a:endParaRPr lang="en-US"/>
          </a:p>
        </p:txBody>
      </p:sp>
      <p:sp>
        <p:nvSpPr>
          <p:cNvPr id="5" name="Footer Placeholder 4">
            <a:extLst>
              <a:ext uri="{FF2B5EF4-FFF2-40B4-BE49-F238E27FC236}">
                <a16:creationId xmlns:a16="http://schemas.microsoft.com/office/drawing/2014/main" id="{A3E52A95-895C-486C-95CE-9E97577AE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5DA4D9-ADA2-41A0-AE58-7ECABB2E584D}"/>
              </a:ext>
            </a:extLst>
          </p:cNvPr>
          <p:cNvSpPr>
            <a:spLocks noGrp="1"/>
          </p:cNvSpPr>
          <p:nvPr>
            <p:ph type="sldNum" sz="quarter" idx="12"/>
          </p:nvPr>
        </p:nvSpPr>
        <p:spPr/>
        <p:txBody>
          <a:bodyPr/>
          <a:lstStyle/>
          <a:p>
            <a:fld id="{AB238BD6-9F7C-4E92-9825-6488F79D98B2}" type="slidenum">
              <a:rPr lang="en-US" smtClean="0"/>
              <a:t>‹#›</a:t>
            </a:fld>
            <a:endParaRPr lang="en-US"/>
          </a:p>
        </p:txBody>
      </p:sp>
    </p:spTree>
    <p:extLst>
      <p:ext uri="{BB962C8B-B14F-4D97-AF65-F5344CB8AC3E}">
        <p14:creationId xmlns:p14="http://schemas.microsoft.com/office/powerpoint/2010/main" val="2852638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74C49-FBCF-426E-93D8-F5C34BB49A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2D4C2E1-4A8D-488B-95C4-ECF12AEBDD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A5FBE8-4FA7-4F66-8019-1730E59DDE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F8A3B9E-D2C2-457C-9F36-46725CED09AC}"/>
              </a:ext>
            </a:extLst>
          </p:cNvPr>
          <p:cNvSpPr>
            <a:spLocks noGrp="1"/>
          </p:cNvSpPr>
          <p:nvPr>
            <p:ph type="dt" sz="half" idx="10"/>
          </p:nvPr>
        </p:nvSpPr>
        <p:spPr/>
        <p:txBody>
          <a:bodyPr/>
          <a:lstStyle/>
          <a:p>
            <a:fld id="{11DA82C8-CC33-4F36-92AC-D322A6237818}" type="datetimeFigureOut">
              <a:rPr lang="en-US" smtClean="0"/>
              <a:t>1/24/2020</a:t>
            </a:fld>
            <a:endParaRPr lang="en-US"/>
          </a:p>
        </p:txBody>
      </p:sp>
      <p:sp>
        <p:nvSpPr>
          <p:cNvPr id="6" name="Footer Placeholder 5">
            <a:extLst>
              <a:ext uri="{FF2B5EF4-FFF2-40B4-BE49-F238E27FC236}">
                <a16:creationId xmlns:a16="http://schemas.microsoft.com/office/drawing/2014/main" id="{EF10527B-5156-4246-9E72-033649520C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85E831-907E-4F11-A7B4-C78E18D08C2B}"/>
              </a:ext>
            </a:extLst>
          </p:cNvPr>
          <p:cNvSpPr>
            <a:spLocks noGrp="1"/>
          </p:cNvSpPr>
          <p:nvPr>
            <p:ph type="sldNum" sz="quarter" idx="12"/>
          </p:nvPr>
        </p:nvSpPr>
        <p:spPr/>
        <p:txBody>
          <a:bodyPr/>
          <a:lstStyle/>
          <a:p>
            <a:fld id="{AB238BD6-9F7C-4E92-9825-6488F79D98B2}" type="slidenum">
              <a:rPr lang="en-US" smtClean="0"/>
              <a:t>‹#›</a:t>
            </a:fld>
            <a:endParaRPr lang="en-US"/>
          </a:p>
        </p:txBody>
      </p:sp>
    </p:spTree>
    <p:extLst>
      <p:ext uri="{BB962C8B-B14F-4D97-AF65-F5344CB8AC3E}">
        <p14:creationId xmlns:p14="http://schemas.microsoft.com/office/powerpoint/2010/main" val="761480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C656A-F7E4-4AED-BECF-6E8E941F1ED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727FEC-1E83-4F7C-B7F0-A95BFD7692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3B881F-9F0F-45EE-AB2F-3EC76D01EFA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A0395A-7978-475B-8A2C-E34D4E26D0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C5A3026-AE81-4E2C-B6D4-9167063CA0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4087FAF-871B-4D6B-A542-084196A50A50}"/>
              </a:ext>
            </a:extLst>
          </p:cNvPr>
          <p:cNvSpPr>
            <a:spLocks noGrp="1"/>
          </p:cNvSpPr>
          <p:nvPr>
            <p:ph type="dt" sz="half" idx="10"/>
          </p:nvPr>
        </p:nvSpPr>
        <p:spPr/>
        <p:txBody>
          <a:bodyPr/>
          <a:lstStyle/>
          <a:p>
            <a:fld id="{11DA82C8-CC33-4F36-92AC-D322A6237818}" type="datetimeFigureOut">
              <a:rPr lang="en-US" smtClean="0"/>
              <a:t>1/24/2020</a:t>
            </a:fld>
            <a:endParaRPr lang="en-US"/>
          </a:p>
        </p:txBody>
      </p:sp>
      <p:sp>
        <p:nvSpPr>
          <p:cNvPr id="8" name="Footer Placeholder 7">
            <a:extLst>
              <a:ext uri="{FF2B5EF4-FFF2-40B4-BE49-F238E27FC236}">
                <a16:creationId xmlns:a16="http://schemas.microsoft.com/office/drawing/2014/main" id="{105E1BD7-E900-4F57-BC97-1FA02A9700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EF41FE2-702D-48D7-9FC4-E6AFB547B11D}"/>
              </a:ext>
            </a:extLst>
          </p:cNvPr>
          <p:cNvSpPr>
            <a:spLocks noGrp="1"/>
          </p:cNvSpPr>
          <p:nvPr>
            <p:ph type="sldNum" sz="quarter" idx="12"/>
          </p:nvPr>
        </p:nvSpPr>
        <p:spPr/>
        <p:txBody>
          <a:bodyPr/>
          <a:lstStyle/>
          <a:p>
            <a:fld id="{AB238BD6-9F7C-4E92-9825-6488F79D98B2}" type="slidenum">
              <a:rPr lang="en-US" smtClean="0"/>
              <a:t>‹#›</a:t>
            </a:fld>
            <a:endParaRPr lang="en-US"/>
          </a:p>
        </p:txBody>
      </p:sp>
    </p:spTree>
    <p:extLst>
      <p:ext uri="{BB962C8B-B14F-4D97-AF65-F5344CB8AC3E}">
        <p14:creationId xmlns:p14="http://schemas.microsoft.com/office/powerpoint/2010/main" val="2457085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7E091-2D45-4585-89D2-5D8F5F40795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9A7154F-C7C9-4E00-8973-EEDE53C68487}"/>
              </a:ext>
            </a:extLst>
          </p:cNvPr>
          <p:cNvSpPr>
            <a:spLocks noGrp="1"/>
          </p:cNvSpPr>
          <p:nvPr>
            <p:ph type="dt" sz="half" idx="10"/>
          </p:nvPr>
        </p:nvSpPr>
        <p:spPr/>
        <p:txBody>
          <a:bodyPr/>
          <a:lstStyle/>
          <a:p>
            <a:fld id="{11DA82C8-CC33-4F36-92AC-D322A6237818}" type="datetimeFigureOut">
              <a:rPr lang="en-US" smtClean="0"/>
              <a:t>1/24/2020</a:t>
            </a:fld>
            <a:endParaRPr lang="en-US"/>
          </a:p>
        </p:txBody>
      </p:sp>
      <p:sp>
        <p:nvSpPr>
          <p:cNvPr id="4" name="Footer Placeholder 3">
            <a:extLst>
              <a:ext uri="{FF2B5EF4-FFF2-40B4-BE49-F238E27FC236}">
                <a16:creationId xmlns:a16="http://schemas.microsoft.com/office/drawing/2014/main" id="{3B88148F-A6D6-47FD-9D67-449526A111D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09310A5-841C-4DA7-B276-E86993464DC1}"/>
              </a:ext>
            </a:extLst>
          </p:cNvPr>
          <p:cNvSpPr>
            <a:spLocks noGrp="1"/>
          </p:cNvSpPr>
          <p:nvPr>
            <p:ph type="sldNum" sz="quarter" idx="12"/>
          </p:nvPr>
        </p:nvSpPr>
        <p:spPr/>
        <p:txBody>
          <a:bodyPr/>
          <a:lstStyle/>
          <a:p>
            <a:fld id="{AB238BD6-9F7C-4E92-9825-6488F79D98B2}" type="slidenum">
              <a:rPr lang="en-US" smtClean="0"/>
              <a:t>‹#›</a:t>
            </a:fld>
            <a:endParaRPr lang="en-US"/>
          </a:p>
        </p:txBody>
      </p:sp>
    </p:spTree>
    <p:extLst>
      <p:ext uri="{BB962C8B-B14F-4D97-AF65-F5344CB8AC3E}">
        <p14:creationId xmlns:p14="http://schemas.microsoft.com/office/powerpoint/2010/main" val="3797362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D1F35C-9CF4-440E-89FF-DB87B3174724}"/>
              </a:ext>
            </a:extLst>
          </p:cNvPr>
          <p:cNvSpPr>
            <a:spLocks noGrp="1"/>
          </p:cNvSpPr>
          <p:nvPr>
            <p:ph type="dt" sz="half" idx="10"/>
          </p:nvPr>
        </p:nvSpPr>
        <p:spPr/>
        <p:txBody>
          <a:bodyPr/>
          <a:lstStyle/>
          <a:p>
            <a:fld id="{11DA82C8-CC33-4F36-92AC-D322A6237818}" type="datetimeFigureOut">
              <a:rPr lang="en-US" smtClean="0"/>
              <a:t>1/24/2020</a:t>
            </a:fld>
            <a:endParaRPr lang="en-US"/>
          </a:p>
        </p:txBody>
      </p:sp>
      <p:sp>
        <p:nvSpPr>
          <p:cNvPr id="3" name="Footer Placeholder 2">
            <a:extLst>
              <a:ext uri="{FF2B5EF4-FFF2-40B4-BE49-F238E27FC236}">
                <a16:creationId xmlns:a16="http://schemas.microsoft.com/office/drawing/2014/main" id="{C99FC3E4-33B3-443E-92F5-3454C7FBDF3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257BFC-F3C4-4C8D-AD1B-A4C12DE4C2B1}"/>
              </a:ext>
            </a:extLst>
          </p:cNvPr>
          <p:cNvSpPr>
            <a:spLocks noGrp="1"/>
          </p:cNvSpPr>
          <p:nvPr>
            <p:ph type="sldNum" sz="quarter" idx="12"/>
          </p:nvPr>
        </p:nvSpPr>
        <p:spPr/>
        <p:txBody>
          <a:bodyPr/>
          <a:lstStyle/>
          <a:p>
            <a:fld id="{AB238BD6-9F7C-4E92-9825-6488F79D98B2}" type="slidenum">
              <a:rPr lang="en-US" smtClean="0"/>
              <a:t>‹#›</a:t>
            </a:fld>
            <a:endParaRPr lang="en-US"/>
          </a:p>
        </p:txBody>
      </p:sp>
    </p:spTree>
    <p:extLst>
      <p:ext uri="{BB962C8B-B14F-4D97-AF65-F5344CB8AC3E}">
        <p14:creationId xmlns:p14="http://schemas.microsoft.com/office/powerpoint/2010/main" val="3846766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38298-985E-4E50-A2C7-54C051CF50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2620E1E-ACA4-48AF-B489-D0A2497E03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01578DF-6D7E-4C2D-9381-47A3DE507A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8968FF-7BEF-460B-9B72-74A9C05C29CA}"/>
              </a:ext>
            </a:extLst>
          </p:cNvPr>
          <p:cNvSpPr>
            <a:spLocks noGrp="1"/>
          </p:cNvSpPr>
          <p:nvPr>
            <p:ph type="dt" sz="half" idx="10"/>
          </p:nvPr>
        </p:nvSpPr>
        <p:spPr/>
        <p:txBody>
          <a:bodyPr/>
          <a:lstStyle/>
          <a:p>
            <a:fld id="{11DA82C8-CC33-4F36-92AC-D322A6237818}" type="datetimeFigureOut">
              <a:rPr lang="en-US" smtClean="0"/>
              <a:t>1/24/2020</a:t>
            </a:fld>
            <a:endParaRPr lang="en-US"/>
          </a:p>
        </p:txBody>
      </p:sp>
      <p:sp>
        <p:nvSpPr>
          <p:cNvPr id="6" name="Footer Placeholder 5">
            <a:extLst>
              <a:ext uri="{FF2B5EF4-FFF2-40B4-BE49-F238E27FC236}">
                <a16:creationId xmlns:a16="http://schemas.microsoft.com/office/drawing/2014/main" id="{0C73439D-81AE-4A95-80E4-3266A3ADD8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1DC91-4AC5-4BF3-AA7A-3CAA90A702F4}"/>
              </a:ext>
            </a:extLst>
          </p:cNvPr>
          <p:cNvSpPr>
            <a:spLocks noGrp="1"/>
          </p:cNvSpPr>
          <p:nvPr>
            <p:ph type="sldNum" sz="quarter" idx="12"/>
          </p:nvPr>
        </p:nvSpPr>
        <p:spPr/>
        <p:txBody>
          <a:bodyPr/>
          <a:lstStyle/>
          <a:p>
            <a:fld id="{AB238BD6-9F7C-4E92-9825-6488F79D98B2}" type="slidenum">
              <a:rPr lang="en-US" smtClean="0"/>
              <a:t>‹#›</a:t>
            </a:fld>
            <a:endParaRPr lang="en-US"/>
          </a:p>
        </p:txBody>
      </p:sp>
    </p:spTree>
    <p:extLst>
      <p:ext uri="{BB962C8B-B14F-4D97-AF65-F5344CB8AC3E}">
        <p14:creationId xmlns:p14="http://schemas.microsoft.com/office/powerpoint/2010/main" val="772818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3F6DD-CB8E-466F-B9F4-F21E67B0045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EDD5A14-754C-49DB-98E8-E6BB6CB02B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4988FCB-A1CC-4FF0-9E3A-40BA07CD90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CA6402-31CC-47AE-8568-26421EBD92E0}"/>
              </a:ext>
            </a:extLst>
          </p:cNvPr>
          <p:cNvSpPr>
            <a:spLocks noGrp="1"/>
          </p:cNvSpPr>
          <p:nvPr>
            <p:ph type="dt" sz="half" idx="10"/>
          </p:nvPr>
        </p:nvSpPr>
        <p:spPr/>
        <p:txBody>
          <a:bodyPr/>
          <a:lstStyle/>
          <a:p>
            <a:fld id="{11DA82C8-CC33-4F36-92AC-D322A6237818}" type="datetimeFigureOut">
              <a:rPr lang="en-US" smtClean="0"/>
              <a:t>1/24/2020</a:t>
            </a:fld>
            <a:endParaRPr lang="en-US"/>
          </a:p>
        </p:txBody>
      </p:sp>
      <p:sp>
        <p:nvSpPr>
          <p:cNvPr id="6" name="Footer Placeholder 5">
            <a:extLst>
              <a:ext uri="{FF2B5EF4-FFF2-40B4-BE49-F238E27FC236}">
                <a16:creationId xmlns:a16="http://schemas.microsoft.com/office/drawing/2014/main" id="{C50C8BE1-1D52-467B-A5E4-A45E9038B7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22FB13-7DFA-4421-A161-463068543D43}"/>
              </a:ext>
            </a:extLst>
          </p:cNvPr>
          <p:cNvSpPr>
            <a:spLocks noGrp="1"/>
          </p:cNvSpPr>
          <p:nvPr>
            <p:ph type="sldNum" sz="quarter" idx="12"/>
          </p:nvPr>
        </p:nvSpPr>
        <p:spPr/>
        <p:txBody>
          <a:bodyPr/>
          <a:lstStyle/>
          <a:p>
            <a:fld id="{AB238BD6-9F7C-4E92-9825-6488F79D98B2}" type="slidenum">
              <a:rPr lang="en-US" smtClean="0"/>
              <a:t>‹#›</a:t>
            </a:fld>
            <a:endParaRPr lang="en-US"/>
          </a:p>
        </p:txBody>
      </p:sp>
    </p:spTree>
    <p:extLst>
      <p:ext uri="{BB962C8B-B14F-4D97-AF65-F5344CB8AC3E}">
        <p14:creationId xmlns:p14="http://schemas.microsoft.com/office/powerpoint/2010/main" val="1703048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BD1EBE-039B-4826-8A26-AD2CE476C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9BBA0FE-66B0-4C1B-B1F6-63109C659A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9F9C46-9297-4BB6-8D4F-445557C1211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DA82C8-CC33-4F36-92AC-D322A6237818}" type="datetimeFigureOut">
              <a:rPr lang="en-US" smtClean="0"/>
              <a:t>1/24/2020</a:t>
            </a:fld>
            <a:endParaRPr lang="en-US"/>
          </a:p>
        </p:txBody>
      </p:sp>
      <p:sp>
        <p:nvSpPr>
          <p:cNvPr id="5" name="Footer Placeholder 4">
            <a:extLst>
              <a:ext uri="{FF2B5EF4-FFF2-40B4-BE49-F238E27FC236}">
                <a16:creationId xmlns:a16="http://schemas.microsoft.com/office/drawing/2014/main" id="{041D30FB-3A46-49D0-A0A3-B9D3491E6E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8C5CE64-CF64-4E0E-B657-9677640F77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238BD6-9F7C-4E92-9825-6488F79D98B2}" type="slidenum">
              <a:rPr lang="en-US" smtClean="0"/>
              <a:t>‹#›</a:t>
            </a:fld>
            <a:endParaRPr lang="en-US"/>
          </a:p>
        </p:txBody>
      </p:sp>
    </p:spTree>
    <p:extLst>
      <p:ext uri="{BB962C8B-B14F-4D97-AF65-F5344CB8AC3E}">
        <p14:creationId xmlns:p14="http://schemas.microsoft.com/office/powerpoint/2010/main" val="153478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CC2EE93-C297-4E04-A585-16C60C288251}"/>
              </a:ext>
            </a:extLst>
          </p:cNvPr>
          <p:cNvSpPr txBox="1"/>
          <p:nvPr/>
        </p:nvSpPr>
        <p:spPr>
          <a:xfrm>
            <a:off x="211610" y="178927"/>
            <a:ext cx="11768779" cy="6679073"/>
          </a:xfrm>
          <a:prstGeom prst="rect">
            <a:avLst/>
          </a:prstGeom>
          <a:noFill/>
        </p:spPr>
        <p:txBody>
          <a:bodyPr wrap="square" rtlCol="0">
            <a:spAutoFit/>
          </a:bodyPr>
          <a:lstStyle/>
          <a:p>
            <a:pPr>
              <a:lnSpc>
                <a:spcPct val="150000"/>
              </a:lnSpc>
            </a:pPr>
            <a:r>
              <a:rPr lang="en-US" sz="2400" b="1" dirty="0">
                <a:latin typeface="Comic Sans MS" panose="030F0702030302020204" pitchFamily="66" charset="0"/>
              </a:rPr>
              <a:t>Stop</a:t>
            </a:r>
            <a:r>
              <a:rPr lang="en-US" sz="2400" dirty="0">
                <a:latin typeface="Comic Sans MS" panose="030F0702030302020204" pitchFamily="66" charset="0"/>
              </a:rPr>
              <a:t>: Whatever you are doing.  Take several slow, deep breaths.</a:t>
            </a:r>
          </a:p>
          <a:p>
            <a:pPr>
              <a:lnSpc>
                <a:spcPct val="150000"/>
              </a:lnSpc>
            </a:pPr>
            <a:endParaRPr lang="en-US" sz="2400" b="1" dirty="0">
              <a:latin typeface="Comic Sans MS" panose="030F0702030302020204" pitchFamily="66" charset="0"/>
            </a:endParaRPr>
          </a:p>
          <a:p>
            <a:pPr>
              <a:lnSpc>
                <a:spcPct val="150000"/>
              </a:lnSpc>
            </a:pPr>
            <a:r>
              <a:rPr lang="en-US" sz="2400" b="1" dirty="0">
                <a:latin typeface="Comic Sans MS" panose="030F0702030302020204" pitchFamily="66" charset="0"/>
              </a:rPr>
              <a:t>Think</a:t>
            </a:r>
            <a:r>
              <a:rPr lang="en-US" sz="2400" dirty="0">
                <a:latin typeface="Comic Sans MS" panose="030F0702030302020204" pitchFamily="66" charset="0"/>
              </a:rPr>
              <a:t>: I am in charge of my choices and responsible for my behavior. What are my options? </a:t>
            </a:r>
          </a:p>
          <a:p>
            <a:pPr>
              <a:lnSpc>
                <a:spcPct val="150000"/>
              </a:lnSpc>
            </a:pPr>
            <a:endParaRPr lang="en-US" sz="2400" b="1" dirty="0">
              <a:latin typeface="Comic Sans MS" panose="030F0702030302020204" pitchFamily="66" charset="0"/>
            </a:endParaRPr>
          </a:p>
          <a:p>
            <a:pPr>
              <a:lnSpc>
                <a:spcPct val="150000"/>
              </a:lnSpc>
            </a:pPr>
            <a:r>
              <a:rPr lang="en-US" sz="2400" b="1" dirty="0">
                <a:latin typeface="Comic Sans MS" panose="030F0702030302020204" pitchFamily="66" charset="0"/>
              </a:rPr>
              <a:t>Explain</a:t>
            </a:r>
            <a:r>
              <a:rPr lang="en-US" sz="2400" dirty="0">
                <a:latin typeface="Comic Sans MS" panose="030F0702030302020204" pitchFamily="66" charset="0"/>
              </a:rPr>
              <a:t>: Name the upset using “I statements”. </a:t>
            </a:r>
          </a:p>
          <a:p>
            <a:pPr algn="ctr">
              <a:lnSpc>
                <a:spcPct val="150000"/>
              </a:lnSpc>
            </a:pPr>
            <a:endParaRPr lang="en-US" sz="2400" i="1" dirty="0">
              <a:latin typeface="Comic Sans MS" panose="030F0702030302020204" pitchFamily="66" charset="0"/>
            </a:endParaRPr>
          </a:p>
          <a:p>
            <a:pPr algn="ctr">
              <a:lnSpc>
                <a:spcPct val="150000"/>
              </a:lnSpc>
            </a:pPr>
            <a:r>
              <a:rPr lang="en-US" sz="2400" i="1" dirty="0">
                <a:latin typeface="Comic Sans MS" panose="030F0702030302020204" pitchFamily="66" charset="0"/>
              </a:rPr>
              <a:t>“I feel (name the emotion), when you (name the upsetting action).  Please stop.”</a:t>
            </a:r>
          </a:p>
          <a:p>
            <a:pPr>
              <a:lnSpc>
                <a:spcPct val="150000"/>
              </a:lnSpc>
            </a:pPr>
            <a:endParaRPr lang="en-US" sz="2400" b="1" i="1" dirty="0">
              <a:latin typeface="Comic Sans MS" panose="030F0702030302020204" pitchFamily="66" charset="0"/>
            </a:endParaRPr>
          </a:p>
          <a:p>
            <a:pPr lvl="0">
              <a:lnSpc>
                <a:spcPct val="150000"/>
              </a:lnSpc>
            </a:pPr>
            <a:r>
              <a:rPr lang="en-US" sz="2400" b="1" dirty="0">
                <a:latin typeface="Comic Sans MS" panose="030F0702030302020204" pitchFamily="66" charset="0"/>
              </a:rPr>
              <a:t>Discuss</a:t>
            </a:r>
            <a:r>
              <a:rPr lang="en-US" sz="2400" dirty="0">
                <a:latin typeface="Comic Sans MS" panose="030F0702030302020204" pitchFamily="66" charset="0"/>
              </a:rPr>
              <a:t>: Share your I statement, talk about the problem, listen to understand</a:t>
            </a:r>
          </a:p>
          <a:p>
            <a:pPr lvl="0" algn="ctr">
              <a:lnSpc>
                <a:spcPct val="150000"/>
              </a:lnSpc>
            </a:pPr>
            <a:r>
              <a:rPr lang="en-US" sz="2400" dirty="0">
                <a:latin typeface="Comic Sans MS" panose="030F0702030302020204" pitchFamily="66" charset="0"/>
              </a:rPr>
              <a:t> (Statements may be shared with an adult first)</a:t>
            </a:r>
          </a:p>
          <a:p>
            <a:pPr>
              <a:lnSpc>
                <a:spcPct val="150000"/>
              </a:lnSpc>
            </a:pPr>
            <a:r>
              <a:rPr lang="en-US" sz="2400" b="1" dirty="0">
                <a:latin typeface="Comic Sans MS" panose="030F0702030302020204" pitchFamily="66" charset="0"/>
              </a:rPr>
              <a:t>Resolve</a:t>
            </a:r>
            <a:r>
              <a:rPr lang="en-US" sz="2400" dirty="0">
                <a:latin typeface="Comic Sans MS" panose="030F0702030302020204" pitchFamily="66" charset="0"/>
              </a:rPr>
              <a:t>: Think of ways to solve the problem together, choose the best plan.</a:t>
            </a:r>
          </a:p>
        </p:txBody>
      </p:sp>
    </p:spTree>
    <p:extLst>
      <p:ext uri="{BB962C8B-B14F-4D97-AF65-F5344CB8AC3E}">
        <p14:creationId xmlns:p14="http://schemas.microsoft.com/office/powerpoint/2010/main" val="4221200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C86A22-4224-44E8-957F-2811D6FFEF8E}"/>
              </a:ext>
            </a:extLst>
          </p:cNvPr>
          <p:cNvSpPr/>
          <p:nvPr/>
        </p:nvSpPr>
        <p:spPr>
          <a:xfrm>
            <a:off x="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6BDDA7A-F485-475D-B545-6DC9594EB74E}"/>
              </a:ext>
            </a:extLst>
          </p:cNvPr>
          <p:cNvSpPr/>
          <p:nvPr/>
        </p:nvSpPr>
        <p:spPr>
          <a:xfrm>
            <a:off x="609600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5DA62E7-E272-475A-9551-5167511A6920}"/>
              </a:ext>
            </a:extLst>
          </p:cNvPr>
          <p:cNvSpPr/>
          <p:nvPr/>
        </p:nvSpPr>
        <p:spPr>
          <a:xfrm>
            <a:off x="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3D9C56B-3FB6-409D-B401-8B00EF8A8BA0}"/>
              </a:ext>
            </a:extLst>
          </p:cNvPr>
          <p:cNvSpPr/>
          <p:nvPr/>
        </p:nvSpPr>
        <p:spPr>
          <a:xfrm>
            <a:off x="609600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FE153AC4-A957-4D23-8BF5-3DB73D272C94}"/>
              </a:ext>
            </a:extLst>
          </p:cNvPr>
          <p:cNvSpPr txBox="1"/>
          <p:nvPr/>
        </p:nvSpPr>
        <p:spPr>
          <a:xfrm>
            <a:off x="327660" y="520845"/>
            <a:ext cx="5440680" cy="2123658"/>
          </a:xfrm>
          <a:prstGeom prst="rect">
            <a:avLst/>
          </a:prstGeom>
          <a:noFill/>
        </p:spPr>
        <p:txBody>
          <a:bodyPr wrap="square" rtlCol="0">
            <a:spAutoFit/>
          </a:bodyPr>
          <a:lstStyle/>
          <a:p>
            <a:pPr algn="ctr"/>
            <a:r>
              <a:rPr lang="en-US" sz="6600" b="1" dirty="0">
                <a:latin typeface="Comic Sans MS" panose="030F0702030302020204" pitchFamily="66" charset="0"/>
              </a:rPr>
              <a:t>Verbal Bullying</a:t>
            </a:r>
          </a:p>
        </p:txBody>
      </p:sp>
      <p:sp>
        <p:nvSpPr>
          <p:cNvPr id="14" name="TextBox 13">
            <a:extLst>
              <a:ext uri="{FF2B5EF4-FFF2-40B4-BE49-F238E27FC236}">
                <a16:creationId xmlns:a16="http://schemas.microsoft.com/office/drawing/2014/main" id="{98FB285F-7BBA-4C9D-AE3E-EC70510841B2}"/>
              </a:ext>
            </a:extLst>
          </p:cNvPr>
          <p:cNvSpPr txBox="1"/>
          <p:nvPr/>
        </p:nvSpPr>
        <p:spPr>
          <a:xfrm>
            <a:off x="6336030" y="4729758"/>
            <a:ext cx="5440680" cy="646331"/>
          </a:xfrm>
          <a:prstGeom prst="rect">
            <a:avLst/>
          </a:prstGeom>
          <a:noFill/>
        </p:spPr>
        <p:txBody>
          <a:bodyPr wrap="square" rtlCol="0">
            <a:spAutoFit/>
          </a:bodyPr>
          <a:lstStyle/>
          <a:p>
            <a:pPr algn="ctr"/>
            <a:r>
              <a:rPr lang="en-US" sz="3600" b="1" dirty="0">
                <a:latin typeface="Comic Sans MS" panose="030F0702030302020204" pitchFamily="66" charset="0"/>
              </a:rPr>
              <a:t>Rough play</a:t>
            </a:r>
          </a:p>
        </p:txBody>
      </p:sp>
      <p:sp>
        <p:nvSpPr>
          <p:cNvPr id="15" name="TextBox 14">
            <a:extLst>
              <a:ext uri="{FF2B5EF4-FFF2-40B4-BE49-F238E27FC236}">
                <a16:creationId xmlns:a16="http://schemas.microsoft.com/office/drawing/2014/main" id="{5EC72A16-84EE-49E8-84C6-9930FE4CD09F}"/>
              </a:ext>
            </a:extLst>
          </p:cNvPr>
          <p:cNvSpPr txBox="1"/>
          <p:nvPr/>
        </p:nvSpPr>
        <p:spPr>
          <a:xfrm>
            <a:off x="-120015" y="3480874"/>
            <a:ext cx="6336030" cy="3139321"/>
          </a:xfrm>
          <a:prstGeom prst="rect">
            <a:avLst/>
          </a:prstGeom>
          <a:noFill/>
        </p:spPr>
        <p:txBody>
          <a:bodyPr wrap="square" rtlCol="0">
            <a:spAutoFit/>
          </a:bodyPr>
          <a:lstStyle/>
          <a:p>
            <a:pPr algn="ctr"/>
            <a:r>
              <a:rPr lang="en-US" sz="6600" b="1" dirty="0">
                <a:latin typeface="Comic Sans MS" panose="030F0702030302020204" pitchFamily="66" charset="0"/>
              </a:rPr>
              <a:t>Rough-House or </a:t>
            </a:r>
          </a:p>
          <a:p>
            <a:pPr algn="ctr"/>
            <a:r>
              <a:rPr lang="en-US" sz="6600" b="1" dirty="0">
                <a:latin typeface="Comic Sans MS" panose="030F0702030302020204" pitchFamily="66" charset="0"/>
              </a:rPr>
              <a:t>Horse-Play</a:t>
            </a:r>
          </a:p>
        </p:txBody>
      </p:sp>
      <p:sp>
        <p:nvSpPr>
          <p:cNvPr id="16" name="TextBox 15">
            <a:extLst>
              <a:ext uri="{FF2B5EF4-FFF2-40B4-BE49-F238E27FC236}">
                <a16:creationId xmlns:a16="http://schemas.microsoft.com/office/drawing/2014/main" id="{D86BAE39-D525-406F-A502-E1CEC692CAD2}"/>
              </a:ext>
            </a:extLst>
          </p:cNvPr>
          <p:cNvSpPr txBox="1"/>
          <p:nvPr/>
        </p:nvSpPr>
        <p:spPr>
          <a:xfrm>
            <a:off x="6195060" y="37316"/>
            <a:ext cx="5897880" cy="3416320"/>
          </a:xfrm>
          <a:prstGeom prst="rect">
            <a:avLst/>
          </a:prstGeom>
          <a:noFill/>
        </p:spPr>
        <p:txBody>
          <a:bodyPr wrap="square" rtlCol="0">
            <a:spAutoFit/>
          </a:bodyPr>
          <a:lstStyle/>
          <a:p>
            <a:pPr algn="ctr"/>
            <a:r>
              <a:rPr lang="en-US" sz="3600" b="1" dirty="0">
                <a:latin typeface="Comic Sans MS" panose="030F0702030302020204" pitchFamily="66" charset="0"/>
              </a:rPr>
              <a:t>Using repeated verbal actions such as yelling, screaming, teasing or name-calling to have power over others to hurt them</a:t>
            </a:r>
          </a:p>
        </p:txBody>
      </p:sp>
    </p:spTree>
    <p:extLst>
      <p:ext uri="{BB962C8B-B14F-4D97-AF65-F5344CB8AC3E}">
        <p14:creationId xmlns:p14="http://schemas.microsoft.com/office/powerpoint/2010/main" val="1433027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C86A22-4224-44E8-957F-2811D6FFEF8E}"/>
              </a:ext>
            </a:extLst>
          </p:cNvPr>
          <p:cNvSpPr/>
          <p:nvPr/>
        </p:nvSpPr>
        <p:spPr>
          <a:xfrm>
            <a:off x="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6BDDA7A-F485-475D-B545-6DC9594EB74E}"/>
              </a:ext>
            </a:extLst>
          </p:cNvPr>
          <p:cNvSpPr/>
          <p:nvPr/>
        </p:nvSpPr>
        <p:spPr>
          <a:xfrm>
            <a:off x="609600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5DA62E7-E272-475A-9551-5167511A6920}"/>
              </a:ext>
            </a:extLst>
          </p:cNvPr>
          <p:cNvSpPr/>
          <p:nvPr/>
        </p:nvSpPr>
        <p:spPr>
          <a:xfrm>
            <a:off x="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3D9C56B-3FB6-409D-B401-8B00EF8A8BA0}"/>
              </a:ext>
            </a:extLst>
          </p:cNvPr>
          <p:cNvSpPr/>
          <p:nvPr/>
        </p:nvSpPr>
        <p:spPr>
          <a:xfrm>
            <a:off x="609600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FE153AC4-A957-4D23-8BF5-3DB73D272C94}"/>
              </a:ext>
            </a:extLst>
          </p:cNvPr>
          <p:cNvSpPr txBox="1"/>
          <p:nvPr/>
        </p:nvSpPr>
        <p:spPr>
          <a:xfrm>
            <a:off x="322811" y="283339"/>
            <a:ext cx="5440680" cy="2123658"/>
          </a:xfrm>
          <a:prstGeom prst="rect">
            <a:avLst/>
          </a:prstGeom>
          <a:noFill/>
        </p:spPr>
        <p:txBody>
          <a:bodyPr wrap="square" rtlCol="0">
            <a:spAutoFit/>
          </a:bodyPr>
          <a:lstStyle/>
          <a:p>
            <a:pPr algn="ctr"/>
            <a:r>
              <a:rPr lang="en-US" sz="6600" b="1" dirty="0">
                <a:latin typeface="Comic Sans MS" panose="030F0702030302020204" pitchFamily="66" charset="0"/>
              </a:rPr>
              <a:t>Physical Bullying</a:t>
            </a:r>
          </a:p>
        </p:txBody>
      </p:sp>
      <p:sp>
        <p:nvSpPr>
          <p:cNvPr id="14" name="TextBox 13">
            <a:extLst>
              <a:ext uri="{FF2B5EF4-FFF2-40B4-BE49-F238E27FC236}">
                <a16:creationId xmlns:a16="http://schemas.microsoft.com/office/drawing/2014/main" id="{98FB285F-7BBA-4C9D-AE3E-EC70510841B2}"/>
              </a:ext>
            </a:extLst>
          </p:cNvPr>
          <p:cNvSpPr txBox="1"/>
          <p:nvPr/>
        </p:nvSpPr>
        <p:spPr>
          <a:xfrm>
            <a:off x="6336030" y="4234090"/>
            <a:ext cx="5440680" cy="1200329"/>
          </a:xfrm>
          <a:prstGeom prst="rect">
            <a:avLst/>
          </a:prstGeom>
          <a:noFill/>
        </p:spPr>
        <p:txBody>
          <a:bodyPr wrap="square" rtlCol="0">
            <a:spAutoFit/>
          </a:bodyPr>
          <a:lstStyle/>
          <a:p>
            <a:pPr algn="ctr"/>
            <a:r>
              <a:rPr lang="en-US" sz="3600" b="1" dirty="0">
                <a:latin typeface="Comic Sans MS" panose="030F0702030302020204" pitchFamily="66" charset="0"/>
              </a:rPr>
              <a:t>Show that you are not wanting to join in</a:t>
            </a:r>
          </a:p>
        </p:txBody>
      </p:sp>
      <p:sp>
        <p:nvSpPr>
          <p:cNvPr id="15" name="TextBox 14">
            <a:extLst>
              <a:ext uri="{FF2B5EF4-FFF2-40B4-BE49-F238E27FC236}">
                <a16:creationId xmlns:a16="http://schemas.microsoft.com/office/drawing/2014/main" id="{5EC72A16-84EE-49E8-84C6-9930FE4CD09F}"/>
              </a:ext>
            </a:extLst>
          </p:cNvPr>
          <p:cNvSpPr txBox="1"/>
          <p:nvPr/>
        </p:nvSpPr>
        <p:spPr>
          <a:xfrm>
            <a:off x="322811" y="4326423"/>
            <a:ext cx="5440680" cy="1107996"/>
          </a:xfrm>
          <a:prstGeom prst="rect">
            <a:avLst/>
          </a:prstGeom>
          <a:noFill/>
        </p:spPr>
        <p:txBody>
          <a:bodyPr wrap="square" rtlCol="0">
            <a:spAutoFit/>
          </a:bodyPr>
          <a:lstStyle/>
          <a:p>
            <a:pPr algn="ctr"/>
            <a:r>
              <a:rPr lang="en-US" sz="6600" b="1" dirty="0">
                <a:latin typeface="Comic Sans MS" panose="030F0702030302020204" pitchFamily="66" charset="0"/>
              </a:rPr>
              <a:t>Refuse</a:t>
            </a:r>
          </a:p>
        </p:txBody>
      </p:sp>
      <p:sp>
        <p:nvSpPr>
          <p:cNvPr id="16" name="TextBox 15">
            <a:extLst>
              <a:ext uri="{FF2B5EF4-FFF2-40B4-BE49-F238E27FC236}">
                <a16:creationId xmlns:a16="http://schemas.microsoft.com/office/drawing/2014/main" id="{D86BAE39-D525-406F-A502-E1CEC692CAD2}"/>
              </a:ext>
            </a:extLst>
          </p:cNvPr>
          <p:cNvSpPr txBox="1"/>
          <p:nvPr/>
        </p:nvSpPr>
        <p:spPr>
          <a:xfrm>
            <a:off x="6008370" y="283339"/>
            <a:ext cx="6096000" cy="2862322"/>
          </a:xfrm>
          <a:prstGeom prst="rect">
            <a:avLst/>
          </a:prstGeom>
          <a:noFill/>
        </p:spPr>
        <p:txBody>
          <a:bodyPr wrap="square" rtlCol="0">
            <a:spAutoFit/>
          </a:bodyPr>
          <a:lstStyle/>
          <a:p>
            <a:pPr algn="ctr"/>
            <a:r>
              <a:rPr lang="en-US" sz="3600" b="1" dirty="0">
                <a:latin typeface="Comic Sans MS" panose="030F0702030302020204" pitchFamily="66" charset="0"/>
              </a:rPr>
              <a:t>Using repeated physical actions, such as hitting, kicking or punching to have power over others to harm them</a:t>
            </a:r>
          </a:p>
        </p:txBody>
      </p:sp>
    </p:spTree>
    <p:extLst>
      <p:ext uri="{BB962C8B-B14F-4D97-AF65-F5344CB8AC3E}">
        <p14:creationId xmlns:p14="http://schemas.microsoft.com/office/powerpoint/2010/main" val="2865393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C86A22-4224-44E8-957F-2811D6FFEF8E}"/>
              </a:ext>
            </a:extLst>
          </p:cNvPr>
          <p:cNvSpPr/>
          <p:nvPr/>
        </p:nvSpPr>
        <p:spPr>
          <a:xfrm>
            <a:off x="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6BDDA7A-F485-475D-B545-6DC9594EB74E}"/>
              </a:ext>
            </a:extLst>
          </p:cNvPr>
          <p:cNvSpPr/>
          <p:nvPr/>
        </p:nvSpPr>
        <p:spPr>
          <a:xfrm>
            <a:off x="609600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5DA62E7-E272-475A-9551-5167511A6920}"/>
              </a:ext>
            </a:extLst>
          </p:cNvPr>
          <p:cNvSpPr/>
          <p:nvPr/>
        </p:nvSpPr>
        <p:spPr>
          <a:xfrm>
            <a:off x="0" y="338459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3D9C56B-3FB6-409D-B401-8B00EF8A8BA0}"/>
              </a:ext>
            </a:extLst>
          </p:cNvPr>
          <p:cNvSpPr/>
          <p:nvPr/>
        </p:nvSpPr>
        <p:spPr>
          <a:xfrm>
            <a:off x="609600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FE153AC4-A957-4D23-8BF5-3DB73D272C94}"/>
              </a:ext>
            </a:extLst>
          </p:cNvPr>
          <p:cNvSpPr txBox="1"/>
          <p:nvPr/>
        </p:nvSpPr>
        <p:spPr>
          <a:xfrm>
            <a:off x="327660" y="1031856"/>
            <a:ext cx="5440680" cy="1107996"/>
          </a:xfrm>
          <a:prstGeom prst="rect">
            <a:avLst/>
          </a:prstGeom>
          <a:noFill/>
        </p:spPr>
        <p:txBody>
          <a:bodyPr wrap="square" rtlCol="0">
            <a:spAutoFit/>
          </a:bodyPr>
          <a:lstStyle/>
          <a:p>
            <a:pPr algn="ctr"/>
            <a:r>
              <a:rPr lang="en-US" sz="6600" b="1" dirty="0">
                <a:latin typeface="Comic Sans MS" panose="030F0702030302020204" pitchFamily="66" charset="0"/>
              </a:rPr>
              <a:t>Tattling</a:t>
            </a:r>
          </a:p>
        </p:txBody>
      </p:sp>
      <p:sp>
        <p:nvSpPr>
          <p:cNvPr id="14" name="TextBox 13">
            <a:extLst>
              <a:ext uri="{FF2B5EF4-FFF2-40B4-BE49-F238E27FC236}">
                <a16:creationId xmlns:a16="http://schemas.microsoft.com/office/drawing/2014/main" id="{98FB285F-7BBA-4C9D-AE3E-EC70510841B2}"/>
              </a:ext>
            </a:extLst>
          </p:cNvPr>
          <p:cNvSpPr txBox="1"/>
          <p:nvPr/>
        </p:nvSpPr>
        <p:spPr>
          <a:xfrm>
            <a:off x="6309136" y="4312503"/>
            <a:ext cx="5440680" cy="1200329"/>
          </a:xfrm>
          <a:prstGeom prst="rect">
            <a:avLst/>
          </a:prstGeom>
          <a:noFill/>
        </p:spPr>
        <p:txBody>
          <a:bodyPr wrap="square" rtlCol="0">
            <a:spAutoFit/>
          </a:bodyPr>
          <a:lstStyle/>
          <a:p>
            <a:pPr algn="ctr"/>
            <a:r>
              <a:rPr lang="en-US" sz="3600" b="1" dirty="0">
                <a:latin typeface="Comic Sans MS" panose="030F0702030302020204" pitchFamily="66" charset="0"/>
              </a:rPr>
              <a:t>reporting to help someone be safe</a:t>
            </a:r>
          </a:p>
        </p:txBody>
      </p:sp>
      <p:sp>
        <p:nvSpPr>
          <p:cNvPr id="15" name="TextBox 14">
            <a:extLst>
              <a:ext uri="{FF2B5EF4-FFF2-40B4-BE49-F238E27FC236}">
                <a16:creationId xmlns:a16="http://schemas.microsoft.com/office/drawing/2014/main" id="{5EC72A16-84EE-49E8-84C6-9930FE4CD09F}"/>
              </a:ext>
            </a:extLst>
          </p:cNvPr>
          <p:cNvSpPr txBox="1"/>
          <p:nvPr/>
        </p:nvSpPr>
        <p:spPr>
          <a:xfrm>
            <a:off x="327660" y="4304218"/>
            <a:ext cx="5440680" cy="1107996"/>
          </a:xfrm>
          <a:prstGeom prst="rect">
            <a:avLst/>
          </a:prstGeom>
          <a:noFill/>
        </p:spPr>
        <p:txBody>
          <a:bodyPr wrap="square" rtlCol="0">
            <a:spAutoFit/>
          </a:bodyPr>
          <a:lstStyle/>
          <a:p>
            <a:pPr algn="ctr"/>
            <a:r>
              <a:rPr lang="en-US" sz="6600" b="1" dirty="0">
                <a:latin typeface="Comic Sans MS" panose="030F0702030302020204" pitchFamily="66" charset="0"/>
              </a:rPr>
              <a:t>Telling</a:t>
            </a:r>
          </a:p>
        </p:txBody>
      </p:sp>
      <p:sp>
        <p:nvSpPr>
          <p:cNvPr id="16" name="TextBox 15">
            <a:extLst>
              <a:ext uri="{FF2B5EF4-FFF2-40B4-BE49-F238E27FC236}">
                <a16:creationId xmlns:a16="http://schemas.microsoft.com/office/drawing/2014/main" id="{D86BAE39-D525-406F-A502-E1CEC692CAD2}"/>
              </a:ext>
            </a:extLst>
          </p:cNvPr>
          <p:cNvSpPr txBox="1"/>
          <p:nvPr/>
        </p:nvSpPr>
        <p:spPr>
          <a:xfrm>
            <a:off x="6553200" y="1345168"/>
            <a:ext cx="5440680" cy="1200329"/>
          </a:xfrm>
          <a:prstGeom prst="rect">
            <a:avLst/>
          </a:prstGeom>
          <a:noFill/>
        </p:spPr>
        <p:txBody>
          <a:bodyPr wrap="square" rtlCol="0">
            <a:spAutoFit/>
          </a:bodyPr>
          <a:lstStyle/>
          <a:p>
            <a:pPr algn="ctr"/>
            <a:r>
              <a:rPr lang="en-US" sz="3600" b="1" dirty="0">
                <a:latin typeface="Comic Sans MS" panose="030F0702030302020204" pitchFamily="66" charset="0"/>
              </a:rPr>
              <a:t>telling to get someone in trouble</a:t>
            </a:r>
          </a:p>
        </p:txBody>
      </p:sp>
    </p:spTree>
    <p:extLst>
      <p:ext uri="{BB962C8B-B14F-4D97-AF65-F5344CB8AC3E}">
        <p14:creationId xmlns:p14="http://schemas.microsoft.com/office/powerpoint/2010/main" val="860436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C86A22-4224-44E8-957F-2811D6FFEF8E}"/>
              </a:ext>
            </a:extLst>
          </p:cNvPr>
          <p:cNvSpPr/>
          <p:nvPr/>
        </p:nvSpPr>
        <p:spPr>
          <a:xfrm>
            <a:off x="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6BDDA7A-F485-475D-B545-6DC9594EB74E}"/>
              </a:ext>
            </a:extLst>
          </p:cNvPr>
          <p:cNvSpPr/>
          <p:nvPr/>
        </p:nvSpPr>
        <p:spPr>
          <a:xfrm>
            <a:off x="609600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5DA62E7-E272-475A-9551-5167511A6920}"/>
              </a:ext>
            </a:extLst>
          </p:cNvPr>
          <p:cNvSpPr/>
          <p:nvPr/>
        </p:nvSpPr>
        <p:spPr>
          <a:xfrm>
            <a:off x="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3D9C56B-3FB6-409D-B401-8B00EF8A8BA0}"/>
              </a:ext>
            </a:extLst>
          </p:cNvPr>
          <p:cNvSpPr/>
          <p:nvPr/>
        </p:nvSpPr>
        <p:spPr>
          <a:xfrm>
            <a:off x="609600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FE153AC4-A957-4D23-8BF5-3DB73D272C94}"/>
              </a:ext>
            </a:extLst>
          </p:cNvPr>
          <p:cNvSpPr txBox="1"/>
          <p:nvPr/>
        </p:nvSpPr>
        <p:spPr>
          <a:xfrm>
            <a:off x="-127183" y="1044557"/>
            <a:ext cx="6096000" cy="1107996"/>
          </a:xfrm>
          <a:prstGeom prst="rect">
            <a:avLst/>
          </a:prstGeom>
          <a:noFill/>
        </p:spPr>
        <p:txBody>
          <a:bodyPr wrap="square" rtlCol="0">
            <a:spAutoFit/>
          </a:bodyPr>
          <a:lstStyle/>
          <a:p>
            <a:pPr algn="ctr"/>
            <a:r>
              <a:rPr lang="en-US" sz="6600" b="1" dirty="0">
                <a:latin typeface="Comic Sans MS" panose="030F0702030302020204" pitchFamily="66" charset="0"/>
              </a:rPr>
              <a:t>Wrong-Doing</a:t>
            </a:r>
          </a:p>
        </p:txBody>
      </p:sp>
      <p:sp>
        <p:nvSpPr>
          <p:cNvPr id="14" name="TextBox 13">
            <a:extLst>
              <a:ext uri="{FF2B5EF4-FFF2-40B4-BE49-F238E27FC236}">
                <a16:creationId xmlns:a16="http://schemas.microsoft.com/office/drawing/2014/main" id="{98FB285F-7BBA-4C9D-AE3E-EC70510841B2}"/>
              </a:ext>
            </a:extLst>
          </p:cNvPr>
          <p:cNvSpPr txBox="1"/>
          <p:nvPr/>
        </p:nvSpPr>
        <p:spPr>
          <a:xfrm>
            <a:off x="6223183" y="4232195"/>
            <a:ext cx="5640266" cy="1754326"/>
          </a:xfrm>
          <a:prstGeom prst="rect">
            <a:avLst/>
          </a:prstGeom>
          <a:noFill/>
        </p:spPr>
        <p:txBody>
          <a:bodyPr wrap="square" rtlCol="0">
            <a:spAutoFit/>
          </a:bodyPr>
          <a:lstStyle/>
          <a:p>
            <a:pPr algn="ctr"/>
            <a:r>
              <a:rPr lang="en-US" sz="3600" b="1" dirty="0">
                <a:latin typeface="Comic Sans MS" panose="030F0702030302020204" pitchFamily="66" charset="0"/>
              </a:rPr>
              <a:t>Cares for you, tells the truth, makes you feel safe</a:t>
            </a:r>
          </a:p>
        </p:txBody>
      </p:sp>
      <p:sp>
        <p:nvSpPr>
          <p:cNvPr id="15" name="TextBox 14">
            <a:extLst>
              <a:ext uri="{FF2B5EF4-FFF2-40B4-BE49-F238E27FC236}">
                <a16:creationId xmlns:a16="http://schemas.microsoft.com/office/drawing/2014/main" id="{5EC72A16-84EE-49E8-84C6-9930FE4CD09F}"/>
              </a:ext>
            </a:extLst>
          </p:cNvPr>
          <p:cNvSpPr txBox="1"/>
          <p:nvPr/>
        </p:nvSpPr>
        <p:spPr>
          <a:xfrm>
            <a:off x="200477" y="4081671"/>
            <a:ext cx="5440680" cy="2123658"/>
          </a:xfrm>
          <a:prstGeom prst="rect">
            <a:avLst/>
          </a:prstGeom>
          <a:noFill/>
        </p:spPr>
        <p:txBody>
          <a:bodyPr wrap="square" rtlCol="0">
            <a:spAutoFit/>
          </a:bodyPr>
          <a:lstStyle/>
          <a:p>
            <a:pPr algn="ctr"/>
            <a:r>
              <a:rPr lang="en-US" sz="6600" b="1" dirty="0">
                <a:latin typeface="Comic Sans MS" panose="030F0702030302020204" pitchFamily="66" charset="0"/>
              </a:rPr>
              <a:t>Trusted Adult</a:t>
            </a:r>
          </a:p>
        </p:txBody>
      </p:sp>
      <p:sp>
        <p:nvSpPr>
          <p:cNvPr id="16" name="TextBox 15">
            <a:extLst>
              <a:ext uri="{FF2B5EF4-FFF2-40B4-BE49-F238E27FC236}">
                <a16:creationId xmlns:a16="http://schemas.microsoft.com/office/drawing/2014/main" id="{D86BAE39-D525-406F-A502-E1CEC692CAD2}"/>
              </a:ext>
            </a:extLst>
          </p:cNvPr>
          <p:cNvSpPr txBox="1"/>
          <p:nvPr/>
        </p:nvSpPr>
        <p:spPr>
          <a:xfrm>
            <a:off x="6223183" y="560338"/>
            <a:ext cx="5641157" cy="2308324"/>
          </a:xfrm>
          <a:prstGeom prst="rect">
            <a:avLst/>
          </a:prstGeom>
          <a:noFill/>
        </p:spPr>
        <p:txBody>
          <a:bodyPr wrap="square" rtlCol="0">
            <a:spAutoFit/>
          </a:bodyPr>
          <a:lstStyle/>
          <a:p>
            <a:pPr algn="ctr"/>
            <a:r>
              <a:rPr lang="en-US" sz="3600" b="1" dirty="0">
                <a:latin typeface="Comic Sans MS" panose="030F0702030302020204" pitchFamily="66" charset="0"/>
              </a:rPr>
              <a:t>Actions that are against school rules and/or may cause others to be harmed</a:t>
            </a:r>
          </a:p>
        </p:txBody>
      </p:sp>
    </p:spTree>
    <p:extLst>
      <p:ext uri="{BB962C8B-B14F-4D97-AF65-F5344CB8AC3E}">
        <p14:creationId xmlns:p14="http://schemas.microsoft.com/office/powerpoint/2010/main" val="2117441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C86A22-4224-44E8-957F-2811D6FFEF8E}"/>
              </a:ext>
            </a:extLst>
          </p:cNvPr>
          <p:cNvSpPr/>
          <p:nvPr/>
        </p:nvSpPr>
        <p:spPr>
          <a:xfrm>
            <a:off x="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6BDDA7A-F485-475D-B545-6DC9594EB74E}"/>
              </a:ext>
            </a:extLst>
          </p:cNvPr>
          <p:cNvSpPr/>
          <p:nvPr/>
        </p:nvSpPr>
        <p:spPr>
          <a:xfrm>
            <a:off x="609600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5DA62E7-E272-475A-9551-5167511A6920}"/>
              </a:ext>
            </a:extLst>
          </p:cNvPr>
          <p:cNvSpPr/>
          <p:nvPr/>
        </p:nvSpPr>
        <p:spPr>
          <a:xfrm>
            <a:off x="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3D9C56B-3FB6-409D-B401-8B00EF8A8BA0}"/>
              </a:ext>
            </a:extLst>
          </p:cNvPr>
          <p:cNvSpPr/>
          <p:nvPr/>
        </p:nvSpPr>
        <p:spPr>
          <a:xfrm>
            <a:off x="609600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FE153AC4-A957-4D23-8BF5-3DB73D272C94}"/>
              </a:ext>
            </a:extLst>
          </p:cNvPr>
          <p:cNvSpPr txBox="1"/>
          <p:nvPr/>
        </p:nvSpPr>
        <p:spPr>
          <a:xfrm>
            <a:off x="327660" y="1345168"/>
            <a:ext cx="5440680" cy="1107996"/>
          </a:xfrm>
          <a:prstGeom prst="rect">
            <a:avLst/>
          </a:prstGeom>
          <a:noFill/>
        </p:spPr>
        <p:txBody>
          <a:bodyPr wrap="square" rtlCol="0">
            <a:spAutoFit/>
          </a:bodyPr>
          <a:lstStyle/>
          <a:p>
            <a:pPr algn="ctr"/>
            <a:r>
              <a:rPr lang="en-US" sz="6600" b="1" dirty="0">
                <a:latin typeface="Comic Sans MS" panose="030F0702030302020204" pitchFamily="66" charset="0"/>
              </a:rPr>
              <a:t>Report</a:t>
            </a:r>
          </a:p>
        </p:txBody>
      </p:sp>
      <p:sp>
        <p:nvSpPr>
          <p:cNvPr id="16" name="TextBox 15">
            <a:extLst>
              <a:ext uri="{FF2B5EF4-FFF2-40B4-BE49-F238E27FC236}">
                <a16:creationId xmlns:a16="http://schemas.microsoft.com/office/drawing/2014/main" id="{D86BAE39-D525-406F-A502-E1CEC692CAD2}"/>
              </a:ext>
            </a:extLst>
          </p:cNvPr>
          <p:cNvSpPr txBox="1"/>
          <p:nvPr/>
        </p:nvSpPr>
        <p:spPr>
          <a:xfrm>
            <a:off x="6223183" y="482103"/>
            <a:ext cx="5841634" cy="2862322"/>
          </a:xfrm>
          <a:prstGeom prst="rect">
            <a:avLst/>
          </a:prstGeom>
          <a:noFill/>
        </p:spPr>
        <p:txBody>
          <a:bodyPr wrap="square" rtlCol="0">
            <a:spAutoFit/>
          </a:bodyPr>
          <a:lstStyle/>
          <a:p>
            <a:pPr algn="ctr"/>
            <a:r>
              <a:rPr lang="en-US" sz="3600" b="1" dirty="0">
                <a:latin typeface="Comic Sans MS" panose="030F0702030302020204" pitchFamily="66" charset="0"/>
              </a:rPr>
              <a:t>Truthfully tell what you saw, heard or experienced to stop someone from getting hurt</a:t>
            </a:r>
          </a:p>
        </p:txBody>
      </p:sp>
    </p:spTree>
    <p:extLst>
      <p:ext uri="{BB962C8B-B14F-4D97-AF65-F5344CB8AC3E}">
        <p14:creationId xmlns:p14="http://schemas.microsoft.com/office/powerpoint/2010/main" val="1453902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A0A1B7-9963-45D6-B02A-FAF892F3B006}"/>
              </a:ext>
            </a:extLst>
          </p:cNvPr>
          <p:cNvSpPr/>
          <p:nvPr/>
        </p:nvSpPr>
        <p:spPr>
          <a:xfrm>
            <a:off x="0" y="0"/>
            <a:ext cx="12192000" cy="342900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FAB88BD8-A7A5-47E4-9520-AF777D2DE8EA}"/>
              </a:ext>
            </a:extLst>
          </p:cNvPr>
          <p:cNvSpPr/>
          <p:nvPr/>
        </p:nvSpPr>
        <p:spPr>
          <a:xfrm>
            <a:off x="0" y="3429000"/>
            <a:ext cx="12192000" cy="342900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9C1BD150-3D28-4B70-B79E-9A02D1AEA97B}"/>
              </a:ext>
            </a:extLst>
          </p:cNvPr>
          <p:cNvSpPr txBox="1"/>
          <p:nvPr/>
        </p:nvSpPr>
        <p:spPr>
          <a:xfrm>
            <a:off x="-1278577" y="500716"/>
            <a:ext cx="14749153" cy="2785378"/>
          </a:xfrm>
          <a:prstGeom prst="rect">
            <a:avLst/>
          </a:prstGeom>
          <a:noFill/>
        </p:spPr>
        <p:txBody>
          <a:bodyPr wrap="square" rtlCol="0">
            <a:spAutoFit/>
          </a:bodyPr>
          <a:lstStyle/>
          <a:p>
            <a:pPr algn="ctr"/>
            <a:r>
              <a:rPr lang="en-US" sz="17500" dirty="0">
                <a:latin typeface="Comic Sans MS" panose="030F0702030302020204" pitchFamily="66" charset="0"/>
              </a:rPr>
              <a:t>NOT OKAY</a:t>
            </a:r>
          </a:p>
        </p:txBody>
      </p:sp>
      <p:sp>
        <p:nvSpPr>
          <p:cNvPr id="6" name="TextBox 5">
            <a:extLst>
              <a:ext uri="{FF2B5EF4-FFF2-40B4-BE49-F238E27FC236}">
                <a16:creationId xmlns:a16="http://schemas.microsoft.com/office/drawing/2014/main" id="{E5DF4657-78A3-415B-BB5F-C7E0BFE31BE0}"/>
              </a:ext>
            </a:extLst>
          </p:cNvPr>
          <p:cNvSpPr txBox="1"/>
          <p:nvPr/>
        </p:nvSpPr>
        <p:spPr>
          <a:xfrm>
            <a:off x="-1278577" y="3929717"/>
            <a:ext cx="14749153" cy="2785378"/>
          </a:xfrm>
          <a:prstGeom prst="rect">
            <a:avLst/>
          </a:prstGeom>
          <a:noFill/>
        </p:spPr>
        <p:txBody>
          <a:bodyPr wrap="square" rtlCol="0">
            <a:spAutoFit/>
          </a:bodyPr>
          <a:lstStyle/>
          <a:p>
            <a:pPr algn="ctr"/>
            <a:r>
              <a:rPr lang="en-US" sz="17500" dirty="0">
                <a:latin typeface="Comic Sans MS" panose="030F0702030302020204" pitchFamily="66" charset="0"/>
              </a:rPr>
              <a:t>OKAY</a:t>
            </a:r>
          </a:p>
        </p:txBody>
      </p:sp>
    </p:spTree>
    <p:extLst>
      <p:ext uri="{BB962C8B-B14F-4D97-AF65-F5344CB8AC3E}">
        <p14:creationId xmlns:p14="http://schemas.microsoft.com/office/powerpoint/2010/main" val="1099906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A0A1B7-9963-45D6-B02A-FAF892F3B006}"/>
              </a:ext>
            </a:extLst>
          </p:cNvPr>
          <p:cNvSpPr/>
          <p:nvPr/>
        </p:nvSpPr>
        <p:spPr>
          <a:xfrm>
            <a:off x="0" y="0"/>
            <a:ext cx="12192000" cy="342900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FAB88BD8-A7A5-47E4-9520-AF777D2DE8EA}"/>
              </a:ext>
            </a:extLst>
          </p:cNvPr>
          <p:cNvSpPr/>
          <p:nvPr/>
        </p:nvSpPr>
        <p:spPr>
          <a:xfrm>
            <a:off x="0" y="3429000"/>
            <a:ext cx="12192000" cy="342900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9C1BD150-3D28-4B70-B79E-9A02D1AEA97B}"/>
              </a:ext>
            </a:extLst>
          </p:cNvPr>
          <p:cNvSpPr txBox="1"/>
          <p:nvPr/>
        </p:nvSpPr>
        <p:spPr>
          <a:xfrm>
            <a:off x="-1432956" y="1080270"/>
            <a:ext cx="14749153" cy="2015936"/>
          </a:xfrm>
          <a:prstGeom prst="rect">
            <a:avLst/>
          </a:prstGeom>
          <a:noFill/>
        </p:spPr>
        <p:txBody>
          <a:bodyPr wrap="square" rtlCol="0">
            <a:spAutoFit/>
          </a:bodyPr>
          <a:lstStyle/>
          <a:p>
            <a:pPr algn="ctr"/>
            <a:r>
              <a:rPr lang="en-US" sz="12500" dirty="0">
                <a:latin typeface="Comic Sans MS" panose="030F0702030302020204" pitchFamily="66" charset="0"/>
              </a:rPr>
              <a:t>SAY NO</a:t>
            </a:r>
          </a:p>
        </p:txBody>
      </p:sp>
      <p:sp>
        <p:nvSpPr>
          <p:cNvPr id="6" name="TextBox 5">
            <a:extLst>
              <a:ext uri="{FF2B5EF4-FFF2-40B4-BE49-F238E27FC236}">
                <a16:creationId xmlns:a16="http://schemas.microsoft.com/office/drawing/2014/main" id="{E5DF4657-78A3-415B-BB5F-C7E0BFE31BE0}"/>
              </a:ext>
            </a:extLst>
          </p:cNvPr>
          <p:cNvSpPr txBox="1"/>
          <p:nvPr/>
        </p:nvSpPr>
        <p:spPr>
          <a:xfrm>
            <a:off x="-162839" y="4135532"/>
            <a:ext cx="12706001" cy="2015936"/>
          </a:xfrm>
          <a:prstGeom prst="rect">
            <a:avLst/>
          </a:prstGeom>
          <a:noFill/>
        </p:spPr>
        <p:txBody>
          <a:bodyPr wrap="square" rtlCol="0">
            <a:spAutoFit/>
          </a:bodyPr>
          <a:lstStyle/>
          <a:p>
            <a:pPr algn="ctr"/>
            <a:r>
              <a:rPr lang="en-US" sz="12500" dirty="0">
                <a:latin typeface="Comic Sans MS" panose="030F0702030302020204" pitchFamily="66" charset="0"/>
              </a:rPr>
              <a:t>EXPLAIN WHY</a:t>
            </a:r>
          </a:p>
        </p:txBody>
      </p:sp>
    </p:spTree>
    <p:extLst>
      <p:ext uri="{BB962C8B-B14F-4D97-AF65-F5344CB8AC3E}">
        <p14:creationId xmlns:p14="http://schemas.microsoft.com/office/powerpoint/2010/main" val="9650381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A0A1B7-9963-45D6-B02A-FAF892F3B006}"/>
              </a:ext>
            </a:extLst>
          </p:cNvPr>
          <p:cNvSpPr/>
          <p:nvPr/>
        </p:nvSpPr>
        <p:spPr>
          <a:xfrm>
            <a:off x="0" y="0"/>
            <a:ext cx="12192000" cy="342900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FAB88BD8-A7A5-47E4-9520-AF777D2DE8EA}"/>
              </a:ext>
            </a:extLst>
          </p:cNvPr>
          <p:cNvSpPr/>
          <p:nvPr/>
        </p:nvSpPr>
        <p:spPr>
          <a:xfrm>
            <a:off x="0" y="3429000"/>
            <a:ext cx="12192000" cy="342900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9C1BD150-3D28-4B70-B79E-9A02D1AEA97B}"/>
              </a:ext>
            </a:extLst>
          </p:cNvPr>
          <p:cNvSpPr txBox="1"/>
          <p:nvPr/>
        </p:nvSpPr>
        <p:spPr>
          <a:xfrm>
            <a:off x="-639290" y="504122"/>
            <a:ext cx="13470576" cy="2800767"/>
          </a:xfrm>
          <a:prstGeom prst="rect">
            <a:avLst/>
          </a:prstGeom>
          <a:noFill/>
        </p:spPr>
        <p:txBody>
          <a:bodyPr wrap="square" rtlCol="0">
            <a:spAutoFit/>
          </a:bodyPr>
          <a:lstStyle/>
          <a:p>
            <a:pPr algn="ctr"/>
            <a:r>
              <a:rPr lang="en-US" sz="8800" dirty="0">
                <a:latin typeface="Comic Sans MS" panose="030F0702030302020204" pitchFamily="66" charset="0"/>
              </a:rPr>
              <a:t>SUGGEST </a:t>
            </a:r>
          </a:p>
          <a:p>
            <a:pPr algn="ctr"/>
            <a:r>
              <a:rPr lang="en-US" sz="8800" dirty="0">
                <a:latin typeface="Comic Sans MS" panose="030F0702030302020204" pitchFamily="66" charset="0"/>
              </a:rPr>
              <a:t>SOMETHING ELSE</a:t>
            </a:r>
          </a:p>
        </p:txBody>
      </p:sp>
      <p:sp>
        <p:nvSpPr>
          <p:cNvPr id="6" name="TextBox 5">
            <a:extLst>
              <a:ext uri="{FF2B5EF4-FFF2-40B4-BE49-F238E27FC236}">
                <a16:creationId xmlns:a16="http://schemas.microsoft.com/office/drawing/2014/main" id="{E5DF4657-78A3-415B-BB5F-C7E0BFE31BE0}"/>
              </a:ext>
            </a:extLst>
          </p:cNvPr>
          <p:cNvSpPr txBox="1"/>
          <p:nvPr/>
        </p:nvSpPr>
        <p:spPr>
          <a:xfrm>
            <a:off x="-1278578" y="4406599"/>
            <a:ext cx="14749153" cy="1446550"/>
          </a:xfrm>
          <a:prstGeom prst="rect">
            <a:avLst/>
          </a:prstGeom>
          <a:noFill/>
        </p:spPr>
        <p:txBody>
          <a:bodyPr wrap="square" rtlCol="0">
            <a:spAutoFit/>
          </a:bodyPr>
          <a:lstStyle/>
          <a:p>
            <a:pPr algn="ctr"/>
            <a:r>
              <a:rPr lang="en-US" sz="8800" dirty="0">
                <a:latin typeface="Comic Sans MS" panose="030F0702030302020204" pitchFamily="66" charset="0"/>
              </a:rPr>
              <a:t>LEAVE</a:t>
            </a:r>
          </a:p>
        </p:txBody>
      </p:sp>
    </p:spTree>
    <p:extLst>
      <p:ext uri="{BB962C8B-B14F-4D97-AF65-F5344CB8AC3E}">
        <p14:creationId xmlns:p14="http://schemas.microsoft.com/office/powerpoint/2010/main" val="26517663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9548CC1-7DC2-4584-9E5D-B73A73763CE6}"/>
              </a:ext>
            </a:extLst>
          </p:cNvPr>
          <p:cNvSpPr/>
          <p:nvPr/>
        </p:nvSpPr>
        <p:spPr>
          <a:xfrm>
            <a:off x="0" y="0"/>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a:extLst>
              <a:ext uri="{FF2B5EF4-FFF2-40B4-BE49-F238E27FC236}">
                <a16:creationId xmlns:a16="http://schemas.microsoft.com/office/drawing/2014/main" id="{7DB0486F-BE07-4750-9D00-2830E03E1778}"/>
              </a:ext>
            </a:extLst>
          </p:cNvPr>
          <p:cNvSpPr/>
          <p:nvPr/>
        </p:nvSpPr>
        <p:spPr>
          <a:xfrm>
            <a:off x="0" y="2346366"/>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a:extLst>
              <a:ext uri="{FF2B5EF4-FFF2-40B4-BE49-F238E27FC236}">
                <a16:creationId xmlns:a16="http://schemas.microsoft.com/office/drawing/2014/main" id="{E0C3AF9B-D30C-4058-9233-285BEE9A3344}"/>
              </a:ext>
            </a:extLst>
          </p:cNvPr>
          <p:cNvSpPr/>
          <p:nvPr/>
        </p:nvSpPr>
        <p:spPr>
          <a:xfrm>
            <a:off x="0" y="4692732"/>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a:extLst>
              <a:ext uri="{FF2B5EF4-FFF2-40B4-BE49-F238E27FC236}">
                <a16:creationId xmlns:a16="http://schemas.microsoft.com/office/drawing/2014/main" id="{3126F82D-4111-440A-BCC2-898508C43553}"/>
              </a:ext>
            </a:extLst>
          </p:cNvPr>
          <p:cNvSpPr txBox="1"/>
          <p:nvPr/>
        </p:nvSpPr>
        <p:spPr>
          <a:xfrm>
            <a:off x="0" y="463138"/>
            <a:ext cx="12029704" cy="1200329"/>
          </a:xfrm>
          <a:prstGeom prst="rect">
            <a:avLst/>
          </a:prstGeom>
          <a:noFill/>
        </p:spPr>
        <p:txBody>
          <a:bodyPr wrap="square" rtlCol="0">
            <a:spAutoFit/>
          </a:bodyPr>
          <a:lstStyle/>
          <a:p>
            <a:pPr algn="ctr"/>
            <a:r>
              <a:rPr lang="en-US" sz="7200" dirty="0">
                <a:latin typeface="Comic Sans MS" panose="030F0702030302020204" pitchFamily="66" charset="0"/>
              </a:rPr>
              <a:t>“No thank you!” </a:t>
            </a:r>
          </a:p>
        </p:txBody>
      </p:sp>
      <p:sp>
        <p:nvSpPr>
          <p:cNvPr id="9" name="TextBox 8">
            <a:extLst>
              <a:ext uri="{FF2B5EF4-FFF2-40B4-BE49-F238E27FC236}">
                <a16:creationId xmlns:a16="http://schemas.microsoft.com/office/drawing/2014/main" id="{F7BDCBA0-A7D7-4D09-9EF8-C0DC59F76C39}"/>
              </a:ext>
            </a:extLst>
          </p:cNvPr>
          <p:cNvSpPr txBox="1"/>
          <p:nvPr/>
        </p:nvSpPr>
        <p:spPr>
          <a:xfrm>
            <a:off x="162296" y="5046669"/>
            <a:ext cx="12029704" cy="1200329"/>
          </a:xfrm>
          <a:prstGeom prst="rect">
            <a:avLst/>
          </a:prstGeom>
          <a:noFill/>
        </p:spPr>
        <p:txBody>
          <a:bodyPr wrap="square" rtlCol="0">
            <a:spAutoFit/>
          </a:bodyPr>
          <a:lstStyle/>
          <a:p>
            <a:pPr algn="ctr"/>
            <a:r>
              <a:rPr lang="en-US" sz="7200" dirty="0">
                <a:latin typeface="Comic Sans MS" panose="030F0702030302020204" pitchFamily="66" charset="0"/>
              </a:rPr>
              <a:t>“Leave me alone, please.”</a:t>
            </a:r>
          </a:p>
        </p:txBody>
      </p:sp>
      <p:sp>
        <p:nvSpPr>
          <p:cNvPr id="10" name="TextBox 9">
            <a:extLst>
              <a:ext uri="{FF2B5EF4-FFF2-40B4-BE49-F238E27FC236}">
                <a16:creationId xmlns:a16="http://schemas.microsoft.com/office/drawing/2014/main" id="{940B293E-DA10-4585-810E-A059D72128D0}"/>
              </a:ext>
            </a:extLst>
          </p:cNvPr>
          <p:cNvSpPr txBox="1"/>
          <p:nvPr/>
        </p:nvSpPr>
        <p:spPr>
          <a:xfrm>
            <a:off x="-182089" y="2878570"/>
            <a:ext cx="12029704" cy="1200329"/>
          </a:xfrm>
          <a:prstGeom prst="rect">
            <a:avLst/>
          </a:prstGeom>
          <a:noFill/>
        </p:spPr>
        <p:txBody>
          <a:bodyPr wrap="square" rtlCol="0">
            <a:spAutoFit/>
          </a:bodyPr>
          <a:lstStyle/>
          <a:p>
            <a:pPr algn="ctr"/>
            <a:r>
              <a:rPr lang="en-US" sz="7200" dirty="0">
                <a:latin typeface="Comic Sans MS" panose="030F0702030302020204" pitchFamily="66" charset="0"/>
              </a:rPr>
              <a:t>“I don’t want to.” </a:t>
            </a:r>
          </a:p>
        </p:txBody>
      </p:sp>
    </p:spTree>
    <p:extLst>
      <p:ext uri="{BB962C8B-B14F-4D97-AF65-F5344CB8AC3E}">
        <p14:creationId xmlns:p14="http://schemas.microsoft.com/office/powerpoint/2010/main" val="23773630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9548CC1-7DC2-4584-9E5D-B73A73763CE6}"/>
              </a:ext>
            </a:extLst>
          </p:cNvPr>
          <p:cNvSpPr/>
          <p:nvPr/>
        </p:nvSpPr>
        <p:spPr>
          <a:xfrm>
            <a:off x="0" y="0"/>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a:extLst>
              <a:ext uri="{FF2B5EF4-FFF2-40B4-BE49-F238E27FC236}">
                <a16:creationId xmlns:a16="http://schemas.microsoft.com/office/drawing/2014/main" id="{7DB0486F-BE07-4750-9D00-2830E03E1778}"/>
              </a:ext>
            </a:extLst>
          </p:cNvPr>
          <p:cNvSpPr/>
          <p:nvPr/>
        </p:nvSpPr>
        <p:spPr>
          <a:xfrm>
            <a:off x="0" y="2346366"/>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a:extLst>
              <a:ext uri="{FF2B5EF4-FFF2-40B4-BE49-F238E27FC236}">
                <a16:creationId xmlns:a16="http://schemas.microsoft.com/office/drawing/2014/main" id="{E0C3AF9B-D30C-4058-9233-285BEE9A3344}"/>
              </a:ext>
            </a:extLst>
          </p:cNvPr>
          <p:cNvSpPr/>
          <p:nvPr/>
        </p:nvSpPr>
        <p:spPr>
          <a:xfrm>
            <a:off x="0" y="4692732"/>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a:extLst>
              <a:ext uri="{FF2B5EF4-FFF2-40B4-BE49-F238E27FC236}">
                <a16:creationId xmlns:a16="http://schemas.microsoft.com/office/drawing/2014/main" id="{3126F82D-4111-440A-BCC2-898508C43553}"/>
              </a:ext>
            </a:extLst>
          </p:cNvPr>
          <p:cNvSpPr txBox="1"/>
          <p:nvPr/>
        </p:nvSpPr>
        <p:spPr>
          <a:xfrm>
            <a:off x="162296" y="0"/>
            <a:ext cx="12029704" cy="2308324"/>
          </a:xfrm>
          <a:prstGeom prst="rect">
            <a:avLst/>
          </a:prstGeom>
          <a:noFill/>
        </p:spPr>
        <p:txBody>
          <a:bodyPr wrap="square" rtlCol="0">
            <a:spAutoFit/>
          </a:bodyPr>
          <a:lstStyle/>
          <a:p>
            <a:pPr algn="ctr"/>
            <a:r>
              <a:rPr lang="en-US" sz="7200" dirty="0">
                <a:latin typeface="Comic Sans MS" panose="030F0702030302020204" pitchFamily="66" charset="0"/>
              </a:rPr>
              <a:t>“Someone is going to get hurt.” </a:t>
            </a:r>
          </a:p>
        </p:txBody>
      </p:sp>
      <p:sp>
        <p:nvSpPr>
          <p:cNvPr id="9" name="TextBox 8">
            <a:extLst>
              <a:ext uri="{FF2B5EF4-FFF2-40B4-BE49-F238E27FC236}">
                <a16:creationId xmlns:a16="http://schemas.microsoft.com/office/drawing/2014/main" id="{F7BDCBA0-A7D7-4D09-9EF8-C0DC59F76C39}"/>
              </a:ext>
            </a:extLst>
          </p:cNvPr>
          <p:cNvSpPr txBox="1"/>
          <p:nvPr/>
        </p:nvSpPr>
        <p:spPr>
          <a:xfrm>
            <a:off x="162296" y="4692732"/>
            <a:ext cx="12029704" cy="2308324"/>
          </a:xfrm>
          <a:prstGeom prst="rect">
            <a:avLst/>
          </a:prstGeom>
          <a:noFill/>
        </p:spPr>
        <p:txBody>
          <a:bodyPr wrap="square" rtlCol="0">
            <a:spAutoFit/>
          </a:bodyPr>
          <a:lstStyle/>
          <a:p>
            <a:pPr algn="ctr"/>
            <a:r>
              <a:rPr lang="en-US" sz="7200" dirty="0">
                <a:latin typeface="Comic Sans MS" panose="030F0702030302020204" pitchFamily="66" charset="0"/>
              </a:rPr>
              <a:t>“I don’t want to get into trouble.” </a:t>
            </a:r>
          </a:p>
        </p:txBody>
      </p:sp>
      <p:sp>
        <p:nvSpPr>
          <p:cNvPr id="10" name="TextBox 9">
            <a:extLst>
              <a:ext uri="{FF2B5EF4-FFF2-40B4-BE49-F238E27FC236}">
                <a16:creationId xmlns:a16="http://schemas.microsoft.com/office/drawing/2014/main" id="{940B293E-DA10-4585-810E-A059D72128D0}"/>
              </a:ext>
            </a:extLst>
          </p:cNvPr>
          <p:cNvSpPr txBox="1"/>
          <p:nvPr/>
        </p:nvSpPr>
        <p:spPr>
          <a:xfrm>
            <a:off x="292925" y="2782669"/>
            <a:ext cx="12029704" cy="1200329"/>
          </a:xfrm>
          <a:prstGeom prst="rect">
            <a:avLst/>
          </a:prstGeom>
          <a:noFill/>
        </p:spPr>
        <p:txBody>
          <a:bodyPr wrap="square" rtlCol="0">
            <a:spAutoFit/>
          </a:bodyPr>
          <a:lstStyle/>
          <a:p>
            <a:pPr algn="ctr"/>
            <a:r>
              <a:rPr lang="en-US" sz="7200" dirty="0">
                <a:latin typeface="Comic Sans MS" panose="030F0702030302020204" pitchFamily="66" charset="0"/>
              </a:rPr>
              <a:t>“We are not allowed to.”</a:t>
            </a:r>
          </a:p>
        </p:txBody>
      </p:sp>
    </p:spTree>
    <p:extLst>
      <p:ext uri="{BB962C8B-B14F-4D97-AF65-F5344CB8AC3E}">
        <p14:creationId xmlns:p14="http://schemas.microsoft.com/office/powerpoint/2010/main" val="1585727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CC2EE93-C297-4E04-A585-16C60C288251}"/>
              </a:ext>
            </a:extLst>
          </p:cNvPr>
          <p:cNvSpPr txBox="1"/>
          <p:nvPr/>
        </p:nvSpPr>
        <p:spPr>
          <a:xfrm>
            <a:off x="128649" y="112547"/>
            <a:ext cx="11934702" cy="6448240"/>
          </a:xfrm>
          <a:prstGeom prst="rect">
            <a:avLst/>
          </a:prstGeom>
          <a:noFill/>
        </p:spPr>
        <p:txBody>
          <a:bodyPr wrap="square" rtlCol="0">
            <a:spAutoFit/>
          </a:bodyPr>
          <a:lstStyle/>
          <a:p>
            <a:pPr>
              <a:lnSpc>
                <a:spcPct val="200000"/>
              </a:lnSpc>
            </a:pPr>
            <a:r>
              <a:rPr lang="en-US" sz="2400" b="1" dirty="0">
                <a:latin typeface="Comic Sans MS" panose="030F0702030302020204" pitchFamily="66" charset="0"/>
              </a:rPr>
              <a:t>Stop</a:t>
            </a:r>
            <a:r>
              <a:rPr lang="en-US" sz="2400" dirty="0">
                <a:latin typeface="Comic Sans MS" panose="030F0702030302020204" pitchFamily="66" charset="0"/>
              </a:rPr>
              <a:t>: Whatever you are doing.  Take several slow, deep breaths.</a:t>
            </a:r>
          </a:p>
          <a:p>
            <a:pPr>
              <a:lnSpc>
                <a:spcPct val="200000"/>
              </a:lnSpc>
            </a:pPr>
            <a:r>
              <a:rPr lang="en-US" sz="2400" b="1" dirty="0">
                <a:latin typeface="Comic Sans MS" panose="030F0702030302020204" pitchFamily="66" charset="0"/>
              </a:rPr>
              <a:t>Think</a:t>
            </a:r>
            <a:r>
              <a:rPr lang="en-US" sz="2400" dirty="0">
                <a:latin typeface="Comic Sans MS" panose="030F0702030302020204" pitchFamily="66" charset="0"/>
              </a:rPr>
              <a:t>: I am in charge of my choices and responsible for my behavior. What are my options? </a:t>
            </a:r>
          </a:p>
          <a:p>
            <a:pPr>
              <a:lnSpc>
                <a:spcPct val="200000"/>
              </a:lnSpc>
            </a:pPr>
            <a:r>
              <a:rPr lang="en-US" sz="2400" b="1" dirty="0">
                <a:latin typeface="Comic Sans MS" panose="030F0702030302020204" pitchFamily="66" charset="0"/>
              </a:rPr>
              <a:t>Explain</a:t>
            </a:r>
            <a:r>
              <a:rPr lang="en-US" sz="2400" dirty="0">
                <a:latin typeface="Comic Sans MS" panose="030F0702030302020204" pitchFamily="66" charset="0"/>
              </a:rPr>
              <a:t>: Name the upset using “I statements”. </a:t>
            </a:r>
          </a:p>
          <a:p>
            <a:pPr lvl="1" algn="ctr">
              <a:lnSpc>
                <a:spcPct val="150000"/>
              </a:lnSpc>
            </a:pPr>
            <a:r>
              <a:rPr lang="en-US" sz="2400" dirty="0">
                <a:latin typeface="Comic Sans MS" panose="030F0702030302020204" pitchFamily="66" charset="0"/>
              </a:rPr>
              <a:t>“When you (</a:t>
            </a:r>
            <a:r>
              <a:rPr lang="en-US" sz="2400" u="sng" dirty="0">
                <a:latin typeface="Comic Sans MS" panose="030F0702030302020204" pitchFamily="66" charset="0"/>
              </a:rPr>
              <a:t>name the upsetting action</a:t>
            </a:r>
            <a:r>
              <a:rPr lang="en-US" sz="2400" dirty="0">
                <a:latin typeface="Comic Sans MS" panose="030F0702030302020204" pitchFamily="66" charset="0"/>
              </a:rPr>
              <a:t>), I feel (</a:t>
            </a:r>
            <a:r>
              <a:rPr lang="en-US" sz="2400" u="sng" dirty="0">
                <a:latin typeface="Comic Sans MS" panose="030F0702030302020204" pitchFamily="66" charset="0"/>
              </a:rPr>
              <a:t>name the emotion</a:t>
            </a:r>
            <a:r>
              <a:rPr lang="en-US" sz="2400" dirty="0">
                <a:latin typeface="Comic Sans MS" panose="030F0702030302020204" pitchFamily="66" charset="0"/>
              </a:rPr>
              <a:t>), because (</a:t>
            </a:r>
            <a:r>
              <a:rPr lang="en-US" sz="2400" u="sng" dirty="0">
                <a:latin typeface="Comic Sans MS" panose="030F0702030302020204" pitchFamily="66" charset="0"/>
              </a:rPr>
              <a:t>give the reason why</a:t>
            </a:r>
            <a:r>
              <a:rPr lang="en-US" sz="2400" dirty="0">
                <a:latin typeface="Comic Sans MS" panose="030F0702030302020204" pitchFamily="66" charset="0"/>
              </a:rPr>
              <a:t>), so what I would like is (</a:t>
            </a:r>
            <a:r>
              <a:rPr lang="en-US" sz="2400" u="sng" dirty="0">
                <a:latin typeface="Comic Sans MS" panose="030F0702030302020204" pitchFamily="66" charset="0"/>
              </a:rPr>
              <a:t>Tell what you want them to do</a:t>
            </a:r>
            <a:r>
              <a:rPr lang="en-US" sz="2400" dirty="0">
                <a:latin typeface="Comic Sans MS" panose="030F0702030302020204" pitchFamily="66" charset="0"/>
              </a:rPr>
              <a:t>).”</a:t>
            </a:r>
          </a:p>
          <a:p>
            <a:pPr>
              <a:lnSpc>
                <a:spcPct val="150000"/>
              </a:lnSpc>
            </a:pPr>
            <a:endParaRPr lang="en-US" sz="2400" b="1" dirty="0">
              <a:latin typeface="Comic Sans MS" panose="030F0702030302020204" pitchFamily="66" charset="0"/>
            </a:endParaRPr>
          </a:p>
          <a:p>
            <a:pPr>
              <a:lnSpc>
                <a:spcPct val="150000"/>
              </a:lnSpc>
            </a:pPr>
            <a:r>
              <a:rPr lang="en-US" sz="2400" b="1" dirty="0">
                <a:latin typeface="Comic Sans MS" panose="030F0702030302020204" pitchFamily="66" charset="0"/>
              </a:rPr>
              <a:t>Discuss</a:t>
            </a:r>
            <a:r>
              <a:rPr lang="en-US" sz="2400" dirty="0">
                <a:latin typeface="Comic Sans MS" panose="030F0702030302020204" pitchFamily="66" charset="0"/>
              </a:rPr>
              <a:t>: Share your I statement, talk about the problem, listen to understand</a:t>
            </a:r>
          </a:p>
          <a:p>
            <a:pPr algn="ctr">
              <a:lnSpc>
                <a:spcPct val="150000"/>
              </a:lnSpc>
            </a:pPr>
            <a:r>
              <a:rPr lang="en-US" sz="2400" dirty="0">
                <a:latin typeface="Comic Sans MS" panose="030F0702030302020204" pitchFamily="66" charset="0"/>
              </a:rPr>
              <a:t> (Statements may be shared with an adult first)</a:t>
            </a:r>
          </a:p>
          <a:p>
            <a:pPr>
              <a:lnSpc>
                <a:spcPct val="200000"/>
              </a:lnSpc>
            </a:pPr>
            <a:r>
              <a:rPr lang="en-US" sz="2400" b="1" dirty="0">
                <a:latin typeface="Comic Sans MS" panose="030F0702030302020204" pitchFamily="66" charset="0"/>
              </a:rPr>
              <a:t>Resolve</a:t>
            </a:r>
            <a:r>
              <a:rPr lang="en-US" sz="2400" dirty="0">
                <a:latin typeface="Comic Sans MS" panose="030F0702030302020204" pitchFamily="66" charset="0"/>
              </a:rPr>
              <a:t>: Think of ways to solve the problem together, choose the best plan.</a:t>
            </a:r>
          </a:p>
        </p:txBody>
      </p:sp>
    </p:spTree>
    <p:extLst>
      <p:ext uri="{BB962C8B-B14F-4D97-AF65-F5344CB8AC3E}">
        <p14:creationId xmlns:p14="http://schemas.microsoft.com/office/powerpoint/2010/main" val="4082106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9548CC1-7DC2-4584-9E5D-B73A73763CE6}"/>
              </a:ext>
            </a:extLst>
          </p:cNvPr>
          <p:cNvSpPr/>
          <p:nvPr/>
        </p:nvSpPr>
        <p:spPr>
          <a:xfrm>
            <a:off x="0" y="0"/>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a:extLst>
              <a:ext uri="{FF2B5EF4-FFF2-40B4-BE49-F238E27FC236}">
                <a16:creationId xmlns:a16="http://schemas.microsoft.com/office/drawing/2014/main" id="{7DB0486F-BE07-4750-9D00-2830E03E1778}"/>
              </a:ext>
            </a:extLst>
          </p:cNvPr>
          <p:cNvSpPr/>
          <p:nvPr/>
        </p:nvSpPr>
        <p:spPr>
          <a:xfrm>
            <a:off x="0" y="2346366"/>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a:extLst>
              <a:ext uri="{FF2B5EF4-FFF2-40B4-BE49-F238E27FC236}">
                <a16:creationId xmlns:a16="http://schemas.microsoft.com/office/drawing/2014/main" id="{E0C3AF9B-D30C-4058-9233-285BEE9A3344}"/>
              </a:ext>
            </a:extLst>
          </p:cNvPr>
          <p:cNvSpPr/>
          <p:nvPr/>
        </p:nvSpPr>
        <p:spPr>
          <a:xfrm>
            <a:off x="0" y="4692732"/>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a:extLst>
              <a:ext uri="{FF2B5EF4-FFF2-40B4-BE49-F238E27FC236}">
                <a16:creationId xmlns:a16="http://schemas.microsoft.com/office/drawing/2014/main" id="{3126F82D-4111-440A-BCC2-898508C43553}"/>
              </a:ext>
            </a:extLst>
          </p:cNvPr>
          <p:cNvSpPr txBox="1"/>
          <p:nvPr/>
        </p:nvSpPr>
        <p:spPr>
          <a:xfrm>
            <a:off x="0" y="463138"/>
            <a:ext cx="12029704" cy="1200329"/>
          </a:xfrm>
          <a:prstGeom prst="rect">
            <a:avLst/>
          </a:prstGeom>
          <a:noFill/>
        </p:spPr>
        <p:txBody>
          <a:bodyPr wrap="square" rtlCol="0">
            <a:spAutoFit/>
          </a:bodyPr>
          <a:lstStyle/>
          <a:p>
            <a:pPr algn="ctr"/>
            <a:r>
              <a:rPr lang="en-US" sz="7200" dirty="0">
                <a:latin typeface="Comic Sans MS" panose="030F0702030302020204" pitchFamily="66" charset="0"/>
              </a:rPr>
              <a:t>“Let’s play ball.” </a:t>
            </a:r>
          </a:p>
        </p:txBody>
      </p:sp>
      <p:sp>
        <p:nvSpPr>
          <p:cNvPr id="9" name="TextBox 8">
            <a:extLst>
              <a:ext uri="{FF2B5EF4-FFF2-40B4-BE49-F238E27FC236}">
                <a16:creationId xmlns:a16="http://schemas.microsoft.com/office/drawing/2014/main" id="{F7BDCBA0-A7D7-4D09-9EF8-C0DC59F76C39}"/>
              </a:ext>
            </a:extLst>
          </p:cNvPr>
          <p:cNvSpPr txBox="1"/>
          <p:nvPr/>
        </p:nvSpPr>
        <p:spPr>
          <a:xfrm>
            <a:off x="81148" y="5257868"/>
            <a:ext cx="12029704" cy="1200329"/>
          </a:xfrm>
          <a:prstGeom prst="rect">
            <a:avLst/>
          </a:prstGeom>
          <a:noFill/>
        </p:spPr>
        <p:txBody>
          <a:bodyPr wrap="square" rtlCol="0">
            <a:spAutoFit/>
          </a:bodyPr>
          <a:lstStyle/>
          <a:p>
            <a:pPr algn="ctr"/>
            <a:r>
              <a:rPr lang="en-US" sz="7200" dirty="0">
                <a:latin typeface="Comic Sans MS" panose="030F0702030302020204" pitchFamily="66" charset="0"/>
              </a:rPr>
              <a:t>“Let’s play another game.”</a:t>
            </a:r>
          </a:p>
        </p:txBody>
      </p:sp>
      <p:sp>
        <p:nvSpPr>
          <p:cNvPr id="10" name="TextBox 9">
            <a:extLst>
              <a:ext uri="{FF2B5EF4-FFF2-40B4-BE49-F238E27FC236}">
                <a16:creationId xmlns:a16="http://schemas.microsoft.com/office/drawing/2014/main" id="{940B293E-DA10-4585-810E-A059D72128D0}"/>
              </a:ext>
            </a:extLst>
          </p:cNvPr>
          <p:cNvSpPr txBox="1"/>
          <p:nvPr/>
        </p:nvSpPr>
        <p:spPr>
          <a:xfrm>
            <a:off x="-110836" y="2293859"/>
            <a:ext cx="12029704" cy="2308324"/>
          </a:xfrm>
          <a:prstGeom prst="rect">
            <a:avLst/>
          </a:prstGeom>
          <a:noFill/>
        </p:spPr>
        <p:txBody>
          <a:bodyPr wrap="square" rtlCol="0">
            <a:spAutoFit/>
          </a:bodyPr>
          <a:lstStyle/>
          <a:p>
            <a:pPr algn="ctr"/>
            <a:r>
              <a:rPr lang="en-US" sz="7200" dirty="0">
                <a:latin typeface="Comic Sans MS" panose="030F0702030302020204" pitchFamily="66" charset="0"/>
              </a:rPr>
              <a:t>“Let’s go hang out over there.”</a:t>
            </a:r>
          </a:p>
        </p:txBody>
      </p:sp>
    </p:spTree>
    <p:extLst>
      <p:ext uri="{BB962C8B-B14F-4D97-AF65-F5344CB8AC3E}">
        <p14:creationId xmlns:p14="http://schemas.microsoft.com/office/powerpoint/2010/main" val="3225003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9548CC1-7DC2-4584-9E5D-B73A73763CE6}"/>
              </a:ext>
            </a:extLst>
          </p:cNvPr>
          <p:cNvSpPr/>
          <p:nvPr/>
        </p:nvSpPr>
        <p:spPr>
          <a:xfrm>
            <a:off x="0" y="0"/>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a:extLst>
              <a:ext uri="{FF2B5EF4-FFF2-40B4-BE49-F238E27FC236}">
                <a16:creationId xmlns:a16="http://schemas.microsoft.com/office/drawing/2014/main" id="{7DB0486F-BE07-4750-9D00-2830E03E1778}"/>
              </a:ext>
            </a:extLst>
          </p:cNvPr>
          <p:cNvSpPr/>
          <p:nvPr/>
        </p:nvSpPr>
        <p:spPr>
          <a:xfrm>
            <a:off x="0" y="2346366"/>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a:extLst>
              <a:ext uri="{FF2B5EF4-FFF2-40B4-BE49-F238E27FC236}">
                <a16:creationId xmlns:a16="http://schemas.microsoft.com/office/drawing/2014/main" id="{E0C3AF9B-D30C-4058-9233-285BEE9A3344}"/>
              </a:ext>
            </a:extLst>
          </p:cNvPr>
          <p:cNvSpPr/>
          <p:nvPr/>
        </p:nvSpPr>
        <p:spPr>
          <a:xfrm>
            <a:off x="0" y="4692732"/>
            <a:ext cx="12192000" cy="21652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a:extLst>
              <a:ext uri="{FF2B5EF4-FFF2-40B4-BE49-F238E27FC236}">
                <a16:creationId xmlns:a16="http://schemas.microsoft.com/office/drawing/2014/main" id="{3126F82D-4111-440A-BCC2-898508C43553}"/>
              </a:ext>
            </a:extLst>
          </p:cNvPr>
          <p:cNvSpPr txBox="1"/>
          <p:nvPr/>
        </p:nvSpPr>
        <p:spPr>
          <a:xfrm>
            <a:off x="0" y="463138"/>
            <a:ext cx="12029704" cy="1200329"/>
          </a:xfrm>
          <a:prstGeom prst="rect">
            <a:avLst/>
          </a:prstGeom>
          <a:noFill/>
        </p:spPr>
        <p:txBody>
          <a:bodyPr wrap="square" rtlCol="0">
            <a:spAutoFit/>
          </a:bodyPr>
          <a:lstStyle/>
          <a:p>
            <a:pPr algn="ctr"/>
            <a:r>
              <a:rPr lang="en-US" sz="7200" dirty="0">
                <a:latin typeface="Comic Sans MS" panose="030F0702030302020204" pitchFamily="66" charset="0"/>
              </a:rPr>
              <a:t>Walk away</a:t>
            </a:r>
          </a:p>
        </p:txBody>
      </p:sp>
      <p:sp>
        <p:nvSpPr>
          <p:cNvPr id="9" name="TextBox 8">
            <a:extLst>
              <a:ext uri="{FF2B5EF4-FFF2-40B4-BE49-F238E27FC236}">
                <a16:creationId xmlns:a16="http://schemas.microsoft.com/office/drawing/2014/main" id="{F7BDCBA0-A7D7-4D09-9EF8-C0DC59F76C39}"/>
              </a:ext>
            </a:extLst>
          </p:cNvPr>
          <p:cNvSpPr txBox="1"/>
          <p:nvPr/>
        </p:nvSpPr>
        <p:spPr>
          <a:xfrm>
            <a:off x="81148" y="5175201"/>
            <a:ext cx="12029704" cy="1200329"/>
          </a:xfrm>
          <a:prstGeom prst="rect">
            <a:avLst/>
          </a:prstGeom>
          <a:noFill/>
        </p:spPr>
        <p:txBody>
          <a:bodyPr wrap="square" rtlCol="0">
            <a:spAutoFit/>
          </a:bodyPr>
          <a:lstStyle/>
          <a:p>
            <a:pPr algn="ctr"/>
            <a:r>
              <a:rPr lang="en-US" sz="7200" dirty="0">
                <a:latin typeface="Comic Sans MS" panose="030F0702030302020204" pitchFamily="66" charset="0"/>
              </a:rPr>
              <a:t>“See you later.”</a:t>
            </a:r>
          </a:p>
        </p:txBody>
      </p:sp>
      <p:sp>
        <p:nvSpPr>
          <p:cNvPr id="10" name="TextBox 9">
            <a:extLst>
              <a:ext uri="{FF2B5EF4-FFF2-40B4-BE49-F238E27FC236}">
                <a16:creationId xmlns:a16="http://schemas.microsoft.com/office/drawing/2014/main" id="{940B293E-DA10-4585-810E-A059D72128D0}"/>
              </a:ext>
            </a:extLst>
          </p:cNvPr>
          <p:cNvSpPr txBox="1"/>
          <p:nvPr/>
        </p:nvSpPr>
        <p:spPr>
          <a:xfrm>
            <a:off x="0" y="2878570"/>
            <a:ext cx="12029704" cy="1200329"/>
          </a:xfrm>
          <a:prstGeom prst="rect">
            <a:avLst/>
          </a:prstGeom>
          <a:noFill/>
        </p:spPr>
        <p:txBody>
          <a:bodyPr wrap="square" rtlCol="0">
            <a:spAutoFit/>
          </a:bodyPr>
          <a:lstStyle/>
          <a:p>
            <a:pPr algn="ctr"/>
            <a:r>
              <a:rPr lang="en-US" sz="7200" dirty="0">
                <a:latin typeface="Comic Sans MS" panose="030F0702030302020204" pitchFamily="66" charset="0"/>
              </a:rPr>
              <a:t>Go find another friend</a:t>
            </a:r>
          </a:p>
        </p:txBody>
      </p:sp>
    </p:spTree>
    <p:extLst>
      <p:ext uri="{BB962C8B-B14F-4D97-AF65-F5344CB8AC3E}">
        <p14:creationId xmlns:p14="http://schemas.microsoft.com/office/powerpoint/2010/main" val="3416561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28E04FA-15A0-4186-BBA2-9EC5EFEB8CA6}"/>
              </a:ext>
            </a:extLst>
          </p:cNvPr>
          <p:cNvSpPr txBox="1"/>
          <p:nvPr/>
        </p:nvSpPr>
        <p:spPr>
          <a:xfrm>
            <a:off x="294903" y="178130"/>
            <a:ext cx="11602193" cy="7032887"/>
          </a:xfrm>
          <a:prstGeom prst="rect">
            <a:avLst/>
          </a:prstGeom>
          <a:noFill/>
        </p:spPr>
        <p:txBody>
          <a:bodyPr wrap="square" rtlCol="0">
            <a:spAutoFit/>
          </a:bodyPr>
          <a:lstStyle/>
          <a:p>
            <a:r>
              <a:rPr lang="en-US" sz="3200" b="1" dirty="0">
                <a:latin typeface="Comic Sans MS" panose="030F0702030302020204" pitchFamily="66" charset="0"/>
              </a:rPr>
              <a:t>Example 1:</a:t>
            </a:r>
            <a:r>
              <a:rPr lang="en-US" sz="3200" dirty="0">
                <a:latin typeface="Comic Sans MS" panose="030F0702030302020204" pitchFamily="66" charset="0"/>
              </a:rPr>
              <a:t> “I feel sad, when you call me names, please stop.”</a:t>
            </a:r>
          </a:p>
          <a:p>
            <a:pPr lvl="0">
              <a:lnSpc>
                <a:spcPct val="150000"/>
              </a:lnSpc>
            </a:pPr>
            <a:endParaRPr lang="en-US" sz="3200" b="1" dirty="0">
              <a:latin typeface="Comic Sans MS" panose="030F0702030302020204" pitchFamily="66" charset="0"/>
            </a:endParaRPr>
          </a:p>
          <a:p>
            <a:pPr lvl="0">
              <a:lnSpc>
                <a:spcPct val="150000"/>
              </a:lnSpc>
            </a:pPr>
            <a:r>
              <a:rPr lang="en-US" sz="3200" b="1" dirty="0">
                <a:latin typeface="Comic Sans MS" panose="030F0702030302020204" pitchFamily="66" charset="0"/>
              </a:rPr>
              <a:t>Example 2:</a:t>
            </a:r>
            <a:r>
              <a:rPr lang="en-US" sz="3200" dirty="0">
                <a:latin typeface="Comic Sans MS" panose="030F0702030302020204" pitchFamily="66" charset="0"/>
              </a:rPr>
              <a:t> The little pig felt scared, when the wolf huffed and puffed, the little pig would like the wolf to stop.</a:t>
            </a:r>
          </a:p>
          <a:p>
            <a:pPr>
              <a:lnSpc>
                <a:spcPct val="150000"/>
              </a:lnSpc>
            </a:pPr>
            <a:endParaRPr lang="en-US" sz="3200" b="1" dirty="0">
              <a:latin typeface="Comic Sans MS" panose="030F0702030302020204" pitchFamily="66" charset="0"/>
            </a:endParaRPr>
          </a:p>
          <a:p>
            <a:pPr>
              <a:lnSpc>
                <a:spcPct val="150000"/>
              </a:lnSpc>
            </a:pPr>
            <a:r>
              <a:rPr lang="en-US" sz="3200" b="1" dirty="0">
                <a:latin typeface="Comic Sans MS" panose="030F0702030302020204" pitchFamily="66" charset="0"/>
              </a:rPr>
              <a:t>Example 3:</a:t>
            </a:r>
            <a:r>
              <a:rPr lang="en-US" sz="3200" dirty="0">
                <a:latin typeface="Comic Sans MS" panose="030F0702030302020204" pitchFamily="66" charset="0"/>
              </a:rPr>
              <a:t>  When Goldilocks ate all of Baby Bear’s porridge, Baby Bear felt mad, Goldilocks would like for Baby Bear to apologize.</a:t>
            </a:r>
          </a:p>
          <a:p>
            <a:pPr lvl="0">
              <a:lnSpc>
                <a:spcPct val="150000"/>
              </a:lnSpc>
            </a:pPr>
            <a:endParaRPr lang="en-US" dirty="0">
              <a:latin typeface="Comic Sans MS" panose="030F0702030302020204" pitchFamily="66" charset="0"/>
            </a:endParaRPr>
          </a:p>
          <a:p>
            <a:pPr lvl="0">
              <a:lnSpc>
                <a:spcPct val="150000"/>
              </a:lnSpc>
            </a:pPr>
            <a:r>
              <a:rPr lang="en-US" dirty="0">
                <a:latin typeface="Comic Sans MS" panose="030F0702030302020204" pitchFamily="66" charset="0"/>
              </a:rPr>
              <a:t> </a:t>
            </a:r>
          </a:p>
        </p:txBody>
      </p:sp>
    </p:spTree>
    <p:extLst>
      <p:ext uri="{BB962C8B-B14F-4D97-AF65-F5344CB8AC3E}">
        <p14:creationId xmlns:p14="http://schemas.microsoft.com/office/powerpoint/2010/main" val="2711384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28E04FA-15A0-4186-BBA2-9EC5EFEB8CA6}"/>
              </a:ext>
            </a:extLst>
          </p:cNvPr>
          <p:cNvSpPr txBox="1"/>
          <p:nvPr/>
        </p:nvSpPr>
        <p:spPr>
          <a:xfrm>
            <a:off x="475014" y="-241332"/>
            <a:ext cx="10759044" cy="6971332"/>
          </a:xfrm>
          <a:prstGeom prst="rect">
            <a:avLst/>
          </a:prstGeom>
          <a:noFill/>
        </p:spPr>
        <p:txBody>
          <a:bodyPr wrap="square" rtlCol="0">
            <a:spAutoFit/>
          </a:bodyPr>
          <a:lstStyle/>
          <a:p>
            <a:pPr lvl="0">
              <a:lnSpc>
                <a:spcPct val="150000"/>
              </a:lnSpc>
            </a:pPr>
            <a:endParaRPr lang="en-US" dirty="0">
              <a:latin typeface="Comic Sans MS" panose="030F0702030302020204" pitchFamily="66" charset="0"/>
            </a:endParaRPr>
          </a:p>
          <a:p>
            <a:pPr>
              <a:lnSpc>
                <a:spcPct val="150000"/>
              </a:lnSpc>
            </a:pPr>
            <a:r>
              <a:rPr lang="en-US" sz="2400" b="1" dirty="0">
                <a:latin typeface="Comic Sans MS" panose="030F0702030302020204" pitchFamily="66" charset="0"/>
              </a:rPr>
              <a:t>Example 1:</a:t>
            </a:r>
            <a:r>
              <a:rPr lang="en-US" sz="2400" dirty="0">
                <a:latin typeface="Comic Sans MS" panose="030F0702030302020204" pitchFamily="66" charset="0"/>
              </a:rPr>
              <a:t> “When you giggle, I feel happy, because it makes me want to giggle too, so what I would like is for you to keep giggling.”</a:t>
            </a:r>
          </a:p>
          <a:p>
            <a:pPr lvl="0">
              <a:lnSpc>
                <a:spcPct val="150000"/>
              </a:lnSpc>
            </a:pPr>
            <a:endParaRPr lang="en-US" sz="2400" b="1" dirty="0">
              <a:latin typeface="Comic Sans MS" panose="030F0702030302020204" pitchFamily="66" charset="0"/>
            </a:endParaRPr>
          </a:p>
          <a:p>
            <a:pPr lvl="0">
              <a:lnSpc>
                <a:spcPct val="150000"/>
              </a:lnSpc>
            </a:pPr>
            <a:r>
              <a:rPr lang="en-US" sz="2400" b="1" dirty="0">
                <a:latin typeface="Comic Sans MS" panose="030F0702030302020204" pitchFamily="66" charset="0"/>
              </a:rPr>
              <a:t>Example 2:</a:t>
            </a:r>
            <a:r>
              <a:rPr lang="en-US" sz="2400" dirty="0">
                <a:latin typeface="Comic Sans MS" panose="030F0702030302020204" pitchFamily="66" charset="0"/>
              </a:rPr>
              <a:t> “When the wolf was huffing and puffing, the little pig felt scared, because he thought he might get hurt, so what the little pig would like is for the wolf to stop and give the little pig some space.”</a:t>
            </a:r>
          </a:p>
          <a:p>
            <a:pPr>
              <a:lnSpc>
                <a:spcPct val="150000"/>
              </a:lnSpc>
            </a:pPr>
            <a:endParaRPr lang="en-US" sz="2400" b="1" dirty="0">
              <a:latin typeface="Comic Sans MS" panose="030F0702030302020204" pitchFamily="66" charset="0"/>
            </a:endParaRPr>
          </a:p>
          <a:p>
            <a:pPr>
              <a:lnSpc>
                <a:spcPct val="150000"/>
              </a:lnSpc>
            </a:pPr>
            <a:r>
              <a:rPr lang="en-US" sz="2400" b="1" dirty="0">
                <a:latin typeface="Comic Sans MS" panose="030F0702030302020204" pitchFamily="66" charset="0"/>
              </a:rPr>
              <a:t>Example 3:</a:t>
            </a:r>
            <a:r>
              <a:rPr lang="en-US" sz="2400" dirty="0">
                <a:latin typeface="Comic Sans MS" panose="030F0702030302020204" pitchFamily="66" charset="0"/>
              </a:rPr>
              <a:t> When Goldilocks ate all of Baby Bear’s porridge, Baby Bear felt mad, because Goldilocks took something that didn’t belong to her.  Baby Bear would like Goldilocks to apologize and agree to not take things that don’t belong to her again.”</a:t>
            </a:r>
          </a:p>
          <a:p>
            <a:pPr lvl="0">
              <a:lnSpc>
                <a:spcPct val="150000"/>
              </a:lnSpc>
            </a:pPr>
            <a:endParaRPr lang="en-US" dirty="0">
              <a:latin typeface="Comic Sans MS" panose="030F0702030302020204" pitchFamily="66" charset="0"/>
            </a:endParaRPr>
          </a:p>
        </p:txBody>
      </p:sp>
    </p:spTree>
    <p:extLst>
      <p:ext uri="{BB962C8B-B14F-4D97-AF65-F5344CB8AC3E}">
        <p14:creationId xmlns:p14="http://schemas.microsoft.com/office/powerpoint/2010/main" val="1082356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C86A22-4224-44E8-957F-2811D6FFEF8E}"/>
              </a:ext>
            </a:extLst>
          </p:cNvPr>
          <p:cNvSpPr/>
          <p:nvPr/>
        </p:nvSpPr>
        <p:spPr>
          <a:xfrm>
            <a:off x="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6BDDA7A-F485-475D-B545-6DC9594EB74E}"/>
              </a:ext>
            </a:extLst>
          </p:cNvPr>
          <p:cNvSpPr/>
          <p:nvPr/>
        </p:nvSpPr>
        <p:spPr>
          <a:xfrm>
            <a:off x="609600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5DA62E7-E272-475A-9551-5167511A6920}"/>
              </a:ext>
            </a:extLst>
          </p:cNvPr>
          <p:cNvSpPr/>
          <p:nvPr/>
        </p:nvSpPr>
        <p:spPr>
          <a:xfrm>
            <a:off x="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3D9C56B-3FB6-409D-B401-8B00EF8A8BA0}"/>
              </a:ext>
            </a:extLst>
          </p:cNvPr>
          <p:cNvSpPr/>
          <p:nvPr/>
        </p:nvSpPr>
        <p:spPr>
          <a:xfrm>
            <a:off x="609600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FE153AC4-A957-4D23-8BF5-3DB73D272C94}"/>
              </a:ext>
            </a:extLst>
          </p:cNvPr>
          <p:cNvSpPr txBox="1"/>
          <p:nvPr/>
        </p:nvSpPr>
        <p:spPr>
          <a:xfrm>
            <a:off x="327660" y="929670"/>
            <a:ext cx="5440680" cy="1107996"/>
          </a:xfrm>
          <a:prstGeom prst="rect">
            <a:avLst/>
          </a:prstGeom>
          <a:noFill/>
        </p:spPr>
        <p:txBody>
          <a:bodyPr wrap="square" rtlCol="0">
            <a:spAutoFit/>
          </a:bodyPr>
          <a:lstStyle/>
          <a:p>
            <a:pPr algn="ctr"/>
            <a:r>
              <a:rPr lang="en-US" sz="6600" b="1" dirty="0">
                <a:latin typeface="Comic Sans MS" panose="030F0702030302020204" pitchFamily="66" charset="0"/>
              </a:rPr>
              <a:t>Conflict</a:t>
            </a:r>
          </a:p>
        </p:txBody>
      </p:sp>
      <p:sp>
        <p:nvSpPr>
          <p:cNvPr id="14" name="TextBox 13">
            <a:extLst>
              <a:ext uri="{FF2B5EF4-FFF2-40B4-BE49-F238E27FC236}">
                <a16:creationId xmlns:a16="http://schemas.microsoft.com/office/drawing/2014/main" id="{98FB285F-7BBA-4C9D-AE3E-EC70510841B2}"/>
              </a:ext>
            </a:extLst>
          </p:cNvPr>
          <p:cNvSpPr txBox="1"/>
          <p:nvPr/>
        </p:nvSpPr>
        <p:spPr>
          <a:xfrm>
            <a:off x="6539345" y="3871404"/>
            <a:ext cx="5440680" cy="1754326"/>
          </a:xfrm>
          <a:prstGeom prst="rect">
            <a:avLst/>
          </a:prstGeom>
          <a:noFill/>
        </p:spPr>
        <p:txBody>
          <a:bodyPr wrap="square" rtlCol="0">
            <a:spAutoFit/>
          </a:bodyPr>
          <a:lstStyle/>
          <a:p>
            <a:pPr algn="ctr"/>
            <a:r>
              <a:rPr lang="en-US" sz="3600" b="1" dirty="0">
                <a:latin typeface="Comic Sans MS" panose="030F0702030302020204" pitchFamily="66" charset="0"/>
              </a:rPr>
              <a:t>Having the same physical strength, size, age or knowledge</a:t>
            </a:r>
          </a:p>
        </p:txBody>
      </p:sp>
      <p:sp>
        <p:nvSpPr>
          <p:cNvPr id="15" name="TextBox 14">
            <a:extLst>
              <a:ext uri="{FF2B5EF4-FFF2-40B4-BE49-F238E27FC236}">
                <a16:creationId xmlns:a16="http://schemas.microsoft.com/office/drawing/2014/main" id="{5EC72A16-84EE-49E8-84C6-9930FE4CD09F}"/>
              </a:ext>
            </a:extLst>
          </p:cNvPr>
          <p:cNvSpPr txBox="1"/>
          <p:nvPr/>
        </p:nvSpPr>
        <p:spPr>
          <a:xfrm>
            <a:off x="374271" y="3620006"/>
            <a:ext cx="5440680" cy="1107996"/>
          </a:xfrm>
          <a:prstGeom prst="rect">
            <a:avLst/>
          </a:prstGeom>
          <a:noFill/>
        </p:spPr>
        <p:txBody>
          <a:bodyPr wrap="square" rtlCol="0">
            <a:spAutoFit/>
          </a:bodyPr>
          <a:lstStyle/>
          <a:p>
            <a:pPr algn="ctr"/>
            <a:r>
              <a:rPr lang="en-US" sz="6600" b="1" dirty="0">
                <a:latin typeface="Comic Sans MS" panose="030F0702030302020204" pitchFamily="66" charset="0"/>
              </a:rPr>
              <a:t>Equal Power</a:t>
            </a:r>
          </a:p>
        </p:txBody>
      </p:sp>
      <p:sp>
        <p:nvSpPr>
          <p:cNvPr id="16" name="TextBox 15">
            <a:extLst>
              <a:ext uri="{FF2B5EF4-FFF2-40B4-BE49-F238E27FC236}">
                <a16:creationId xmlns:a16="http://schemas.microsoft.com/office/drawing/2014/main" id="{D86BAE39-D525-406F-A502-E1CEC692CAD2}"/>
              </a:ext>
            </a:extLst>
          </p:cNvPr>
          <p:cNvSpPr txBox="1"/>
          <p:nvPr/>
        </p:nvSpPr>
        <p:spPr>
          <a:xfrm>
            <a:off x="6565075" y="1024295"/>
            <a:ext cx="5440680" cy="1200329"/>
          </a:xfrm>
          <a:prstGeom prst="rect">
            <a:avLst/>
          </a:prstGeom>
          <a:noFill/>
        </p:spPr>
        <p:txBody>
          <a:bodyPr wrap="square" rtlCol="0">
            <a:spAutoFit/>
          </a:bodyPr>
          <a:lstStyle/>
          <a:p>
            <a:pPr algn="ctr"/>
            <a:r>
              <a:rPr lang="en-US" sz="3600" b="1" dirty="0">
                <a:latin typeface="Comic Sans MS" panose="030F0702030302020204" pitchFamily="66" charset="0"/>
              </a:rPr>
              <a:t>A disagreement or argument</a:t>
            </a:r>
          </a:p>
        </p:txBody>
      </p:sp>
    </p:spTree>
    <p:extLst>
      <p:ext uri="{BB962C8B-B14F-4D97-AF65-F5344CB8AC3E}">
        <p14:creationId xmlns:p14="http://schemas.microsoft.com/office/powerpoint/2010/main" val="1976266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C86A22-4224-44E8-957F-2811D6FFEF8E}"/>
              </a:ext>
            </a:extLst>
          </p:cNvPr>
          <p:cNvSpPr/>
          <p:nvPr/>
        </p:nvSpPr>
        <p:spPr>
          <a:xfrm>
            <a:off x="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6BDDA7A-F485-475D-B545-6DC9594EB74E}"/>
              </a:ext>
            </a:extLst>
          </p:cNvPr>
          <p:cNvSpPr/>
          <p:nvPr/>
        </p:nvSpPr>
        <p:spPr>
          <a:xfrm>
            <a:off x="609600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5DA62E7-E272-475A-9551-5167511A6920}"/>
              </a:ext>
            </a:extLst>
          </p:cNvPr>
          <p:cNvSpPr/>
          <p:nvPr/>
        </p:nvSpPr>
        <p:spPr>
          <a:xfrm>
            <a:off x="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3D9C56B-3FB6-409D-B401-8B00EF8A8BA0}"/>
              </a:ext>
            </a:extLst>
          </p:cNvPr>
          <p:cNvSpPr/>
          <p:nvPr/>
        </p:nvSpPr>
        <p:spPr>
          <a:xfrm>
            <a:off x="609600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FE153AC4-A957-4D23-8BF5-3DB73D272C94}"/>
              </a:ext>
            </a:extLst>
          </p:cNvPr>
          <p:cNvSpPr txBox="1"/>
          <p:nvPr/>
        </p:nvSpPr>
        <p:spPr>
          <a:xfrm>
            <a:off x="327660" y="929670"/>
            <a:ext cx="5440680" cy="1107996"/>
          </a:xfrm>
          <a:prstGeom prst="rect">
            <a:avLst/>
          </a:prstGeom>
          <a:noFill/>
        </p:spPr>
        <p:txBody>
          <a:bodyPr wrap="square" rtlCol="0">
            <a:spAutoFit/>
          </a:bodyPr>
          <a:lstStyle/>
          <a:p>
            <a:pPr algn="ctr"/>
            <a:r>
              <a:rPr lang="en-US" sz="6600" b="1" dirty="0">
                <a:latin typeface="Comic Sans MS" panose="030F0702030302020204" pitchFamily="66" charset="0"/>
              </a:rPr>
              <a:t>Bullying</a:t>
            </a:r>
          </a:p>
        </p:txBody>
      </p:sp>
      <p:sp>
        <p:nvSpPr>
          <p:cNvPr id="16" name="TextBox 15">
            <a:extLst>
              <a:ext uri="{FF2B5EF4-FFF2-40B4-BE49-F238E27FC236}">
                <a16:creationId xmlns:a16="http://schemas.microsoft.com/office/drawing/2014/main" id="{D86BAE39-D525-406F-A502-E1CEC692CAD2}"/>
              </a:ext>
            </a:extLst>
          </p:cNvPr>
          <p:cNvSpPr txBox="1"/>
          <p:nvPr/>
        </p:nvSpPr>
        <p:spPr>
          <a:xfrm>
            <a:off x="6236339" y="388822"/>
            <a:ext cx="5848213" cy="2308324"/>
          </a:xfrm>
          <a:prstGeom prst="rect">
            <a:avLst/>
          </a:prstGeom>
          <a:noFill/>
        </p:spPr>
        <p:txBody>
          <a:bodyPr wrap="square" rtlCol="0">
            <a:spAutoFit/>
          </a:bodyPr>
          <a:lstStyle/>
          <a:p>
            <a:pPr algn="ctr"/>
            <a:r>
              <a:rPr lang="en-US" sz="3600" b="1" dirty="0">
                <a:latin typeface="Comic Sans MS" panose="030F0702030302020204" pitchFamily="66" charset="0"/>
              </a:rPr>
              <a:t>One or more kids are mean or hurtful to another kid over and over</a:t>
            </a:r>
          </a:p>
        </p:txBody>
      </p:sp>
      <p:sp>
        <p:nvSpPr>
          <p:cNvPr id="8" name="TextBox 7">
            <a:extLst>
              <a:ext uri="{FF2B5EF4-FFF2-40B4-BE49-F238E27FC236}">
                <a16:creationId xmlns:a16="http://schemas.microsoft.com/office/drawing/2014/main" id="{7199E488-C96A-480F-9FBD-A96177D97B87}"/>
              </a:ext>
            </a:extLst>
          </p:cNvPr>
          <p:cNvSpPr txBox="1"/>
          <p:nvPr/>
        </p:nvSpPr>
        <p:spPr>
          <a:xfrm>
            <a:off x="93661" y="4358670"/>
            <a:ext cx="5908679" cy="1107996"/>
          </a:xfrm>
          <a:prstGeom prst="rect">
            <a:avLst/>
          </a:prstGeom>
          <a:noFill/>
        </p:spPr>
        <p:txBody>
          <a:bodyPr wrap="square" rtlCol="0">
            <a:spAutoFit/>
          </a:bodyPr>
          <a:lstStyle/>
          <a:p>
            <a:pPr algn="ctr"/>
            <a:r>
              <a:rPr lang="en-US" sz="6600" b="1" dirty="0">
                <a:latin typeface="Comic Sans MS" panose="030F0702030302020204" pitchFamily="66" charset="0"/>
              </a:rPr>
              <a:t>Resolve</a:t>
            </a:r>
          </a:p>
        </p:txBody>
      </p:sp>
      <p:sp>
        <p:nvSpPr>
          <p:cNvPr id="9" name="TextBox 8">
            <a:extLst>
              <a:ext uri="{FF2B5EF4-FFF2-40B4-BE49-F238E27FC236}">
                <a16:creationId xmlns:a16="http://schemas.microsoft.com/office/drawing/2014/main" id="{5055F735-9938-488E-A882-91477E8B2D0E}"/>
              </a:ext>
            </a:extLst>
          </p:cNvPr>
          <p:cNvSpPr txBox="1"/>
          <p:nvPr/>
        </p:nvSpPr>
        <p:spPr>
          <a:xfrm>
            <a:off x="6228169" y="4398786"/>
            <a:ext cx="5848213" cy="1200329"/>
          </a:xfrm>
          <a:prstGeom prst="rect">
            <a:avLst/>
          </a:prstGeom>
          <a:noFill/>
        </p:spPr>
        <p:txBody>
          <a:bodyPr wrap="square" rtlCol="0">
            <a:spAutoFit/>
          </a:bodyPr>
          <a:lstStyle/>
          <a:p>
            <a:pPr algn="ctr"/>
            <a:r>
              <a:rPr lang="en-US" sz="3600" b="1" dirty="0">
                <a:latin typeface="Comic Sans MS" panose="030F0702030302020204" pitchFamily="66" charset="0"/>
              </a:rPr>
              <a:t>To find an answer you both agree on</a:t>
            </a:r>
          </a:p>
        </p:txBody>
      </p:sp>
    </p:spTree>
    <p:extLst>
      <p:ext uri="{BB962C8B-B14F-4D97-AF65-F5344CB8AC3E}">
        <p14:creationId xmlns:p14="http://schemas.microsoft.com/office/powerpoint/2010/main" val="3222912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C86A22-4224-44E8-957F-2811D6FFEF8E}"/>
              </a:ext>
            </a:extLst>
          </p:cNvPr>
          <p:cNvSpPr/>
          <p:nvPr/>
        </p:nvSpPr>
        <p:spPr>
          <a:xfrm>
            <a:off x="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6BDDA7A-F485-475D-B545-6DC9594EB74E}"/>
              </a:ext>
            </a:extLst>
          </p:cNvPr>
          <p:cNvSpPr/>
          <p:nvPr/>
        </p:nvSpPr>
        <p:spPr>
          <a:xfrm>
            <a:off x="609600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5DA62E7-E272-475A-9551-5167511A6920}"/>
              </a:ext>
            </a:extLst>
          </p:cNvPr>
          <p:cNvSpPr/>
          <p:nvPr/>
        </p:nvSpPr>
        <p:spPr>
          <a:xfrm>
            <a:off x="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3D9C56B-3FB6-409D-B401-8B00EF8A8BA0}"/>
              </a:ext>
            </a:extLst>
          </p:cNvPr>
          <p:cNvSpPr/>
          <p:nvPr/>
        </p:nvSpPr>
        <p:spPr>
          <a:xfrm>
            <a:off x="609600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FE153AC4-A957-4D23-8BF5-3DB73D272C94}"/>
              </a:ext>
            </a:extLst>
          </p:cNvPr>
          <p:cNvSpPr txBox="1"/>
          <p:nvPr/>
        </p:nvSpPr>
        <p:spPr>
          <a:xfrm>
            <a:off x="-942331" y="1219144"/>
            <a:ext cx="7980663" cy="1107996"/>
          </a:xfrm>
          <a:prstGeom prst="rect">
            <a:avLst/>
          </a:prstGeom>
          <a:noFill/>
        </p:spPr>
        <p:txBody>
          <a:bodyPr wrap="square" rtlCol="0">
            <a:spAutoFit/>
          </a:bodyPr>
          <a:lstStyle/>
          <a:p>
            <a:pPr algn="ctr"/>
            <a:r>
              <a:rPr lang="en-US" sz="6600" b="1" dirty="0">
                <a:latin typeface="Comic Sans MS" panose="030F0702030302020204" pitchFamily="66" charset="0"/>
              </a:rPr>
              <a:t>Aggression</a:t>
            </a:r>
          </a:p>
        </p:txBody>
      </p:sp>
      <p:sp>
        <p:nvSpPr>
          <p:cNvPr id="16" name="TextBox 15">
            <a:extLst>
              <a:ext uri="{FF2B5EF4-FFF2-40B4-BE49-F238E27FC236}">
                <a16:creationId xmlns:a16="http://schemas.microsoft.com/office/drawing/2014/main" id="{D86BAE39-D525-406F-A502-E1CEC692CAD2}"/>
              </a:ext>
            </a:extLst>
          </p:cNvPr>
          <p:cNvSpPr txBox="1"/>
          <p:nvPr/>
        </p:nvSpPr>
        <p:spPr>
          <a:xfrm>
            <a:off x="6228169" y="851960"/>
            <a:ext cx="5848213" cy="1200329"/>
          </a:xfrm>
          <a:prstGeom prst="rect">
            <a:avLst/>
          </a:prstGeom>
          <a:noFill/>
        </p:spPr>
        <p:txBody>
          <a:bodyPr wrap="square" rtlCol="0">
            <a:spAutoFit/>
          </a:bodyPr>
          <a:lstStyle/>
          <a:p>
            <a:pPr algn="ctr"/>
            <a:r>
              <a:rPr lang="en-US" sz="3600" b="1" dirty="0">
                <a:latin typeface="Comic Sans MS" panose="030F0702030302020204" pitchFamily="66" charset="0"/>
              </a:rPr>
              <a:t>Showing violent behaviors or actions</a:t>
            </a:r>
          </a:p>
        </p:txBody>
      </p:sp>
      <p:sp>
        <p:nvSpPr>
          <p:cNvPr id="8" name="TextBox 7">
            <a:extLst>
              <a:ext uri="{FF2B5EF4-FFF2-40B4-BE49-F238E27FC236}">
                <a16:creationId xmlns:a16="http://schemas.microsoft.com/office/drawing/2014/main" id="{7199E488-C96A-480F-9FBD-A96177D97B87}"/>
              </a:ext>
            </a:extLst>
          </p:cNvPr>
          <p:cNvSpPr txBox="1"/>
          <p:nvPr/>
        </p:nvSpPr>
        <p:spPr>
          <a:xfrm>
            <a:off x="0" y="4398786"/>
            <a:ext cx="6096000" cy="1107996"/>
          </a:xfrm>
          <a:prstGeom prst="rect">
            <a:avLst/>
          </a:prstGeom>
          <a:noFill/>
        </p:spPr>
        <p:txBody>
          <a:bodyPr wrap="square" rtlCol="0">
            <a:spAutoFit/>
          </a:bodyPr>
          <a:lstStyle/>
          <a:p>
            <a:pPr algn="ctr"/>
            <a:r>
              <a:rPr lang="en-US" sz="6600" b="1" dirty="0">
                <a:latin typeface="Comic Sans MS" panose="030F0702030302020204" pitchFamily="66" charset="0"/>
              </a:rPr>
              <a:t>Compromise</a:t>
            </a:r>
          </a:p>
        </p:txBody>
      </p:sp>
      <p:sp>
        <p:nvSpPr>
          <p:cNvPr id="9" name="TextBox 8">
            <a:extLst>
              <a:ext uri="{FF2B5EF4-FFF2-40B4-BE49-F238E27FC236}">
                <a16:creationId xmlns:a16="http://schemas.microsoft.com/office/drawing/2014/main" id="{5055F735-9938-488E-A882-91477E8B2D0E}"/>
              </a:ext>
            </a:extLst>
          </p:cNvPr>
          <p:cNvSpPr txBox="1"/>
          <p:nvPr/>
        </p:nvSpPr>
        <p:spPr>
          <a:xfrm>
            <a:off x="6096000" y="3989338"/>
            <a:ext cx="5848213" cy="2308324"/>
          </a:xfrm>
          <a:prstGeom prst="rect">
            <a:avLst/>
          </a:prstGeom>
          <a:noFill/>
        </p:spPr>
        <p:txBody>
          <a:bodyPr wrap="square" rtlCol="0">
            <a:spAutoFit/>
          </a:bodyPr>
          <a:lstStyle/>
          <a:p>
            <a:pPr algn="ctr"/>
            <a:r>
              <a:rPr lang="en-US" sz="3600" b="1" dirty="0">
                <a:latin typeface="Comic Sans MS" panose="030F0702030302020204" pitchFamily="66" charset="0"/>
              </a:rPr>
              <a:t>Agreeing to give up a little of something wanted in order to solve a problem</a:t>
            </a:r>
          </a:p>
        </p:txBody>
      </p:sp>
    </p:spTree>
    <p:extLst>
      <p:ext uri="{BB962C8B-B14F-4D97-AF65-F5344CB8AC3E}">
        <p14:creationId xmlns:p14="http://schemas.microsoft.com/office/powerpoint/2010/main" val="212848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C86A22-4224-44E8-957F-2811D6FFEF8E}"/>
              </a:ext>
            </a:extLst>
          </p:cNvPr>
          <p:cNvSpPr/>
          <p:nvPr/>
        </p:nvSpPr>
        <p:spPr>
          <a:xfrm>
            <a:off x="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6BDDA7A-F485-475D-B545-6DC9594EB74E}"/>
              </a:ext>
            </a:extLst>
          </p:cNvPr>
          <p:cNvSpPr/>
          <p:nvPr/>
        </p:nvSpPr>
        <p:spPr>
          <a:xfrm>
            <a:off x="609600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5DA62E7-E272-475A-9551-5167511A6920}"/>
              </a:ext>
            </a:extLst>
          </p:cNvPr>
          <p:cNvSpPr/>
          <p:nvPr/>
        </p:nvSpPr>
        <p:spPr>
          <a:xfrm>
            <a:off x="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3D9C56B-3FB6-409D-B401-8B00EF8A8BA0}"/>
              </a:ext>
            </a:extLst>
          </p:cNvPr>
          <p:cNvSpPr/>
          <p:nvPr/>
        </p:nvSpPr>
        <p:spPr>
          <a:xfrm>
            <a:off x="609600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FE153AC4-A957-4D23-8BF5-3DB73D272C94}"/>
              </a:ext>
            </a:extLst>
          </p:cNvPr>
          <p:cNvSpPr txBox="1"/>
          <p:nvPr/>
        </p:nvSpPr>
        <p:spPr>
          <a:xfrm>
            <a:off x="93123" y="1024295"/>
            <a:ext cx="5768340" cy="1107996"/>
          </a:xfrm>
          <a:prstGeom prst="rect">
            <a:avLst/>
          </a:prstGeom>
          <a:noFill/>
        </p:spPr>
        <p:txBody>
          <a:bodyPr wrap="square" rtlCol="0">
            <a:spAutoFit/>
          </a:bodyPr>
          <a:lstStyle/>
          <a:p>
            <a:pPr algn="ctr"/>
            <a:r>
              <a:rPr lang="en-US" sz="6600" b="1" dirty="0">
                <a:latin typeface="Comic Sans MS" panose="030F0702030302020204" pitchFamily="66" charset="0"/>
              </a:rPr>
              <a:t>Disagreement</a:t>
            </a:r>
          </a:p>
        </p:txBody>
      </p:sp>
      <p:sp>
        <p:nvSpPr>
          <p:cNvPr id="14" name="TextBox 13">
            <a:extLst>
              <a:ext uri="{FF2B5EF4-FFF2-40B4-BE49-F238E27FC236}">
                <a16:creationId xmlns:a16="http://schemas.microsoft.com/office/drawing/2014/main" id="{98FB285F-7BBA-4C9D-AE3E-EC70510841B2}"/>
              </a:ext>
            </a:extLst>
          </p:cNvPr>
          <p:cNvSpPr txBox="1"/>
          <p:nvPr/>
        </p:nvSpPr>
        <p:spPr>
          <a:xfrm>
            <a:off x="6470271" y="4453295"/>
            <a:ext cx="5440680" cy="1200329"/>
          </a:xfrm>
          <a:prstGeom prst="rect">
            <a:avLst/>
          </a:prstGeom>
          <a:noFill/>
        </p:spPr>
        <p:txBody>
          <a:bodyPr wrap="square" rtlCol="0">
            <a:spAutoFit/>
          </a:bodyPr>
          <a:lstStyle/>
          <a:p>
            <a:pPr algn="ctr"/>
            <a:r>
              <a:rPr lang="en-US" sz="3600" b="1" dirty="0">
                <a:latin typeface="Comic Sans MS" panose="030F0702030302020204" pitchFamily="66" charset="0"/>
              </a:rPr>
              <a:t>How you think about something</a:t>
            </a:r>
          </a:p>
        </p:txBody>
      </p:sp>
      <p:sp>
        <p:nvSpPr>
          <p:cNvPr id="15" name="TextBox 14">
            <a:extLst>
              <a:ext uri="{FF2B5EF4-FFF2-40B4-BE49-F238E27FC236}">
                <a16:creationId xmlns:a16="http://schemas.microsoft.com/office/drawing/2014/main" id="{5EC72A16-84EE-49E8-84C6-9930FE4CD09F}"/>
              </a:ext>
            </a:extLst>
          </p:cNvPr>
          <p:cNvSpPr txBox="1"/>
          <p:nvPr/>
        </p:nvSpPr>
        <p:spPr>
          <a:xfrm>
            <a:off x="281049" y="4355622"/>
            <a:ext cx="5440680" cy="1107996"/>
          </a:xfrm>
          <a:prstGeom prst="rect">
            <a:avLst/>
          </a:prstGeom>
          <a:noFill/>
        </p:spPr>
        <p:txBody>
          <a:bodyPr wrap="square" rtlCol="0">
            <a:spAutoFit/>
          </a:bodyPr>
          <a:lstStyle/>
          <a:p>
            <a:pPr algn="ctr"/>
            <a:r>
              <a:rPr lang="en-US" sz="6600" b="1" dirty="0">
                <a:latin typeface="Comic Sans MS" panose="030F0702030302020204" pitchFamily="66" charset="0"/>
              </a:rPr>
              <a:t>Opinion</a:t>
            </a:r>
          </a:p>
        </p:txBody>
      </p:sp>
      <p:sp>
        <p:nvSpPr>
          <p:cNvPr id="16" name="TextBox 15">
            <a:extLst>
              <a:ext uri="{FF2B5EF4-FFF2-40B4-BE49-F238E27FC236}">
                <a16:creationId xmlns:a16="http://schemas.microsoft.com/office/drawing/2014/main" id="{D86BAE39-D525-406F-A502-E1CEC692CAD2}"/>
              </a:ext>
            </a:extLst>
          </p:cNvPr>
          <p:cNvSpPr txBox="1"/>
          <p:nvPr/>
        </p:nvSpPr>
        <p:spPr>
          <a:xfrm>
            <a:off x="6565075" y="1024295"/>
            <a:ext cx="5440680" cy="1754326"/>
          </a:xfrm>
          <a:prstGeom prst="rect">
            <a:avLst/>
          </a:prstGeom>
          <a:noFill/>
        </p:spPr>
        <p:txBody>
          <a:bodyPr wrap="square" rtlCol="0">
            <a:spAutoFit/>
          </a:bodyPr>
          <a:lstStyle/>
          <a:p>
            <a:pPr algn="ctr"/>
            <a:r>
              <a:rPr lang="en-US" sz="3600" b="1" dirty="0">
                <a:latin typeface="Comic Sans MS" panose="030F0702030302020204" pitchFamily="66" charset="0"/>
              </a:rPr>
              <a:t>Two or more people having a difference of opinions</a:t>
            </a:r>
          </a:p>
        </p:txBody>
      </p:sp>
    </p:spTree>
    <p:extLst>
      <p:ext uri="{BB962C8B-B14F-4D97-AF65-F5344CB8AC3E}">
        <p14:creationId xmlns:p14="http://schemas.microsoft.com/office/powerpoint/2010/main" val="2645331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C86A22-4224-44E8-957F-2811D6FFEF8E}"/>
              </a:ext>
            </a:extLst>
          </p:cNvPr>
          <p:cNvSpPr/>
          <p:nvPr/>
        </p:nvSpPr>
        <p:spPr>
          <a:xfrm>
            <a:off x="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6BDDA7A-F485-475D-B545-6DC9594EB74E}"/>
              </a:ext>
            </a:extLst>
          </p:cNvPr>
          <p:cNvSpPr/>
          <p:nvPr/>
        </p:nvSpPr>
        <p:spPr>
          <a:xfrm>
            <a:off x="6096000" y="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5DA62E7-E272-475A-9551-5167511A6920}"/>
              </a:ext>
            </a:extLst>
          </p:cNvPr>
          <p:cNvSpPr/>
          <p:nvPr/>
        </p:nvSpPr>
        <p:spPr>
          <a:xfrm>
            <a:off x="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3D9C56B-3FB6-409D-B401-8B00EF8A8BA0}"/>
              </a:ext>
            </a:extLst>
          </p:cNvPr>
          <p:cNvSpPr/>
          <p:nvPr/>
        </p:nvSpPr>
        <p:spPr>
          <a:xfrm>
            <a:off x="6096000" y="3429000"/>
            <a:ext cx="6096000" cy="3429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3" name="TextBox 12">
            <a:extLst>
              <a:ext uri="{FF2B5EF4-FFF2-40B4-BE49-F238E27FC236}">
                <a16:creationId xmlns:a16="http://schemas.microsoft.com/office/drawing/2014/main" id="{FE153AC4-A957-4D23-8BF5-3DB73D272C94}"/>
              </a:ext>
            </a:extLst>
          </p:cNvPr>
          <p:cNvSpPr txBox="1"/>
          <p:nvPr/>
        </p:nvSpPr>
        <p:spPr>
          <a:xfrm>
            <a:off x="186245" y="1024294"/>
            <a:ext cx="5582095" cy="1107996"/>
          </a:xfrm>
          <a:prstGeom prst="rect">
            <a:avLst/>
          </a:prstGeom>
          <a:noFill/>
        </p:spPr>
        <p:txBody>
          <a:bodyPr wrap="square" rtlCol="0">
            <a:spAutoFit/>
          </a:bodyPr>
          <a:lstStyle/>
          <a:p>
            <a:pPr algn="ctr"/>
            <a:r>
              <a:rPr lang="en-US" sz="6600" b="1" dirty="0">
                <a:latin typeface="Comic Sans MS" panose="030F0702030302020204" pitchFamily="66" charset="0"/>
              </a:rPr>
              <a:t>Calm Voice</a:t>
            </a:r>
          </a:p>
        </p:txBody>
      </p:sp>
      <p:sp>
        <p:nvSpPr>
          <p:cNvPr id="14" name="TextBox 13">
            <a:extLst>
              <a:ext uri="{FF2B5EF4-FFF2-40B4-BE49-F238E27FC236}">
                <a16:creationId xmlns:a16="http://schemas.microsoft.com/office/drawing/2014/main" id="{98FB285F-7BBA-4C9D-AE3E-EC70510841B2}"/>
              </a:ext>
            </a:extLst>
          </p:cNvPr>
          <p:cNvSpPr txBox="1"/>
          <p:nvPr/>
        </p:nvSpPr>
        <p:spPr>
          <a:xfrm>
            <a:off x="6470271" y="4453295"/>
            <a:ext cx="5440680" cy="1200329"/>
          </a:xfrm>
          <a:prstGeom prst="rect">
            <a:avLst/>
          </a:prstGeom>
          <a:noFill/>
        </p:spPr>
        <p:txBody>
          <a:bodyPr wrap="square" rtlCol="0">
            <a:spAutoFit/>
          </a:bodyPr>
          <a:lstStyle/>
          <a:p>
            <a:pPr algn="ctr"/>
            <a:r>
              <a:rPr lang="en-US" sz="3600" b="1" dirty="0">
                <a:latin typeface="Comic Sans MS" panose="030F0702030302020204" pitchFamily="66" charset="0"/>
              </a:rPr>
              <a:t>Using friendly, helpful and positive vocabulary</a:t>
            </a:r>
          </a:p>
        </p:txBody>
      </p:sp>
      <p:sp>
        <p:nvSpPr>
          <p:cNvPr id="15" name="TextBox 14">
            <a:extLst>
              <a:ext uri="{FF2B5EF4-FFF2-40B4-BE49-F238E27FC236}">
                <a16:creationId xmlns:a16="http://schemas.microsoft.com/office/drawing/2014/main" id="{5EC72A16-84EE-49E8-84C6-9930FE4CD09F}"/>
              </a:ext>
            </a:extLst>
          </p:cNvPr>
          <p:cNvSpPr txBox="1"/>
          <p:nvPr/>
        </p:nvSpPr>
        <p:spPr>
          <a:xfrm>
            <a:off x="468185" y="4545628"/>
            <a:ext cx="5440680" cy="1107996"/>
          </a:xfrm>
          <a:prstGeom prst="rect">
            <a:avLst/>
          </a:prstGeom>
          <a:noFill/>
        </p:spPr>
        <p:txBody>
          <a:bodyPr wrap="square" rtlCol="0">
            <a:spAutoFit/>
          </a:bodyPr>
          <a:lstStyle/>
          <a:p>
            <a:pPr algn="ctr"/>
            <a:r>
              <a:rPr lang="en-US" sz="6600" b="1" dirty="0">
                <a:latin typeface="Comic Sans MS" panose="030F0702030302020204" pitchFamily="66" charset="0"/>
              </a:rPr>
              <a:t>Kind words</a:t>
            </a:r>
          </a:p>
        </p:txBody>
      </p:sp>
      <p:sp>
        <p:nvSpPr>
          <p:cNvPr id="16" name="TextBox 15">
            <a:extLst>
              <a:ext uri="{FF2B5EF4-FFF2-40B4-BE49-F238E27FC236}">
                <a16:creationId xmlns:a16="http://schemas.microsoft.com/office/drawing/2014/main" id="{D86BAE39-D525-406F-A502-E1CEC692CAD2}"/>
              </a:ext>
            </a:extLst>
          </p:cNvPr>
          <p:cNvSpPr txBox="1"/>
          <p:nvPr/>
        </p:nvSpPr>
        <p:spPr>
          <a:xfrm>
            <a:off x="6565075" y="1024295"/>
            <a:ext cx="5440680" cy="1754326"/>
          </a:xfrm>
          <a:prstGeom prst="rect">
            <a:avLst/>
          </a:prstGeom>
          <a:noFill/>
        </p:spPr>
        <p:txBody>
          <a:bodyPr wrap="square" rtlCol="0">
            <a:spAutoFit/>
          </a:bodyPr>
          <a:lstStyle/>
          <a:p>
            <a:pPr algn="ctr"/>
            <a:r>
              <a:rPr lang="en-US" sz="3600" b="1" dirty="0">
                <a:latin typeface="Comic Sans MS" panose="030F0702030302020204" pitchFamily="66" charset="0"/>
              </a:rPr>
              <a:t>Speaking slowly and clearly with a good sound</a:t>
            </a:r>
          </a:p>
        </p:txBody>
      </p:sp>
    </p:spTree>
    <p:extLst>
      <p:ext uri="{BB962C8B-B14F-4D97-AF65-F5344CB8AC3E}">
        <p14:creationId xmlns:p14="http://schemas.microsoft.com/office/powerpoint/2010/main" val="34865790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552</TotalTime>
  <Words>728</Words>
  <Application>Microsoft Office PowerPoint</Application>
  <PresentationFormat>Widescreen</PresentationFormat>
  <Paragraphs>90</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Jennifer Castro</cp:lastModifiedBy>
  <cp:revision>29</cp:revision>
  <dcterms:created xsi:type="dcterms:W3CDTF">2020-01-13T22:47:52Z</dcterms:created>
  <dcterms:modified xsi:type="dcterms:W3CDTF">2020-01-24T17:09:06Z</dcterms:modified>
</cp:coreProperties>
</file>