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7"/>
  </p:handoutMasterIdLst>
  <p:sldIdLst>
    <p:sldId id="260" r:id="rId2"/>
    <p:sldId id="256" r:id="rId3"/>
    <p:sldId id="258" r:id="rId4"/>
    <p:sldId id="259" r:id="rId5"/>
    <p:sldId id="257" r:id="rId6"/>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quot;I&quot; Statement Sentence" id="{10B1ACF3-75D9-4B5F-8878-38BCDEE5DFA1}">
          <p14:sldIdLst>
            <p14:sldId id="260"/>
          </p14:sldIdLst>
        </p14:section>
        <p14:section name="Conflict Scenarios" id="{7C0D1AC8-5D12-4FF3-86D0-402CA32C84D3}">
          <p14:sldIdLst>
            <p14:sldId id="256"/>
          </p14:sldIdLst>
        </p14:section>
        <p14:section name="Coloring Page" id="{76E6307B-961A-4910-8A2C-1EBFED978F75}">
          <p14:sldIdLst>
            <p14:sldId id="258"/>
            <p14:sldId id="259"/>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1" autoAdjust="0"/>
    <p:restoredTop sz="94660"/>
  </p:normalViewPr>
  <p:slideViewPr>
    <p:cSldViewPr snapToGrid="0">
      <p:cViewPr varScale="1">
        <p:scale>
          <a:sx n="84" d="100"/>
          <a:sy n="84" d="100"/>
        </p:scale>
        <p:origin x="114" y="5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3408"/>
          </a:xfrm>
          <a:prstGeom prst="rect">
            <a:avLst/>
          </a:prstGeom>
        </p:spPr>
        <p:txBody>
          <a:bodyPr vert="horz" lIns="92830" tIns="46415" rIns="92830" bIns="46415" rtlCol="0"/>
          <a:lstStyle>
            <a:lvl1pPr algn="r">
              <a:defRPr sz="1200"/>
            </a:lvl1pPr>
          </a:lstStyle>
          <a:p>
            <a:fld id="{B8DEA8F9-A2AF-4ACE-A266-B6DD2DA3D3F1}" type="datetimeFigureOut">
              <a:rPr lang="en-US" smtClean="0"/>
              <a:t>12/6/2016</a:t>
            </a:fld>
            <a:endParaRPr lang="en-US"/>
          </a:p>
        </p:txBody>
      </p:sp>
      <p:sp>
        <p:nvSpPr>
          <p:cNvPr id="4" name="Footer Placeholder 3"/>
          <p:cNvSpPr>
            <a:spLocks noGrp="1"/>
          </p:cNvSpPr>
          <p:nvPr>
            <p:ph type="ftr" sz="quarter" idx="2"/>
          </p:nvPr>
        </p:nvSpPr>
        <p:spPr>
          <a:xfrm>
            <a:off x="0" y="8772669"/>
            <a:ext cx="3037840" cy="463407"/>
          </a:xfrm>
          <a:prstGeom prst="rect">
            <a:avLst/>
          </a:prstGeom>
        </p:spPr>
        <p:txBody>
          <a:bodyPr vert="horz" lIns="92830" tIns="46415" rIns="92830" bIns="46415"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772669"/>
            <a:ext cx="3037840" cy="463407"/>
          </a:xfrm>
          <a:prstGeom prst="rect">
            <a:avLst/>
          </a:prstGeom>
        </p:spPr>
        <p:txBody>
          <a:bodyPr vert="horz" lIns="92830" tIns="46415" rIns="92830" bIns="46415" rtlCol="0" anchor="b"/>
          <a:lstStyle>
            <a:lvl1pPr algn="r">
              <a:defRPr sz="1200"/>
            </a:lvl1pPr>
          </a:lstStyle>
          <a:p>
            <a:fld id="{DEECE420-028B-4893-BB69-181403122D1C}" type="slidenum">
              <a:rPr lang="en-US" smtClean="0"/>
              <a:t>‹#›</a:t>
            </a:fld>
            <a:endParaRPr lang="en-US"/>
          </a:p>
        </p:txBody>
      </p:sp>
    </p:spTree>
    <p:extLst>
      <p:ext uri="{BB962C8B-B14F-4D97-AF65-F5344CB8AC3E}">
        <p14:creationId xmlns:p14="http://schemas.microsoft.com/office/powerpoint/2010/main" val="223819430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2594D0-3287-4F9A-A01B-E0DEBCA3AC4C}"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2232370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2594D0-3287-4F9A-A01B-E0DEBCA3AC4C}"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3716243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2594D0-3287-4F9A-A01B-E0DEBCA3AC4C}"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1702526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2594D0-3287-4F9A-A01B-E0DEBCA3AC4C}"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229661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2594D0-3287-4F9A-A01B-E0DEBCA3AC4C}"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3822917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2594D0-3287-4F9A-A01B-E0DEBCA3AC4C}" type="datetimeFigureOut">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1466468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2594D0-3287-4F9A-A01B-E0DEBCA3AC4C}" type="datetimeFigureOut">
              <a:rPr lang="en-US" smtClean="0"/>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3442327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2594D0-3287-4F9A-A01B-E0DEBCA3AC4C}" type="datetimeFigureOut">
              <a:rPr lang="en-US" smtClean="0"/>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3387774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2594D0-3287-4F9A-A01B-E0DEBCA3AC4C}" type="datetimeFigureOut">
              <a:rPr lang="en-US" smtClean="0"/>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792239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2594D0-3287-4F9A-A01B-E0DEBCA3AC4C}" type="datetimeFigureOut">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1707832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2594D0-3287-4F9A-A01B-E0DEBCA3AC4C}" type="datetimeFigureOut">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0E76B-6565-4281-83E7-51B617BF8BC3}" type="slidenum">
              <a:rPr lang="en-US" smtClean="0"/>
              <a:t>‹#›</a:t>
            </a:fld>
            <a:endParaRPr lang="en-US"/>
          </a:p>
        </p:txBody>
      </p:sp>
    </p:spTree>
    <p:extLst>
      <p:ext uri="{BB962C8B-B14F-4D97-AF65-F5344CB8AC3E}">
        <p14:creationId xmlns:p14="http://schemas.microsoft.com/office/powerpoint/2010/main" val="516671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2594D0-3287-4F9A-A01B-E0DEBCA3AC4C}" type="datetimeFigureOut">
              <a:rPr lang="en-US" smtClean="0"/>
              <a:t>12/6/2016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0E76B-6565-4281-83E7-51B617BF8BC3}" type="slidenum">
              <a:rPr lang="en-US" smtClean="0"/>
              <a:t>‹#›</a:t>
            </a:fld>
            <a:endParaRPr lang="en-US"/>
          </a:p>
        </p:txBody>
      </p:sp>
    </p:spTree>
    <p:extLst>
      <p:ext uri="{BB962C8B-B14F-4D97-AF65-F5344CB8AC3E}">
        <p14:creationId xmlns:p14="http://schemas.microsoft.com/office/powerpoint/2010/main" val="9124647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563" y="262256"/>
            <a:ext cx="11875770" cy="1569660"/>
          </a:xfrm>
          <a:prstGeom prst="rect">
            <a:avLst/>
          </a:prstGeom>
        </p:spPr>
        <p:txBody>
          <a:bodyPr wrap="square">
            <a:spAutoFit/>
          </a:bodyPr>
          <a:lstStyle/>
          <a:p>
            <a:r>
              <a:rPr lang="en-US" sz="3200" dirty="0" smtClean="0">
                <a:ln w="12700">
                  <a:solidFill>
                    <a:schemeClr val="dk1"/>
                  </a:solidFill>
                  <a:prstDash val="solid"/>
                </a:ln>
                <a:noFill/>
                <a:latin typeface="Aharoni" panose="02010803020104030203" pitchFamily="2" charset="-79"/>
                <a:cs typeface="Aharoni" panose="02010803020104030203" pitchFamily="2" charset="-79"/>
              </a:rPr>
              <a:t>“I feel __________when _______________________________ because___________________________________.  I want you to _______________________________________________.”</a:t>
            </a:r>
            <a:endParaRPr lang="en-US" sz="3200" dirty="0">
              <a:ln w="12700">
                <a:solidFill>
                  <a:schemeClr val="dk1"/>
                </a:solidFill>
                <a:prstDash val="solid"/>
              </a:ln>
              <a:noFill/>
              <a:latin typeface="Aharoni" panose="02010803020104030203" pitchFamily="2" charset="-79"/>
              <a:cs typeface="Aharoni" panose="02010803020104030203" pitchFamily="2" charset="-79"/>
            </a:endParaRPr>
          </a:p>
        </p:txBody>
      </p:sp>
      <p:sp>
        <p:nvSpPr>
          <p:cNvPr id="5" name="Rectangle 4"/>
          <p:cNvSpPr/>
          <p:nvPr/>
        </p:nvSpPr>
        <p:spPr>
          <a:xfrm>
            <a:off x="242035" y="2564013"/>
            <a:ext cx="11875770" cy="1631216"/>
          </a:xfrm>
          <a:prstGeom prst="rect">
            <a:avLst/>
          </a:prstGeom>
        </p:spPr>
        <p:txBody>
          <a:bodyPr wrap="square">
            <a:spAutoFit/>
          </a:bodyPr>
          <a:lstStyle/>
          <a:p>
            <a:r>
              <a:rPr lang="en-US" sz="3200" dirty="0" smtClean="0">
                <a:ln w="12700">
                  <a:solidFill>
                    <a:schemeClr val="dk1"/>
                  </a:solidFill>
                  <a:prstDash val="solid"/>
                </a:ln>
                <a:noFill/>
                <a:latin typeface="Aharoni" panose="02010803020104030203" pitchFamily="2" charset="-79"/>
                <a:cs typeface="Aharoni" panose="02010803020104030203" pitchFamily="2" charset="-79"/>
              </a:rPr>
              <a:t>“I feel __________when _______________________________ because___________________________________.  I want you to </a:t>
            </a:r>
            <a:r>
              <a:rPr lang="en-US" sz="3600" dirty="0" smtClean="0">
                <a:ln w="12700">
                  <a:solidFill>
                    <a:schemeClr val="dk1"/>
                  </a:solidFill>
                  <a:prstDash val="solid"/>
                </a:ln>
                <a:noFill/>
                <a:latin typeface="Aharoni" panose="02010803020104030203" pitchFamily="2" charset="-79"/>
                <a:cs typeface="Aharoni" panose="02010803020104030203" pitchFamily="2" charset="-79"/>
              </a:rPr>
              <a:t>_______________________________________________.”</a:t>
            </a:r>
            <a:endParaRPr lang="en-US" sz="3600" dirty="0">
              <a:ln w="12700">
                <a:solidFill>
                  <a:schemeClr val="dk1"/>
                </a:solidFill>
                <a:prstDash val="solid"/>
              </a:ln>
              <a:noFill/>
              <a:latin typeface="Aharoni" panose="02010803020104030203" pitchFamily="2" charset="-79"/>
              <a:cs typeface="Aharoni" panose="02010803020104030203" pitchFamily="2" charset="-79"/>
            </a:endParaRPr>
          </a:p>
        </p:txBody>
      </p:sp>
      <p:sp>
        <p:nvSpPr>
          <p:cNvPr id="6" name="Rectangle 5"/>
          <p:cNvSpPr/>
          <p:nvPr/>
        </p:nvSpPr>
        <p:spPr>
          <a:xfrm>
            <a:off x="316230" y="4927327"/>
            <a:ext cx="11875770" cy="1631216"/>
          </a:xfrm>
          <a:prstGeom prst="rect">
            <a:avLst/>
          </a:prstGeom>
        </p:spPr>
        <p:txBody>
          <a:bodyPr wrap="square">
            <a:spAutoFit/>
          </a:bodyPr>
          <a:lstStyle/>
          <a:p>
            <a:r>
              <a:rPr lang="en-US" sz="3200" dirty="0" smtClean="0">
                <a:ln w="12700">
                  <a:solidFill>
                    <a:schemeClr val="dk1"/>
                  </a:solidFill>
                  <a:prstDash val="solid"/>
                </a:ln>
                <a:noFill/>
                <a:latin typeface="Aharoni" panose="02010803020104030203" pitchFamily="2" charset="-79"/>
                <a:cs typeface="Aharoni" panose="02010803020104030203" pitchFamily="2" charset="-79"/>
              </a:rPr>
              <a:t>“I feel __________when _______________________________ because___________________________________.  I want you to </a:t>
            </a:r>
            <a:r>
              <a:rPr lang="en-US" sz="3600" dirty="0" smtClean="0">
                <a:ln w="12700">
                  <a:solidFill>
                    <a:schemeClr val="dk1"/>
                  </a:solidFill>
                  <a:prstDash val="solid"/>
                </a:ln>
                <a:noFill/>
                <a:latin typeface="Aharoni" panose="02010803020104030203" pitchFamily="2" charset="-79"/>
                <a:cs typeface="Aharoni" panose="02010803020104030203" pitchFamily="2" charset="-79"/>
              </a:rPr>
              <a:t>_______________________________________________.”</a:t>
            </a:r>
            <a:endParaRPr lang="en-US" sz="3600" dirty="0">
              <a:ln w="12700">
                <a:solidFill>
                  <a:schemeClr val="dk1"/>
                </a:solidFill>
                <a:prstDash val="solid"/>
              </a:ln>
              <a:no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786636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7645" y="37088"/>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205740" y="3406140"/>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4257675" y="70485"/>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4257675" y="3442513"/>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8307705" y="75438"/>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ectangle 12"/>
          <p:cNvSpPr/>
          <p:nvPr/>
        </p:nvSpPr>
        <p:spPr>
          <a:xfrm>
            <a:off x="8307705" y="3442513"/>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TextBox 13"/>
          <p:cNvSpPr txBox="1"/>
          <p:nvPr/>
        </p:nvSpPr>
        <p:spPr>
          <a:xfrm>
            <a:off x="268605" y="331470"/>
            <a:ext cx="3497580" cy="3077766"/>
          </a:xfrm>
          <a:prstGeom prst="rect">
            <a:avLst/>
          </a:prstGeom>
          <a:noFill/>
        </p:spPr>
        <p:txBody>
          <a:bodyPr wrap="square" rtlCol="0">
            <a:spAutoFit/>
          </a:bodyPr>
          <a:lstStyle/>
          <a:p>
            <a:pPr algn="ctr"/>
            <a:r>
              <a:rPr lang="en-US" b="1" dirty="0" smtClean="0">
                <a:latin typeface="Berlin Sans FB" panose="020E0602020502020306" pitchFamily="34" charset="0"/>
              </a:rPr>
              <a:t>Playground Conflict</a:t>
            </a:r>
          </a:p>
          <a:p>
            <a:pPr algn="ctr"/>
            <a:endParaRPr lang="en-US" b="1" dirty="0" smtClean="0">
              <a:latin typeface="Berlin Sans FB" panose="020E0602020502020306" pitchFamily="34" charset="0"/>
            </a:endParaRPr>
          </a:p>
          <a:p>
            <a:pPr algn="ctr"/>
            <a:r>
              <a:rPr lang="en-US" sz="2000" dirty="0">
                <a:latin typeface="Berlin Sans FB" panose="020E0602020502020306" pitchFamily="34" charset="0"/>
              </a:rPr>
              <a:t>A new student at school is cutting in front of people in line, will not take turns on the swings, and is blocking the slide so no one can slide down. How can you solve this problem peacefully?</a:t>
            </a:r>
          </a:p>
          <a:p>
            <a:pPr algn="ctr"/>
            <a:endParaRPr lang="en-US" dirty="0"/>
          </a:p>
        </p:txBody>
      </p:sp>
      <p:sp>
        <p:nvSpPr>
          <p:cNvPr id="15" name="TextBox 14"/>
          <p:cNvSpPr txBox="1"/>
          <p:nvPr/>
        </p:nvSpPr>
        <p:spPr>
          <a:xfrm>
            <a:off x="4358640" y="331470"/>
            <a:ext cx="3497580" cy="2523768"/>
          </a:xfrm>
          <a:prstGeom prst="rect">
            <a:avLst/>
          </a:prstGeom>
          <a:noFill/>
        </p:spPr>
        <p:txBody>
          <a:bodyPr wrap="square" rtlCol="0">
            <a:spAutoFit/>
          </a:bodyPr>
          <a:lstStyle/>
          <a:p>
            <a:pPr algn="ctr"/>
            <a:r>
              <a:rPr lang="en-US" b="1" dirty="0" smtClean="0">
                <a:latin typeface="Berlin Sans FB" panose="020E0602020502020306" pitchFamily="34" charset="0"/>
              </a:rPr>
              <a:t>Biking Conflict</a:t>
            </a:r>
          </a:p>
          <a:p>
            <a:pPr algn="ctr"/>
            <a:endParaRPr lang="en-US" dirty="0">
              <a:latin typeface="Berlin Sans FB" panose="020E0602020502020306" pitchFamily="34" charset="0"/>
            </a:endParaRPr>
          </a:p>
          <a:p>
            <a:pPr algn="ctr"/>
            <a:r>
              <a:rPr lang="en-US" sz="2000" dirty="0">
                <a:latin typeface="Berlin Sans FB" panose="020E0602020502020306" pitchFamily="34" charset="0"/>
              </a:rPr>
              <a:t>Another student runs their bike into yours at the bike rack every day after school. How can you solve this problem peacefully</a:t>
            </a:r>
            <a:r>
              <a:rPr lang="en-US" sz="2400" dirty="0">
                <a:latin typeface="Berlin Sans FB" panose="020E0602020502020306" pitchFamily="34" charset="0"/>
              </a:rPr>
              <a:t>?</a:t>
            </a:r>
          </a:p>
          <a:p>
            <a:pPr algn="ctr"/>
            <a:endParaRPr lang="en-US" dirty="0"/>
          </a:p>
        </p:txBody>
      </p:sp>
      <p:sp>
        <p:nvSpPr>
          <p:cNvPr id="16" name="TextBox 15"/>
          <p:cNvSpPr txBox="1"/>
          <p:nvPr/>
        </p:nvSpPr>
        <p:spPr>
          <a:xfrm>
            <a:off x="8368665" y="331470"/>
            <a:ext cx="3497580" cy="2492990"/>
          </a:xfrm>
          <a:prstGeom prst="rect">
            <a:avLst/>
          </a:prstGeom>
          <a:noFill/>
        </p:spPr>
        <p:txBody>
          <a:bodyPr wrap="square" rtlCol="0">
            <a:spAutoFit/>
          </a:bodyPr>
          <a:lstStyle/>
          <a:p>
            <a:pPr algn="ctr"/>
            <a:r>
              <a:rPr lang="en-US" b="1" dirty="0" smtClean="0">
                <a:latin typeface="Berlin Sans FB" panose="020E0602020502020306" pitchFamily="34" charset="0"/>
              </a:rPr>
              <a:t>Lunch Time Conflict</a:t>
            </a:r>
          </a:p>
          <a:p>
            <a:pPr algn="ctr"/>
            <a:endParaRPr lang="en-US" dirty="0">
              <a:latin typeface="Berlin Sans FB" panose="020E0602020502020306" pitchFamily="34" charset="0"/>
            </a:endParaRPr>
          </a:p>
          <a:p>
            <a:pPr algn="ctr"/>
            <a:r>
              <a:rPr lang="en-US" sz="2000" dirty="0">
                <a:latin typeface="Berlin Sans FB" panose="020E0602020502020306" pitchFamily="34" charset="0"/>
              </a:rPr>
              <a:t>Someone bumps into you and knocks your lunch out of your hands and onto the floor. How can you solve this problem peacefully?</a:t>
            </a:r>
          </a:p>
          <a:p>
            <a:pPr algn="ctr"/>
            <a:endParaRPr lang="en-US" sz="2000" dirty="0">
              <a:latin typeface="Berlin Sans FB" panose="020E0602020502020306" pitchFamily="34" charset="0"/>
            </a:endParaRPr>
          </a:p>
        </p:txBody>
      </p:sp>
      <p:sp>
        <p:nvSpPr>
          <p:cNvPr id="17" name="TextBox 16"/>
          <p:cNvSpPr txBox="1"/>
          <p:nvPr/>
        </p:nvSpPr>
        <p:spPr>
          <a:xfrm>
            <a:off x="268605" y="3674864"/>
            <a:ext cx="3497580" cy="2769989"/>
          </a:xfrm>
          <a:prstGeom prst="rect">
            <a:avLst/>
          </a:prstGeom>
          <a:noFill/>
        </p:spPr>
        <p:txBody>
          <a:bodyPr wrap="square" rtlCol="0">
            <a:spAutoFit/>
          </a:bodyPr>
          <a:lstStyle/>
          <a:p>
            <a:pPr algn="ctr"/>
            <a:r>
              <a:rPr lang="en-US" b="1" dirty="0" smtClean="0">
                <a:latin typeface="Berlin Sans FB" panose="020E0602020502020306" pitchFamily="34" charset="0"/>
              </a:rPr>
              <a:t>Classroom Conflict</a:t>
            </a:r>
          </a:p>
          <a:p>
            <a:pPr algn="ctr"/>
            <a:endParaRPr lang="en-US" dirty="0">
              <a:latin typeface="Berlin Sans FB" panose="020E0602020502020306" pitchFamily="34" charset="0"/>
            </a:endParaRPr>
          </a:p>
          <a:p>
            <a:pPr algn="ctr"/>
            <a:r>
              <a:rPr lang="en-US" sz="2000" dirty="0">
                <a:latin typeface="Berlin Sans FB" panose="020E0602020502020306" pitchFamily="34" charset="0"/>
              </a:rPr>
              <a:t>A student in your group tore a page in a book he/she was reading. You do not know if he/she did it on purpose, or if it was an accident. How can you solve this problem peacefully?</a:t>
            </a:r>
          </a:p>
          <a:p>
            <a:pPr algn="ctr"/>
            <a:endParaRPr lang="en-US" dirty="0"/>
          </a:p>
        </p:txBody>
      </p:sp>
      <p:sp>
        <p:nvSpPr>
          <p:cNvPr id="18" name="TextBox 17"/>
          <p:cNvSpPr txBox="1"/>
          <p:nvPr/>
        </p:nvSpPr>
        <p:spPr>
          <a:xfrm>
            <a:off x="4358640" y="3674864"/>
            <a:ext cx="3497580" cy="1846659"/>
          </a:xfrm>
          <a:prstGeom prst="rect">
            <a:avLst/>
          </a:prstGeom>
          <a:noFill/>
        </p:spPr>
        <p:txBody>
          <a:bodyPr wrap="square" rtlCol="0">
            <a:spAutoFit/>
          </a:bodyPr>
          <a:lstStyle/>
          <a:p>
            <a:pPr algn="ctr"/>
            <a:r>
              <a:rPr lang="en-US" b="1" dirty="0" smtClean="0">
                <a:latin typeface="Berlin Sans FB" panose="020E0602020502020306" pitchFamily="34" charset="0"/>
              </a:rPr>
              <a:t>Verbal Conflict</a:t>
            </a:r>
          </a:p>
          <a:p>
            <a:pPr algn="ctr"/>
            <a:endParaRPr lang="en-US" dirty="0">
              <a:latin typeface="Berlin Sans FB" panose="020E0602020502020306" pitchFamily="34" charset="0"/>
            </a:endParaRPr>
          </a:p>
          <a:p>
            <a:pPr algn="ctr"/>
            <a:r>
              <a:rPr lang="en-US" sz="2000" dirty="0">
                <a:latin typeface="Berlin Sans FB" panose="020E0602020502020306" pitchFamily="34" charset="0"/>
              </a:rPr>
              <a:t>You hear a student yelling angrily at another student. What should you do?</a:t>
            </a:r>
          </a:p>
          <a:p>
            <a:pPr algn="ctr"/>
            <a:endParaRPr lang="en-US" dirty="0"/>
          </a:p>
        </p:txBody>
      </p:sp>
      <p:sp>
        <p:nvSpPr>
          <p:cNvPr id="19" name="TextBox 18"/>
          <p:cNvSpPr txBox="1"/>
          <p:nvPr/>
        </p:nvSpPr>
        <p:spPr>
          <a:xfrm>
            <a:off x="8456295" y="3621286"/>
            <a:ext cx="3497580" cy="2492990"/>
          </a:xfrm>
          <a:prstGeom prst="rect">
            <a:avLst/>
          </a:prstGeom>
          <a:noFill/>
        </p:spPr>
        <p:txBody>
          <a:bodyPr wrap="square" rtlCol="0">
            <a:spAutoFit/>
          </a:bodyPr>
          <a:lstStyle/>
          <a:p>
            <a:pPr algn="ctr"/>
            <a:r>
              <a:rPr lang="en-US" b="1" dirty="0" smtClean="0">
                <a:latin typeface="Berlin Sans FB" panose="020E0602020502020306" pitchFamily="34" charset="0"/>
              </a:rPr>
              <a:t>Game Time Conflict</a:t>
            </a:r>
          </a:p>
          <a:p>
            <a:pPr algn="ctr"/>
            <a:endParaRPr lang="en-US" dirty="0">
              <a:latin typeface="Berlin Sans FB" panose="020E0602020502020306" pitchFamily="34" charset="0"/>
            </a:endParaRPr>
          </a:p>
          <a:p>
            <a:pPr algn="ctr"/>
            <a:r>
              <a:rPr lang="en-US" sz="2000" dirty="0">
                <a:latin typeface="Berlin Sans FB" panose="020E0602020502020306" pitchFamily="34" charset="0"/>
              </a:rPr>
              <a:t>Another student keeps taking the ball and running away when you and a group of people are trying to play soccer. How can you solve this problem peacefully? </a:t>
            </a:r>
          </a:p>
        </p:txBody>
      </p:sp>
    </p:spTree>
    <p:extLst>
      <p:ext uri="{BB962C8B-B14F-4D97-AF65-F5344CB8AC3E}">
        <p14:creationId xmlns:p14="http://schemas.microsoft.com/office/powerpoint/2010/main" val="1550152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7170" y="248335"/>
            <a:ext cx="11830050" cy="1754326"/>
          </a:xfrm>
          <a:prstGeom prst="rect">
            <a:avLst/>
          </a:prstGeom>
        </p:spPr>
        <p:txBody>
          <a:bodyPr wrap="square">
            <a:spAutoFit/>
          </a:bodyPr>
          <a:lstStyle/>
          <a:p>
            <a:pPr algn="ctr"/>
            <a:r>
              <a:rPr lang="en-US" sz="5400" dirty="0" smtClean="0">
                <a:ln w="12700">
                  <a:solidFill>
                    <a:schemeClr val="dk1"/>
                  </a:solidFill>
                  <a:prstDash val="lgDash"/>
                </a:ln>
                <a:noFill/>
                <a:latin typeface="Aharoni" panose="02010803020104030203" pitchFamily="2" charset="-79"/>
                <a:cs typeface="Aharoni" panose="02010803020104030203" pitchFamily="2" charset="-79"/>
              </a:rPr>
              <a:t>I will follow the rules for treating others kindly.  </a:t>
            </a:r>
            <a:endParaRPr lang="en-US" sz="5400" dirty="0">
              <a:ln w="12700">
                <a:solidFill>
                  <a:schemeClr val="dk1"/>
                </a:solidFill>
                <a:prstDash val="lgDash"/>
              </a:ln>
              <a:no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489281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1875770" cy="1200329"/>
          </a:xfrm>
          <a:prstGeom prst="rect">
            <a:avLst/>
          </a:prstGeom>
        </p:spPr>
        <p:txBody>
          <a:bodyPr wrap="square">
            <a:spAutoFit/>
          </a:bodyPr>
          <a:lstStyle/>
          <a:p>
            <a:pPr algn="ctr"/>
            <a:r>
              <a:rPr lang="en-US" sz="3600" dirty="0" smtClean="0">
                <a:ln w="12700">
                  <a:solidFill>
                    <a:schemeClr val="dk1"/>
                  </a:solidFill>
                  <a:prstDash val="solid"/>
                </a:ln>
                <a:noFill/>
                <a:latin typeface="Aharoni" panose="02010803020104030203" pitchFamily="2" charset="-79"/>
                <a:cs typeface="Aharoni" panose="02010803020104030203" pitchFamily="2" charset="-79"/>
              </a:rPr>
              <a:t>Write a sentence on how to solve conflicts.  Draw a picture of solving conflicts with others.  </a:t>
            </a:r>
            <a:endParaRPr lang="en-US" sz="3600" dirty="0">
              <a:ln w="12700">
                <a:solidFill>
                  <a:schemeClr val="dk1"/>
                </a:solidFill>
                <a:prstDash val="solid"/>
              </a:ln>
              <a:no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844189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730" y="70485"/>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25730" y="3406140"/>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4215765" y="70485"/>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4215765" y="3406140"/>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8225790" y="70485"/>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ectangle 12"/>
          <p:cNvSpPr/>
          <p:nvPr/>
        </p:nvSpPr>
        <p:spPr>
          <a:xfrm>
            <a:off x="8225790" y="3406140"/>
            <a:ext cx="3783330" cy="3234690"/>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0940789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258</Words>
  <Application>Microsoft Office PowerPoint</Application>
  <PresentationFormat>Widescreen</PresentationFormat>
  <Paragraphs>23</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Aharoni</vt:lpstr>
      <vt:lpstr>Arial</vt:lpstr>
      <vt:lpstr>Berlin Sans FB</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9</cp:revision>
  <cp:lastPrinted>2016-12-06T22:09:17Z</cp:lastPrinted>
  <dcterms:created xsi:type="dcterms:W3CDTF">2016-11-30T20:57:11Z</dcterms:created>
  <dcterms:modified xsi:type="dcterms:W3CDTF">2016-12-06T22:18:24Z</dcterms:modified>
</cp:coreProperties>
</file>