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esson 8 a &amp; b" id="{80ED4BD5-098E-4F8D-9C7D-0150A3577E14}">
          <p14:sldIdLst>
            <p14:sldId id="256"/>
            <p14:sldId id="257"/>
          </p14:sldIdLst>
        </p14:section>
        <p14:section name="Lesson 1a or lb" id="{5319EF4D-63E2-413C-BE07-165077F93C76}">
          <p14:sldIdLst>
            <p14:sldId id="259"/>
            <p14:sldId id="260"/>
          </p14:sldIdLst>
        </p14:section>
        <p14:section name="Lesson 2" id="{2A41A4E2-4246-443A-8E7B-9C15A4806A9B}">
          <p14:sldIdLst>
            <p14:sldId id="261"/>
          </p14:sldIdLst>
        </p14:section>
        <p14:section name="Lesson 3" id="{3CA790B0-A7BE-4046-8C78-C50F1AF2B480}">
          <p14:sldIdLst>
            <p14:sldId id="262"/>
          </p14:sldIdLst>
        </p14:section>
        <p14:section name="Lesson 4a or 4b" id="{03A73471-63F2-4F04-B686-A1F35850E79F}">
          <p14:sldIdLst>
            <p14:sldId id="263"/>
            <p14:sldId id="264"/>
          </p14:sldIdLst>
        </p14:section>
        <p14:section name="Lesson 5a or 5b" id="{03DAD212-B3EE-400E-AD82-2F1FE8CD0899}">
          <p14:sldIdLst>
            <p14:sldId id="265"/>
            <p14:sldId id="266"/>
          </p14:sldIdLst>
        </p14:section>
        <p14:section name="Lesson 6a or 6b" id="{4F602380-0FB6-464C-9FAA-0D0748A03E24}">
          <p14:sldIdLst>
            <p14:sldId id="267"/>
            <p14:sldId id="268"/>
          </p14:sldIdLst>
        </p14:section>
        <p14:section name="Lesson 7a or 7b" id="{0325BCD0-048E-42F1-9FF9-C18391D1EA6C}">
          <p14:sldIdLst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31422-D81F-43D2-8FD4-F96DA3207057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6AB28-F61A-4792-A8A6-5496D5E4A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18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AB28-F61A-4792-A8A6-5496D5E4A8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2231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AB28-F61A-4792-A8A6-5496D5E4A8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11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AB28-F61A-4792-A8A6-5496D5E4A8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97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AB28-F61A-4792-A8A6-5496D5E4A8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61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AB28-F61A-4792-A8A6-5496D5E4A8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159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AB28-F61A-4792-A8A6-5496D5E4A8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43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AB28-F61A-4792-A8A6-5496D5E4A8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58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2B3BF-BB21-4351-8FF2-18B2B6ED5DA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35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2B3BF-BB21-4351-8FF2-18B2B6ED5D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51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Students may use the</a:t>
            </a:r>
            <a:r>
              <a:rPr lang="en-US" baseline="0" dirty="0" smtClean="0"/>
              <a:t> color page from the Traffic Safety Coloring book instead or add it to </a:t>
            </a:r>
            <a:r>
              <a:rPr lang="en-US" baseline="0" smtClean="0"/>
              <a:t>the last </a:t>
            </a:r>
            <a:r>
              <a:rPr lang="en-US" baseline="0" dirty="0" smtClean="0"/>
              <a:t>page of the booklet.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AB28-F61A-4792-A8A6-5496D5E4A8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35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0DC9C-9F96-4DB3-AC7D-55F6521570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69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AB28-F61A-4792-A8A6-5496D5E4A8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3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AB28-F61A-4792-A8A6-5496D5E4A8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934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AB28-F61A-4792-A8A6-5496D5E4A8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58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96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411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72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65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4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09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84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580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349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04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9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4A9FA-6B3B-4206-B90B-3281C6F059A1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FC413-ED9C-4520-9289-B4BF2FFC6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7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820" y="0"/>
            <a:ext cx="120731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n w="31750">
                  <a:solidFill>
                    <a:schemeClr val="dk1"/>
                  </a:solidFill>
                  <a:prstDash val="sysDash"/>
                </a:ln>
                <a:noFill/>
                <a:latin typeface="Berlin Sans FB" panose="020E0602020502020306" pitchFamily="34" charset="0"/>
              </a:rPr>
              <a:t>I will report to an adult if I see someone needing help following the rules to be safe.</a:t>
            </a:r>
            <a:endParaRPr lang="en-US" sz="7200" dirty="0">
              <a:ln w="31750">
                <a:solidFill>
                  <a:schemeClr val="dk1"/>
                </a:solidFill>
                <a:prstDash val="sysDash"/>
              </a:ln>
              <a:noFill/>
              <a:latin typeface="Berlin Sans FB" panose="020E0602020502020306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8a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75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9151" y="292297"/>
            <a:ext cx="116480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n w="12700">
                  <a:solidFill>
                    <a:schemeClr val="dk1"/>
                  </a:solidFill>
                  <a:prstDash val="solid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Write a sentence about following rules on respecting property.  Draw a picture of property you will show respect for.  </a:t>
            </a:r>
            <a:endParaRPr lang="en-US" sz="2800" dirty="0">
              <a:ln w="12700">
                <a:solidFill>
                  <a:schemeClr val="dk1"/>
                </a:solidFill>
                <a:prstDash val="solid"/>
              </a:ln>
              <a:noFill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5b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16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7170" y="248335"/>
            <a:ext cx="118300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 smtClean="0">
                <a:ln w="12700">
                  <a:solidFill>
                    <a:schemeClr val="dk1"/>
                  </a:solidFill>
                  <a:prstDash val="lgDash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I will follow the rules for treating others kindly.  </a:t>
            </a:r>
            <a:endParaRPr lang="en-US" sz="5400" dirty="0">
              <a:ln w="12700">
                <a:solidFill>
                  <a:schemeClr val="dk1"/>
                </a:solidFill>
                <a:prstDash val="lgDash"/>
              </a:ln>
              <a:noFill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23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18757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n w="12700">
                  <a:solidFill>
                    <a:schemeClr val="dk1"/>
                  </a:solidFill>
                  <a:prstDash val="solid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Write a sentence on how to solve conflicts.  Draw a picture of solving conflicts with others.  </a:t>
            </a:r>
            <a:endParaRPr lang="en-US" sz="3600" dirty="0">
              <a:ln w="12700">
                <a:solidFill>
                  <a:schemeClr val="dk1"/>
                </a:solidFill>
                <a:prstDash val="solid"/>
              </a:ln>
              <a:noFill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9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0"/>
            <a:ext cx="118300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dirty="0" smtClean="0">
                <a:ln w="12700">
                  <a:solidFill>
                    <a:schemeClr val="dk1"/>
                  </a:solidFill>
                  <a:prstDash val="lgDash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I will follow the rules and not be a bully.</a:t>
            </a:r>
            <a:endParaRPr lang="en-US" sz="9600" dirty="0">
              <a:ln w="12700">
                <a:solidFill>
                  <a:schemeClr val="dk1"/>
                </a:solidFill>
                <a:prstDash val="lgDash"/>
              </a:ln>
              <a:noFill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33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" y="202615"/>
            <a:ext cx="119672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n w="12700">
                  <a:solidFill>
                    <a:schemeClr val="dk1"/>
                  </a:solidFill>
                  <a:prstDash val="solid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Write a sentence on reporting bullying </a:t>
            </a:r>
          </a:p>
          <a:p>
            <a:pPr algn="ctr"/>
            <a:r>
              <a:rPr lang="en-US" sz="4000" dirty="0" smtClean="0">
                <a:ln w="12700">
                  <a:solidFill>
                    <a:schemeClr val="dk1"/>
                  </a:solidFill>
                  <a:prstDash val="solid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and draw pictures of telling an adult. </a:t>
            </a:r>
            <a:endParaRPr lang="en-US" sz="4000" dirty="0">
              <a:ln w="12700">
                <a:solidFill>
                  <a:schemeClr val="dk1"/>
                </a:solidFill>
                <a:prstDash val="solid"/>
              </a:ln>
              <a:noFill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061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474" y="0"/>
            <a:ext cx="11607889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n w="19050">
                  <a:solidFill>
                    <a:schemeClr val="dk1"/>
                  </a:solidFill>
                </a:ln>
                <a:noFill/>
                <a:latin typeface="Berlin Sans FB" panose="020E0602020502020306" pitchFamily="34" charset="0"/>
              </a:rPr>
              <a:t>How can you help others be safe and follow rules?</a:t>
            </a:r>
            <a:endParaRPr lang="en-US" sz="5000" dirty="0" smtClean="0">
              <a:ln w="19050"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2800" dirty="0">
              <a:ln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2800" dirty="0">
              <a:ln>
                <a:solidFill>
                  <a:schemeClr val="dk1"/>
                </a:solidFill>
              </a:ln>
              <a:pattFill prst="pct5">
                <a:fgClr>
                  <a:schemeClr val="tx1"/>
                </a:fgClr>
                <a:bgClr>
                  <a:schemeClr val="bg1"/>
                </a:bgClr>
              </a:pattFill>
              <a:latin typeface="Berlin Sans FB" panose="020E0602020502020306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8b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56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8820" y="0"/>
            <a:ext cx="120731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>
                <a:ln w="31750">
                  <a:solidFill>
                    <a:schemeClr val="dk1"/>
                  </a:solidFill>
                  <a:prstDash val="sysDash"/>
                </a:ln>
                <a:noFill/>
                <a:latin typeface="Berlin Sans FB" panose="020E0602020502020306" pitchFamily="34" charset="0"/>
              </a:rPr>
              <a:t>Rules and laws keep you safe.</a:t>
            </a:r>
            <a:endParaRPr lang="en-US" sz="10000" dirty="0">
              <a:ln w="31750">
                <a:solidFill>
                  <a:schemeClr val="dk1"/>
                </a:solidFill>
                <a:prstDash val="sysDash"/>
              </a:ln>
              <a:noFill/>
              <a:latin typeface="Berlin Sans FB" panose="020E0602020502020306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43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32474" y="0"/>
            <a:ext cx="11607889" cy="17235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n w="19050">
                  <a:solidFill>
                    <a:schemeClr val="dk1"/>
                  </a:solidFill>
                </a:ln>
                <a:noFill/>
                <a:latin typeface="Berlin Sans FB" panose="020E0602020502020306" pitchFamily="34" charset="0"/>
              </a:rPr>
              <a:t>Who can help you follow rules and laws?</a:t>
            </a:r>
          </a:p>
          <a:p>
            <a:endParaRPr lang="en-US" sz="2800" dirty="0">
              <a:ln>
                <a:solidFill>
                  <a:schemeClr val="dk1"/>
                </a:solidFill>
              </a:ln>
              <a:noFill/>
              <a:latin typeface="Berlin Sans FB" panose="020E0602020502020306" pitchFamily="34" charset="0"/>
            </a:endParaRPr>
          </a:p>
          <a:p>
            <a:endParaRPr lang="en-US" sz="2800" dirty="0">
              <a:ln>
                <a:solidFill>
                  <a:schemeClr val="dk1"/>
                </a:solidFill>
              </a:ln>
              <a:pattFill prst="pct5">
                <a:fgClr>
                  <a:schemeClr val="tx1"/>
                </a:fgClr>
                <a:bgClr>
                  <a:schemeClr val="bg1"/>
                </a:bgClr>
              </a:pattFill>
              <a:latin typeface="Berlin Sans FB" panose="020E0602020502020306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62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2946" y="911598"/>
            <a:ext cx="5620276" cy="3422407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52467" y="1614833"/>
            <a:ext cx="5799162" cy="201593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5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WALK</a:t>
            </a:r>
            <a:endParaRPr lang="en-US" sz="125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06227" y="6420066"/>
            <a:ext cx="685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351630" y="911598"/>
            <a:ext cx="5620276" cy="3422407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31296" y="759356"/>
            <a:ext cx="5260943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5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DON’T WALK</a:t>
            </a:r>
            <a:endParaRPr lang="en-US" sz="125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007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hord 20"/>
          <p:cNvSpPr/>
          <p:nvPr/>
        </p:nvSpPr>
        <p:spPr>
          <a:xfrm rot="6590625">
            <a:off x="4809517" y="4129499"/>
            <a:ext cx="2938936" cy="2763290"/>
          </a:xfrm>
          <a:prstGeom prst="chord">
            <a:avLst>
              <a:gd name="adj1" fmla="val 2957719"/>
              <a:gd name="adj2" fmla="val 1620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hord 10"/>
          <p:cNvSpPr/>
          <p:nvPr/>
        </p:nvSpPr>
        <p:spPr>
          <a:xfrm rot="6621861">
            <a:off x="4319846" y="4866244"/>
            <a:ext cx="1609211" cy="1775304"/>
          </a:xfrm>
          <a:prstGeom prst="chord">
            <a:avLst>
              <a:gd name="adj1" fmla="val 2957719"/>
              <a:gd name="adj2" fmla="val 1620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7170" y="-125730"/>
            <a:ext cx="116814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n w="31750">
                  <a:solidFill>
                    <a:schemeClr val="dk1"/>
                  </a:solidFill>
                  <a:prstDash val="sysDash"/>
                </a:ln>
                <a:noFill/>
                <a:latin typeface="Berlin Sans FB" panose="020E0602020502020306" pitchFamily="34" charset="0"/>
              </a:rPr>
              <a:t>I will follow safety rules for school </a:t>
            </a:r>
          </a:p>
          <a:p>
            <a:pPr algn="ctr"/>
            <a:r>
              <a:rPr lang="en-US" sz="8000" dirty="0" smtClean="0">
                <a:ln w="31750">
                  <a:solidFill>
                    <a:schemeClr val="dk1"/>
                  </a:solidFill>
                  <a:prstDash val="sysDash"/>
                </a:ln>
                <a:noFill/>
                <a:latin typeface="Berlin Sans FB" panose="020E0602020502020306" pitchFamily="34" charset="0"/>
              </a:rPr>
              <a:t>drop-off and pick-up</a:t>
            </a:r>
            <a:endParaRPr lang="en-US" sz="8000" dirty="0">
              <a:ln w="31750">
                <a:solidFill>
                  <a:schemeClr val="dk1"/>
                </a:solidFill>
                <a:prstDash val="sysDash"/>
              </a:ln>
              <a:noFill/>
              <a:latin typeface="Berlin Sans FB" panose="020E0602020502020306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480559" y="5155209"/>
            <a:ext cx="1287780" cy="128968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hord 22"/>
          <p:cNvSpPr/>
          <p:nvPr/>
        </p:nvSpPr>
        <p:spPr>
          <a:xfrm rot="6621861">
            <a:off x="6972798" y="4866243"/>
            <a:ext cx="1609211" cy="1775304"/>
          </a:xfrm>
          <a:prstGeom prst="chord">
            <a:avLst>
              <a:gd name="adj1" fmla="val 2957719"/>
              <a:gd name="adj2" fmla="val 1620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rot="20852696">
            <a:off x="7174122" y="5155207"/>
            <a:ext cx="1287780" cy="128968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488797" y="5434332"/>
            <a:ext cx="658430" cy="63912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809521" y="5434332"/>
            <a:ext cx="658430" cy="63912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259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88560" y="3232810"/>
            <a:ext cx="6096000" cy="2922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sz="1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" y="89883"/>
            <a:ext cx="443992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ln w="31750">
                  <a:solidFill>
                    <a:schemeClr val="dk1"/>
                  </a:solidFill>
                  <a:prstDash val="sysDash"/>
                </a:ln>
                <a:noFill/>
                <a:latin typeface="Berlin Sans FB" panose="020E0602020502020306" pitchFamily="34" charset="0"/>
              </a:rPr>
              <a:t>I will follow the rule for asking before I touch something that isn’t mine. </a:t>
            </a:r>
            <a:endParaRPr lang="en-US" sz="6000" dirty="0">
              <a:ln w="31750">
                <a:solidFill>
                  <a:schemeClr val="dk1"/>
                </a:solidFill>
                <a:prstDash val="sysDash"/>
              </a:ln>
              <a:noFill/>
              <a:latin typeface="Berlin Sans FB" panose="020E0602020502020306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10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88560" y="3232810"/>
            <a:ext cx="6096000" cy="2922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sz="1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" y="89883"/>
            <a:ext cx="11978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n w="12700">
                  <a:solidFill>
                    <a:schemeClr val="dk1"/>
                  </a:solidFill>
                  <a:prstDash val="solid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Trace your hand and then write a sentence asking permission before touching something that isn’t yours.</a:t>
            </a:r>
            <a:endParaRPr lang="en-US" sz="3600" dirty="0">
              <a:ln w="12700">
                <a:solidFill>
                  <a:schemeClr val="dk1"/>
                </a:solidFill>
                <a:prstDash val="solid"/>
              </a:ln>
              <a:noFill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4b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60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237" y="263483"/>
            <a:ext cx="1187618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dirty="0" smtClean="0">
                <a:ln w="12700">
                  <a:solidFill>
                    <a:schemeClr val="dk1"/>
                  </a:solidFill>
                  <a:prstDash val="lgDash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I </a:t>
            </a:r>
            <a:r>
              <a:rPr lang="en-US" sz="7200" dirty="0">
                <a:ln w="12700">
                  <a:solidFill>
                    <a:schemeClr val="dk1"/>
                  </a:solidFill>
                  <a:prstDash val="lgDash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will follow </a:t>
            </a:r>
            <a:r>
              <a:rPr lang="en-US" sz="7200" dirty="0" smtClean="0">
                <a:ln w="12700">
                  <a:solidFill>
                    <a:schemeClr val="dk1"/>
                  </a:solidFill>
                  <a:prstDash val="lgDash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rules for taking </a:t>
            </a:r>
            <a:r>
              <a:rPr lang="en-US" sz="7200" dirty="0">
                <a:ln w="12700">
                  <a:solidFill>
                    <a:schemeClr val="dk1"/>
                  </a:solidFill>
                  <a:prstDash val="lgDash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care of </a:t>
            </a:r>
            <a:r>
              <a:rPr lang="en-US" sz="6000" dirty="0" smtClean="0">
                <a:ln w="12700">
                  <a:solidFill>
                    <a:schemeClr val="dk1"/>
                  </a:solidFill>
                  <a:prstDash val="solid"/>
                </a:ln>
                <a:latin typeface="Aharoni" panose="02010803020104030203" pitchFamily="2" charset="-79"/>
                <a:cs typeface="Aharoni" panose="02010803020104030203" pitchFamily="2" charset="-79"/>
              </a:rPr>
              <a:t>___________________. </a:t>
            </a:r>
            <a:endParaRPr lang="en-US" sz="6000" dirty="0">
              <a:ln w="12700">
                <a:solidFill>
                  <a:schemeClr val="dk1"/>
                </a:solidFill>
                <a:prstDash val="solid"/>
              </a:ln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5a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337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228</Words>
  <Application>Microsoft Office PowerPoint</Application>
  <PresentationFormat>Widescreen</PresentationFormat>
  <Paragraphs>49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Aharoni</vt:lpstr>
      <vt:lpstr>Arial</vt:lpstr>
      <vt:lpstr>Berlin Sans FB</vt:lpstr>
      <vt:lpstr>Calibri</vt:lpstr>
      <vt:lpstr>Calibri Light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6</cp:revision>
  <dcterms:created xsi:type="dcterms:W3CDTF">2016-12-04T19:28:12Z</dcterms:created>
  <dcterms:modified xsi:type="dcterms:W3CDTF">2016-12-04T20:02:24Z</dcterms:modified>
</cp:coreProperties>
</file>