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2" r:id="rId3"/>
    <p:sldId id="263" r:id="rId4"/>
    <p:sldId id="264" r:id="rId5"/>
    <p:sldId id="261" r:id="rId6"/>
    <p:sldId id="260" r:id="rId7"/>
    <p:sldId id="258" r:id="rId8"/>
    <p:sldId id="259" r:id="rId9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cenario Cards" id="{198588D4-FD84-44E0-800A-A1B1FD132D0F}">
          <p14:sldIdLst>
            <p14:sldId id="257"/>
            <p14:sldId id="262"/>
            <p14:sldId id="263"/>
            <p14:sldId id="264"/>
          </p14:sldIdLst>
        </p14:section>
        <p14:section name="Card Keys" id="{127FA354-E5A7-4D4E-83B5-0A052814094D}">
          <p14:sldIdLst>
            <p14:sldId id="261"/>
            <p14:sldId id="260"/>
            <p14:sldId id="258"/>
            <p14:sldId id="259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ennifer Castro" initials="JC" lastIdx="4" clrIdx="0">
    <p:extLst>
      <p:ext uri="{19B8F6BF-5375-455C-9EA6-DF929625EA0E}">
        <p15:presenceInfo xmlns:p15="http://schemas.microsoft.com/office/powerpoint/2012/main" userId="S::jcastro@azflse.org::51025939-3528-4acf-bc55-ae585ed119b6" providerId="AD"/>
      </p:ext>
    </p:extLst>
  </p:cmAuthor>
  <p:cmAuthor id="2" name="Diana Strouth" initials="DS" lastIdx="1" clrIdx="1">
    <p:extLst>
      <p:ext uri="{19B8F6BF-5375-455C-9EA6-DF929625EA0E}">
        <p15:presenceInfo xmlns:p15="http://schemas.microsoft.com/office/powerpoint/2012/main" userId="S::DStrouth@azflse.org::d3d32ec8-1dd8-4406-b4ce-d0b824b1575f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5" d="100"/>
          <a:sy n="75" d="100"/>
        </p:scale>
        <p:origin x="360" y="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2FD36-9943-42B2-99ED-C823C1EADEFD}" type="datetimeFigureOut">
              <a:rPr lang="en-US" smtClean="0"/>
              <a:t>3/16/2020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266CFB-87BC-46D5-8719-2ABF9A57C8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40638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2FD36-9943-42B2-99ED-C823C1EADEFD}" type="datetimeFigureOut">
              <a:rPr lang="en-US" smtClean="0"/>
              <a:t>3/16/2020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266CFB-87BC-46D5-8719-2ABF9A57C8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08252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2FD36-9943-42B2-99ED-C823C1EADEFD}" type="datetimeFigureOut">
              <a:rPr lang="en-US" smtClean="0"/>
              <a:t>3/16/2020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266CFB-87BC-46D5-8719-2ABF9A57C8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04860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2FD36-9943-42B2-99ED-C823C1EADEFD}" type="datetimeFigureOut">
              <a:rPr lang="en-US" smtClean="0"/>
              <a:t>3/16/2020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266CFB-87BC-46D5-8719-2ABF9A57C8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35931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2FD36-9943-42B2-99ED-C823C1EADEFD}" type="datetimeFigureOut">
              <a:rPr lang="en-US" smtClean="0"/>
              <a:t>3/16/2020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266CFB-87BC-46D5-8719-2ABF9A57C8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37601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2FD36-9943-42B2-99ED-C823C1EADEFD}" type="datetimeFigureOut">
              <a:rPr lang="en-US" smtClean="0"/>
              <a:t>3/16/2020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266CFB-87BC-46D5-8719-2ABF9A57C8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16129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2FD36-9943-42B2-99ED-C823C1EADEFD}" type="datetimeFigureOut">
              <a:rPr lang="en-US" smtClean="0"/>
              <a:t>3/16/2020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266CFB-87BC-46D5-8719-2ABF9A57C8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21647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2FD36-9943-42B2-99ED-C823C1EADEFD}" type="datetimeFigureOut">
              <a:rPr lang="en-US" smtClean="0"/>
              <a:t>3/16/2020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266CFB-87BC-46D5-8719-2ABF9A57C8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67613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2FD36-9943-42B2-99ED-C823C1EADEFD}" type="datetimeFigureOut">
              <a:rPr lang="en-US" smtClean="0"/>
              <a:t>3/16/2020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266CFB-87BC-46D5-8719-2ABF9A57C8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86611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2FD36-9943-42B2-99ED-C823C1EADEFD}" type="datetimeFigureOut">
              <a:rPr lang="en-US" smtClean="0"/>
              <a:t>3/16/2020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266CFB-87BC-46D5-8719-2ABF9A57C8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10971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2FD36-9943-42B2-99ED-C823C1EADEFD}" type="datetimeFigureOut">
              <a:rPr lang="en-US" smtClean="0"/>
              <a:t>3/16/2020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266CFB-87BC-46D5-8719-2ABF9A57C8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00180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82FD36-9943-42B2-99ED-C823C1EADEFD}" type="datetimeFigureOut">
              <a:rPr lang="en-US" smtClean="0"/>
              <a:t>3/16/2020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266CFB-87BC-46D5-8719-2ABF9A57C8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92201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4671646" y="84908"/>
            <a:ext cx="4396154" cy="6773092"/>
          </a:xfrm>
          <a:prstGeom prst="rect">
            <a:avLst/>
          </a:prstGeom>
          <a:ln w="762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/>
              <a:t>Scenario #2</a:t>
            </a:r>
          </a:p>
          <a:p>
            <a:pPr algn="ctr"/>
            <a:r>
              <a:rPr lang="en-US" sz="2800" b="1" dirty="0"/>
              <a:t>In class you overhear students talking about riding the school golf carts without permission on campus last Saturday.</a:t>
            </a:r>
          </a:p>
          <a:p>
            <a:endParaRPr lang="en-US" b="1" dirty="0"/>
          </a:p>
          <a:p>
            <a:r>
              <a:rPr lang="en-US" b="1" dirty="0"/>
              <a:t>Cost to…</a:t>
            </a:r>
          </a:p>
          <a:p>
            <a:pPr lvl="1"/>
            <a:r>
              <a:rPr lang="en-US" dirty="0"/>
              <a:t>School: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r>
              <a:rPr lang="en-US" dirty="0"/>
              <a:t>Staff: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r>
              <a:rPr lang="en-US" dirty="0"/>
              <a:t>Students:</a:t>
            </a:r>
          </a:p>
          <a:p>
            <a:endParaRPr lang="en-US" b="1" dirty="0"/>
          </a:p>
          <a:p>
            <a:endParaRPr lang="en-US" b="1" dirty="0"/>
          </a:p>
          <a:p>
            <a:endParaRPr lang="en-US" b="1" dirty="0"/>
          </a:p>
          <a:p>
            <a:r>
              <a:rPr lang="en-US" b="1" dirty="0"/>
              <a:t>Laws:</a:t>
            </a:r>
          </a:p>
          <a:p>
            <a:pPr algn="ctr"/>
            <a:endParaRPr lang="en-US" sz="2800" b="1" dirty="0"/>
          </a:p>
        </p:txBody>
      </p:sp>
      <p:sp>
        <p:nvSpPr>
          <p:cNvPr id="6" name="Rectangle 5"/>
          <p:cNvSpPr/>
          <p:nvPr/>
        </p:nvSpPr>
        <p:spPr>
          <a:xfrm>
            <a:off x="76200" y="76200"/>
            <a:ext cx="4396154" cy="6781800"/>
          </a:xfrm>
          <a:prstGeom prst="rect">
            <a:avLst/>
          </a:prstGeom>
          <a:ln w="762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3600" b="1" dirty="0"/>
          </a:p>
          <a:p>
            <a:pPr algn="ctr"/>
            <a:endParaRPr lang="en-US" sz="3600" b="1" dirty="0"/>
          </a:p>
          <a:p>
            <a:pPr algn="ctr"/>
            <a:endParaRPr lang="en-US" sz="3600" b="1" dirty="0"/>
          </a:p>
          <a:p>
            <a:pPr algn="ctr"/>
            <a:endParaRPr lang="en-US" sz="3600" b="1" dirty="0"/>
          </a:p>
          <a:p>
            <a:pPr algn="ctr"/>
            <a:endParaRPr lang="en-US" sz="3600" b="1" dirty="0"/>
          </a:p>
          <a:p>
            <a:pPr algn="ctr"/>
            <a:r>
              <a:rPr lang="en-US" sz="2800" b="1" dirty="0"/>
              <a:t>Scenario #1</a:t>
            </a:r>
            <a:br>
              <a:rPr lang="en-US" sz="2800" b="1" dirty="0"/>
            </a:br>
            <a:r>
              <a:rPr lang="en-US" sz="2800" b="1" dirty="0"/>
              <a:t>While using the restroom you see fellow students writing on the walls with a sharpie.</a:t>
            </a:r>
          </a:p>
          <a:p>
            <a:endParaRPr lang="en-US" sz="1400" b="1" dirty="0"/>
          </a:p>
          <a:p>
            <a:r>
              <a:rPr lang="en-US" b="1" dirty="0"/>
              <a:t>Cost to…</a:t>
            </a:r>
          </a:p>
          <a:p>
            <a:pPr lvl="1"/>
            <a:r>
              <a:rPr lang="en-US" dirty="0"/>
              <a:t>School: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r>
              <a:rPr lang="en-US" dirty="0"/>
              <a:t>Staff: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r>
              <a:rPr lang="en-US" dirty="0"/>
              <a:t>Students:</a:t>
            </a:r>
          </a:p>
          <a:p>
            <a:endParaRPr lang="en-US" b="1" dirty="0"/>
          </a:p>
          <a:p>
            <a:endParaRPr lang="en-US" b="1" dirty="0"/>
          </a:p>
          <a:p>
            <a:endParaRPr lang="en-US" b="1" dirty="0"/>
          </a:p>
          <a:p>
            <a:r>
              <a:rPr lang="en-US" b="1" dirty="0"/>
              <a:t>Laws:</a:t>
            </a:r>
          </a:p>
          <a:p>
            <a:pPr algn="ctr"/>
            <a:endParaRPr lang="en-US" sz="3200" b="1" dirty="0"/>
          </a:p>
          <a:p>
            <a:pPr algn="ctr"/>
            <a:endParaRPr lang="en-US" sz="3200" b="1" dirty="0"/>
          </a:p>
          <a:p>
            <a:pPr algn="ctr"/>
            <a:endParaRPr lang="en-US" sz="3200" b="1" dirty="0"/>
          </a:p>
          <a:p>
            <a:pPr algn="ctr"/>
            <a:endParaRPr lang="en-US" sz="3200" b="1" dirty="0"/>
          </a:p>
          <a:p>
            <a:pPr algn="ctr"/>
            <a:endParaRPr lang="en-US" sz="3200" b="1" dirty="0"/>
          </a:p>
          <a:p>
            <a:pPr algn="ctr"/>
            <a:endParaRPr lang="en-US" sz="3200" b="1" dirty="0"/>
          </a:p>
          <a:p>
            <a:pPr algn="ctr"/>
            <a:endParaRPr lang="en-US" sz="3200" b="1" dirty="0"/>
          </a:p>
        </p:txBody>
      </p:sp>
    </p:spTree>
    <p:extLst>
      <p:ext uri="{BB962C8B-B14F-4D97-AF65-F5344CB8AC3E}">
        <p14:creationId xmlns:p14="http://schemas.microsoft.com/office/powerpoint/2010/main" val="12797368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B4D90793-B4F3-4A9C-9327-6FC7E6E89E8D}"/>
              </a:ext>
            </a:extLst>
          </p:cNvPr>
          <p:cNvSpPr/>
          <p:nvPr/>
        </p:nvSpPr>
        <p:spPr>
          <a:xfrm>
            <a:off x="4712342" y="76200"/>
            <a:ext cx="4298851" cy="6781800"/>
          </a:xfrm>
          <a:prstGeom prst="rect">
            <a:avLst/>
          </a:prstGeom>
          <a:ln w="762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/>
              <a:t>Scenario #4</a:t>
            </a:r>
            <a:br>
              <a:rPr lang="en-US" sz="2800" b="1" dirty="0"/>
            </a:br>
            <a:r>
              <a:rPr lang="en-US" sz="2800" b="1" dirty="0"/>
              <a:t>You see students throwing their trash on the ground in the plaza.</a:t>
            </a:r>
          </a:p>
          <a:p>
            <a:pPr algn="ctr"/>
            <a:endParaRPr lang="en-US" sz="2800" b="1" dirty="0"/>
          </a:p>
          <a:p>
            <a:pPr algn="ctr"/>
            <a:endParaRPr lang="en-US" sz="2800" b="1" dirty="0"/>
          </a:p>
          <a:p>
            <a:r>
              <a:rPr lang="en-US" b="1" dirty="0"/>
              <a:t>Cost to…</a:t>
            </a:r>
          </a:p>
          <a:p>
            <a:pPr lvl="1"/>
            <a:r>
              <a:rPr lang="en-US" dirty="0"/>
              <a:t>School: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r>
              <a:rPr lang="en-US" dirty="0"/>
              <a:t>Staff: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r>
              <a:rPr lang="en-US" dirty="0"/>
              <a:t>Students:</a:t>
            </a:r>
          </a:p>
          <a:p>
            <a:endParaRPr lang="en-US" b="1" dirty="0"/>
          </a:p>
          <a:p>
            <a:endParaRPr lang="en-US" b="1" dirty="0"/>
          </a:p>
          <a:p>
            <a:endParaRPr lang="en-US" b="1" dirty="0"/>
          </a:p>
          <a:p>
            <a:r>
              <a:rPr lang="en-US" b="1" dirty="0"/>
              <a:t>Laws:</a:t>
            </a:r>
          </a:p>
          <a:p>
            <a:pPr algn="ctr"/>
            <a:endParaRPr lang="en-US" sz="2800" b="1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DA22777-A8AE-4A65-85CC-B07880AC94C6}"/>
              </a:ext>
            </a:extLst>
          </p:cNvPr>
          <p:cNvSpPr/>
          <p:nvPr/>
        </p:nvSpPr>
        <p:spPr>
          <a:xfrm>
            <a:off x="132807" y="76200"/>
            <a:ext cx="4366846" cy="6781800"/>
          </a:xfrm>
          <a:prstGeom prst="rect">
            <a:avLst/>
          </a:prstGeom>
          <a:ln w="762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/>
              <a:t>Scenario #9</a:t>
            </a:r>
            <a:br>
              <a:rPr lang="en-US" sz="2800" b="1" dirty="0"/>
            </a:br>
            <a:r>
              <a:rPr lang="en-US" sz="2800" b="1" dirty="0"/>
              <a:t>A student is bragging about putting graffiti on the wall of the school gym over the weekend.</a:t>
            </a:r>
          </a:p>
          <a:p>
            <a:pPr algn="ctr"/>
            <a:endParaRPr lang="en-US" sz="2800" b="1" dirty="0"/>
          </a:p>
          <a:p>
            <a:pPr algn="ctr"/>
            <a:endParaRPr lang="en-US" sz="2800" b="1" dirty="0"/>
          </a:p>
          <a:p>
            <a:r>
              <a:rPr lang="en-US" b="1" dirty="0"/>
              <a:t>Cost to…</a:t>
            </a:r>
          </a:p>
          <a:p>
            <a:pPr lvl="1"/>
            <a:r>
              <a:rPr lang="en-US" dirty="0"/>
              <a:t>School: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r>
              <a:rPr lang="en-US" dirty="0"/>
              <a:t>Staff: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r>
              <a:rPr lang="en-US" dirty="0"/>
              <a:t>Students:</a:t>
            </a:r>
          </a:p>
          <a:p>
            <a:endParaRPr lang="en-US" b="1" dirty="0"/>
          </a:p>
          <a:p>
            <a:endParaRPr lang="en-US" b="1" dirty="0"/>
          </a:p>
          <a:p>
            <a:endParaRPr lang="en-US" b="1" dirty="0"/>
          </a:p>
          <a:p>
            <a:r>
              <a:rPr lang="en-US" b="1" dirty="0"/>
              <a:t>Laws:</a:t>
            </a:r>
          </a:p>
          <a:p>
            <a:pPr algn="ctr"/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26413622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648200" y="76200"/>
            <a:ext cx="4396154" cy="6705600"/>
          </a:xfrm>
          <a:prstGeom prst="rect">
            <a:avLst/>
          </a:prstGeom>
          <a:ln w="762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800" b="1" dirty="0"/>
          </a:p>
          <a:p>
            <a:pPr algn="ctr"/>
            <a:endParaRPr lang="en-US" sz="2800" b="1" dirty="0"/>
          </a:p>
          <a:p>
            <a:pPr algn="ctr"/>
            <a:r>
              <a:rPr lang="en-US" sz="2800" b="1" dirty="0"/>
              <a:t>Scenario #6</a:t>
            </a:r>
            <a:br>
              <a:rPr lang="en-US" sz="2800" b="1" dirty="0"/>
            </a:br>
            <a:r>
              <a:rPr lang="en-US" sz="2800" b="1" dirty="0"/>
              <a:t>While a teacher is talking to another student you see someone go into the teacher’s desk.</a:t>
            </a:r>
            <a:endParaRPr lang="en-US" b="1" dirty="0"/>
          </a:p>
          <a:p>
            <a:endParaRPr lang="en-US" b="1" dirty="0"/>
          </a:p>
          <a:p>
            <a:r>
              <a:rPr lang="en-US" b="1" dirty="0"/>
              <a:t>Cost to…</a:t>
            </a:r>
          </a:p>
          <a:p>
            <a:pPr lvl="1"/>
            <a:r>
              <a:rPr lang="en-US" dirty="0"/>
              <a:t>School: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r>
              <a:rPr lang="en-US" dirty="0"/>
              <a:t>Staff: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r>
              <a:rPr lang="en-US" dirty="0"/>
              <a:t>Students:</a:t>
            </a:r>
          </a:p>
          <a:p>
            <a:endParaRPr lang="en-US" b="1" dirty="0"/>
          </a:p>
          <a:p>
            <a:endParaRPr lang="en-US" b="1" dirty="0"/>
          </a:p>
          <a:p>
            <a:endParaRPr lang="en-US" b="1" dirty="0"/>
          </a:p>
          <a:p>
            <a:r>
              <a:rPr lang="en-US" b="1" dirty="0"/>
              <a:t>Laws:</a:t>
            </a:r>
          </a:p>
          <a:p>
            <a:endParaRPr lang="en-US" b="1" dirty="0"/>
          </a:p>
          <a:p>
            <a:endParaRPr lang="en-US" b="1" dirty="0"/>
          </a:p>
          <a:p>
            <a:endParaRPr lang="en-US" b="1" dirty="0"/>
          </a:p>
          <a:p>
            <a:endParaRPr lang="en-US" b="1" dirty="0"/>
          </a:p>
          <a:p>
            <a:endParaRPr lang="en-US" b="1" dirty="0"/>
          </a:p>
        </p:txBody>
      </p:sp>
      <p:sp>
        <p:nvSpPr>
          <p:cNvPr id="5" name="Rectangle 4"/>
          <p:cNvSpPr/>
          <p:nvPr/>
        </p:nvSpPr>
        <p:spPr>
          <a:xfrm>
            <a:off x="143189" y="76200"/>
            <a:ext cx="4396154" cy="6705600"/>
          </a:xfrm>
          <a:prstGeom prst="rect">
            <a:avLst/>
          </a:prstGeom>
          <a:ln w="762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/>
              <a:t>Scenario #5</a:t>
            </a:r>
            <a:br>
              <a:rPr lang="en-US" sz="2800" b="1" dirty="0"/>
            </a:br>
            <a:r>
              <a:rPr lang="en-US" sz="2800" b="1" dirty="0"/>
              <a:t>A student is carving on their </a:t>
            </a:r>
          </a:p>
          <a:p>
            <a:pPr algn="ctr"/>
            <a:r>
              <a:rPr lang="en-US" sz="2800" b="1" dirty="0"/>
              <a:t>desk with a pencil.</a:t>
            </a:r>
          </a:p>
          <a:p>
            <a:pPr algn="ctr"/>
            <a:endParaRPr lang="en-US" sz="2800" b="1" dirty="0"/>
          </a:p>
          <a:p>
            <a:pPr algn="ctr"/>
            <a:endParaRPr lang="en-US" sz="2800" b="1" dirty="0"/>
          </a:p>
          <a:p>
            <a:endParaRPr lang="en-US" b="1" dirty="0"/>
          </a:p>
          <a:p>
            <a:r>
              <a:rPr lang="en-US" b="1" dirty="0"/>
              <a:t>Cost to…</a:t>
            </a:r>
          </a:p>
          <a:p>
            <a:pPr lvl="1"/>
            <a:r>
              <a:rPr lang="en-US" dirty="0"/>
              <a:t>School: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r>
              <a:rPr lang="en-US" dirty="0"/>
              <a:t>Staff: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r>
              <a:rPr lang="en-US" dirty="0"/>
              <a:t>Students:</a:t>
            </a:r>
          </a:p>
          <a:p>
            <a:endParaRPr lang="en-US" b="1" dirty="0"/>
          </a:p>
          <a:p>
            <a:endParaRPr lang="en-US" b="1" dirty="0"/>
          </a:p>
          <a:p>
            <a:endParaRPr lang="en-US" b="1" dirty="0"/>
          </a:p>
          <a:p>
            <a:r>
              <a:rPr lang="en-US" b="1" dirty="0"/>
              <a:t>Laws:</a:t>
            </a:r>
          </a:p>
          <a:p>
            <a:pPr algn="ctr"/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12312001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4648202" y="194603"/>
            <a:ext cx="4374384" cy="6510997"/>
          </a:xfrm>
          <a:prstGeom prst="rect">
            <a:avLst/>
          </a:prstGeom>
          <a:ln w="762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/>
              <a:t>Scenario #8</a:t>
            </a:r>
            <a:br>
              <a:rPr lang="en-US" sz="2800" b="1" dirty="0"/>
            </a:br>
            <a:r>
              <a:rPr lang="en-US" sz="2800" b="1" dirty="0"/>
              <a:t>You see a student lighting a firework and throwing it in the trash in the hallway at school.</a:t>
            </a:r>
          </a:p>
          <a:p>
            <a:pPr algn="ctr"/>
            <a:endParaRPr lang="en-US" sz="2800" b="1" dirty="0"/>
          </a:p>
          <a:p>
            <a:r>
              <a:rPr lang="en-US" b="1" dirty="0"/>
              <a:t>Cost to…</a:t>
            </a:r>
          </a:p>
          <a:p>
            <a:pPr lvl="1"/>
            <a:r>
              <a:rPr lang="en-US" dirty="0"/>
              <a:t>School: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r>
              <a:rPr lang="en-US" dirty="0"/>
              <a:t>Staff: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r>
              <a:rPr lang="en-US" dirty="0"/>
              <a:t>Students:</a:t>
            </a:r>
          </a:p>
          <a:p>
            <a:endParaRPr lang="en-US" b="1" dirty="0"/>
          </a:p>
          <a:p>
            <a:endParaRPr lang="en-US" b="1" dirty="0"/>
          </a:p>
          <a:p>
            <a:endParaRPr lang="en-US" b="1" dirty="0"/>
          </a:p>
          <a:p>
            <a:r>
              <a:rPr lang="en-US" b="1" dirty="0"/>
              <a:t>Laws:</a:t>
            </a:r>
          </a:p>
          <a:p>
            <a:pPr algn="ctr"/>
            <a:endParaRPr lang="en-US" sz="2800" b="1" dirty="0"/>
          </a:p>
        </p:txBody>
      </p:sp>
      <p:sp>
        <p:nvSpPr>
          <p:cNvPr id="6" name="Rectangle 5"/>
          <p:cNvSpPr/>
          <p:nvPr/>
        </p:nvSpPr>
        <p:spPr>
          <a:xfrm>
            <a:off x="121417" y="152400"/>
            <a:ext cx="4374383" cy="6553200"/>
          </a:xfrm>
          <a:prstGeom prst="rect">
            <a:avLst/>
          </a:prstGeom>
          <a:ln w="762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800" b="1" dirty="0"/>
          </a:p>
          <a:p>
            <a:pPr algn="ctr"/>
            <a:endParaRPr lang="en-US" sz="2800" b="1" dirty="0"/>
          </a:p>
          <a:p>
            <a:pPr algn="ctr"/>
            <a:endParaRPr lang="en-US" sz="2800" b="1" dirty="0"/>
          </a:p>
          <a:p>
            <a:pPr algn="ctr"/>
            <a:r>
              <a:rPr lang="en-US" sz="2800" b="1" dirty="0"/>
              <a:t>Scenario #7</a:t>
            </a:r>
            <a:br>
              <a:rPr lang="en-US" sz="2800" b="1" dirty="0"/>
            </a:br>
            <a:r>
              <a:rPr lang="en-US" sz="2800" b="1" dirty="0"/>
              <a:t>Students trash the teacher’s unlocked classroom while the teacher was out during planning period.</a:t>
            </a:r>
          </a:p>
          <a:p>
            <a:endParaRPr lang="en-US" b="1" dirty="0"/>
          </a:p>
          <a:p>
            <a:r>
              <a:rPr lang="en-US" b="1" dirty="0"/>
              <a:t>Cost to…</a:t>
            </a:r>
          </a:p>
          <a:p>
            <a:pPr lvl="1"/>
            <a:r>
              <a:rPr lang="en-US" dirty="0"/>
              <a:t>School: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r>
              <a:rPr lang="en-US" dirty="0"/>
              <a:t>Staff: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r>
              <a:rPr lang="en-US" dirty="0"/>
              <a:t>Students:</a:t>
            </a:r>
          </a:p>
          <a:p>
            <a:endParaRPr lang="en-US" b="1" dirty="0"/>
          </a:p>
          <a:p>
            <a:endParaRPr lang="en-US" b="1" dirty="0"/>
          </a:p>
          <a:p>
            <a:endParaRPr lang="en-US" b="1" dirty="0"/>
          </a:p>
          <a:p>
            <a:r>
              <a:rPr lang="en-US" b="1" dirty="0"/>
              <a:t>Laws:</a:t>
            </a:r>
          </a:p>
          <a:p>
            <a:pPr algn="ctr"/>
            <a:endParaRPr lang="en-US" sz="2800" b="1" dirty="0"/>
          </a:p>
          <a:p>
            <a:pPr algn="ctr"/>
            <a:endParaRPr lang="en-US" sz="2800" b="1" dirty="0"/>
          </a:p>
          <a:p>
            <a:pPr algn="ctr"/>
            <a:endParaRPr lang="en-US" sz="2800" b="1" dirty="0"/>
          </a:p>
          <a:p>
            <a:pPr algn="ctr"/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26509688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4671646" y="84908"/>
            <a:ext cx="4396154" cy="6629399"/>
          </a:xfrm>
          <a:prstGeom prst="rect">
            <a:avLst/>
          </a:prstGeom>
          <a:ln w="762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b="1" dirty="0"/>
          </a:p>
          <a:p>
            <a:pPr algn="ctr"/>
            <a:endParaRPr lang="en-US" b="1" dirty="0"/>
          </a:p>
          <a:p>
            <a:pPr algn="ctr"/>
            <a:r>
              <a:rPr lang="en-US" b="1" dirty="0"/>
              <a:t>Scenario #2</a:t>
            </a:r>
          </a:p>
          <a:p>
            <a:pPr algn="ctr"/>
            <a:r>
              <a:rPr lang="en-US" b="1" dirty="0"/>
              <a:t>In class you overhear students talking about riding the school golf carts without permission on campus last Saturday.</a:t>
            </a:r>
          </a:p>
          <a:p>
            <a:endParaRPr lang="en-US" b="1" dirty="0"/>
          </a:p>
          <a:p>
            <a:r>
              <a:rPr lang="en-US" b="1" dirty="0"/>
              <a:t>Cost to…</a:t>
            </a:r>
          </a:p>
          <a:p>
            <a:pPr lvl="1"/>
            <a:r>
              <a:rPr lang="en-US" dirty="0"/>
              <a:t>School:  </a:t>
            </a:r>
            <a:r>
              <a:rPr lang="en-US" dirty="0">
                <a:solidFill>
                  <a:srgbClr val="FF0000"/>
                </a:solidFill>
              </a:rPr>
              <a:t>repairs to golf cart, added hardware or materials to secure golf-cart, cameras or security to catch night time activity</a:t>
            </a:r>
            <a:endParaRPr lang="en-US" dirty="0"/>
          </a:p>
          <a:p>
            <a:pPr lvl="1"/>
            <a:endParaRPr lang="en-US" dirty="0"/>
          </a:p>
          <a:p>
            <a:pPr lvl="1"/>
            <a:r>
              <a:rPr lang="en-US" dirty="0"/>
              <a:t>Staff: </a:t>
            </a:r>
            <a:r>
              <a:rPr lang="en-US" dirty="0">
                <a:solidFill>
                  <a:srgbClr val="FF0000"/>
                </a:solidFill>
              </a:rPr>
              <a:t>fill-out reports, investigate, contact parents, assign consequences and supervise such as detentions or Saturday school</a:t>
            </a:r>
            <a:endParaRPr lang="en-US" dirty="0"/>
          </a:p>
          <a:p>
            <a:pPr lvl="1"/>
            <a:endParaRPr lang="en-US" dirty="0"/>
          </a:p>
          <a:p>
            <a:pPr lvl="1"/>
            <a:r>
              <a:rPr lang="en-US" dirty="0"/>
              <a:t>Students:  </a:t>
            </a:r>
            <a:r>
              <a:rPr lang="en-US" dirty="0">
                <a:solidFill>
                  <a:srgbClr val="FF0000"/>
                </a:solidFill>
              </a:rPr>
              <a:t>criminal charges, suspension, los of school privileges to attend or participate in extracurricular activates</a:t>
            </a:r>
            <a:endParaRPr lang="en-US" b="1" dirty="0">
              <a:solidFill>
                <a:srgbClr val="FF0000"/>
              </a:solidFill>
            </a:endParaRPr>
          </a:p>
          <a:p>
            <a:endParaRPr lang="en-US" b="1" dirty="0"/>
          </a:p>
          <a:p>
            <a:r>
              <a:rPr lang="en-US" b="1" dirty="0"/>
              <a:t>Laws: </a:t>
            </a:r>
            <a:r>
              <a:rPr lang="en-US" dirty="0">
                <a:solidFill>
                  <a:srgbClr val="FF0000"/>
                </a:solidFill>
              </a:rPr>
              <a:t>ARS 13-1803 Unlawful us of means of transportation</a:t>
            </a:r>
          </a:p>
          <a:p>
            <a:pPr algn="ctr"/>
            <a:endParaRPr lang="en-US" sz="2800" b="1" dirty="0"/>
          </a:p>
        </p:txBody>
      </p:sp>
      <p:sp>
        <p:nvSpPr>
          <p:cNvPr id="6" name="Rectangle 5"/>
          <p:cNvSpPr/>
          <p:nvPr/>
        </p:nvSpPr>
        <p:spPr>
          <a:xfrm>
            <a:off x="76200" y="76200"/>
            <a:ext cx="4396154" cy="6629400"/>
          </a:xfrm>
          <a:prstGeom prst="rect">
            <a:avLst/>
          </a:prstGeom>
          <a:ln w="762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3600" b="1" dirty="0"/>
          </a:p>
          <a:p>
            <a:pPr algn="ctr"/>
            <a:endParaRPr lang="en-US" sz="3600" b="1" dirty="0"/>
          </a:p>
          <a:p>
            <a:pPr algn="ctr"/>
            <a:endParaRPr lang="en-US" sz="3600" b="1" dirty="0"/>
          </a:p>
          <a:p>
            <a:pPr algn="ctr"/>
            <a:endParaRPr lang="en-US" sz="3600" b="1" dirty="0"/>
          </a:p>
          <a:p>
            <a:pPr algn="ctr"/>
            <a:r>
              <a:rPr lang="en-US" b="1" dirty="0"/>
              <a:t>Scenario #1</a:t>
            </a:r>
            <a:br>
              <a:rPr lang="en-US" b="1" dirty="0"/>
            </a:br>
            <a:r>
              <a:rPr lang="en-US" b="1" dirty="0"/>
              <a:t>While using the restroom you see fellow students writing on the walls with a sharpie.</a:t>
            </a:r>
          </a:p>
          <a:p>
            <a:endParaRPr lang="en-US" b="1" dirty="0"/>
          </a:p>
          <a:p>
            <a:r>
              <a:rPr lang="en-US" b="1" dirty="0"/>
              <a:t>Cost to…</a:t>
            </a:r>
          </a:p>
          <a:p>
            <a:pPr lvl="1"/>
            <a:r>
              <a:rPr lang="en-US" dirty="0"/>
              <a:t>School: </a:t>
            </a:r>
            <a:r>
              <a:rPr lang="en-US" dirty="0">
                <a:solidFill>
                  <a:srgbClr val="FF0000"/>
                </a:solidFill>
              </a:rPr>
              <a:t>repaint</a:t>
            </a:r>
            <a:r>
              <a:rPr lang="en-US" dirty="0"/>
              <a:t> 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Staff:  </a:t>
            </a:r>
            <a:r>
              <a:rPr lang="en-US" dirty="0">
                <a:solidFill>
                  <a:srgbClr val="FF0000"/>
                </a:solidFill>
              </a:rPr>
              <a:t>fill-out reports, investigate, contact parents, assign consequences and supervise such as detentions or Saturday school</a:t>
            </a:r>
            <a:endParaRPr lang="en-US" dirty="0"/>
          </a:p>
          <a:p>
            <a:pPr lvl="1"/>
            <a:endParaRPr lang="en-US" dirty="0"/>
          </a:p>
          <a:p>
            <a:pPr lvl="1"/>
            <a:r>
              <a:rPr lang="en-US" dirty="0"/>
              <a:t>Students: </a:t>
            </a:r>
            <a:r>
              <a:rPr lang="en-US" dirty="0">
                <a:solidFill>
                  <a:srgbClr val="FF0000"/>
                </a:solidFill>
              </a:rPr>
              <a:t>bathroom out of use until repainted, new rules that restrict or limit bathroom privileges </a:t>
            </a:r>
          </a:p>
          <a:p>
            <a:endParaRPr lang="en-US" b="1" dirty="0"/>
          </a:p>
          <a:p>
            <a:r>
              <a:rPr lang="en-US" b="1" dirty="0"/>
              <a:t>Laws:  </a:t>
            </a:r>
            <a:r>
              <a:rPr lang="en-US" altLang="en-US" dirty="0">
                <a:solidFill>
                  <a:srgbClr val="FF0000"/>
                </a:solidFill>
              </a:rPr>
              <a:t>ARS 13-1601 Criminal Damage</a:t>
            </a:r>
            <a:endParaRPr lang="en-US" dirty="0">
              <a:solidFill>
                <a:srgbClr val="FF0000"/>
              </a:solidFill>
            </a:endParaRPr>
          </a:p>
          <a:p>
            <a:pPr algn="ctr"/>
            <a:endParaRPr lang="en-US" sz="3200" b="1" dirty="0"/>
          </a:p>
          <a:p>
            <a:pPr algn="ctr"/>
            <a:endParaRPr lang="en-US" sz="3200" b="1" dirty="0"/>
          </a:p>
          <a:p>
            <a:pPr algn="ctr"/>
            <a:endParaRPr lang="en-US" sz="3200" b="1" dirty="0"/>
          </a:p>
          <a:p>
            <a:pPr algn="ctr"/>
            <a:endParaRPr lang="en-US" sz="3200" b="1" dirty="0"/>
          </a:p>
          <a:p>
            <a:pPr algn="ctr"/>
            <a:endParaRPr lang="en-US" sz="3200" b="1" dirty="0"/>
          </a:p>
          <a:p>
            <a:pPr algn="ctr"/>
            <a:endParaRPr lang="en-US" sz="3200" b="1" dirty="0"/>
          </a:p>
          <a:p>
            <a:pPr algn="ctr"/>
            <a:endParaRPr lang="en-US" sz="3200" b="1" dirty="0"/>
          </a:p>
        </p:txBody>
      </p:sp>
    </p:spTree>
    <p:extLst>
      <p:ext uri="{BB962C8B-B14F-4D97-AF65-F5344CB8AC3E}">
        <p14:creationId xmlns:p14="http://schemas.microsoft.com/office/powerpoint/2010/main" val="25603684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B4D90793-B4F3-4A9C-9327-6FC7E6E89E8D}"/>
              </a:ext>
            </a:extLst>
          </p:cNvPr>
          <p:cNvSpPr/>
          <p:nvPr/>
        </p:nvSpPr>
        <p:spPr>
          <a:xfrm>
            <a:off x="4712342" y="152400"/>
            <a:ext cx="4298851" cy="6553200"/>
          </a:xfrm>
          <a:prstGeom prst="rect">
            <a:avLst/>
          </a:prstGeom>
          <a:ln w="762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800" b="1" dirty="0"/>
          </a:p>
          <a:p>
            <a:pPr algn="ctr"/>
            <a:r>
              <a:rPr lang="en-US" sz="2800" b="1" dirty="0"/>
              <a:t>Scenario #4</a:t>
            </a:r>
            <a:br>
              <a:rPr lang="en-US" sz="2800" b="1" dirty="0"/>
            </a:br>
            <a:r>
              <a:rPr lang="en-US" sz="2800" b="1" dirty="0"/>
              <a:t>You see students throwing their trash on the ground in the plaza.</a:t>
            </a:r>
          </a:p>
          <a:p>
            <a:pPr algn="ctr"/>
            <a:endParaRPr lang="en-US" sz="2800" b="1" dirty="0"/>
          </a:p>
          <a:p>
            <a:r>
              <a:rPr lang="en-US" b="1" dirty="0"/>
              <a:t>Cost to…</a:t>
            </a:r>
          </a:p>
          <a:p>
            <a:pPr lvl="1"/>
            <a:r>
              <a:rPr lang="en-US" dirty="0"/>
              <a:t>School:  </a:t>
            </a:r>
            <a:r>
              <a:rPr lang="en-US" dirty="0">
                <a:solidFill>
                  <a:srgbClr val="FF0000"/>
                </a:solidFill>
              </a:rPr>
              <a:t>time to clean-up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Staff: </a:t>
            </a:r>
            <a:r>
              <a:rPr lang="en-US" dirty="0">
                <a:solidFill>
                  <a:srgbClr val="FF0000"/>
                </a:solidFill>
              </a:rPr>
              <a:t>fill-out reports, investigate, contact parents, assign consequences and supervise such as detentions or Saturday School</a:t>
            </a:r>
            <a:endParaRPr lang="en-US" dirty="0"/>
          </a:p>
          <a:p>
            <a:pPr lvl="1"/>
            <a:endParaRPr lang="en-US" dirty="0"/>
          </a:p>
          <a:p>
            <a:pPr lvl="1"/>
            <a:r>
              <a:rPr lang="en-US" dirty="0"/>
              <a:t>Students:  </a:t>
            </a:r>
            <a:r>
              <a:rPr lang="en-US" dirty="0">
                <a:solidFill>
                  <a:srgbClr val="FF0000"/>
                </a:solidFill>
              </a:rPr>
              <a:t>loss of a clean campus</a:t>
            </a:r>
          </a:p>
          <a:p>
            <a:endParaRPr lang="en-US" b="1" dirty="0"/>
          </a:p>
          <a:p>
            <a:r>
              <a:rPr lang="en-US" b="1" dirty="0"/>
              <a:t>Laws:  </a:t>
            </a:r>
            <a:r>
              <a:rPr lang="en-US" dirty="0">
                <a:solidFill>
                  <a:srgbClr val="FF0000"/>
                </a:solidFill>
              </a:rPr>
              <a:t>ARS 13-1603 Criminal littering or polluting</a:t>
            </a:r>
            <a:endParaRPr lang="en-US" b="1" dirty="0">
              <a:solidFill>
                <a:srgbClr val="FF0000"/>
              </a:solidFill>
            </a:endParaRPr>
          </a:p>
          <a:p>
            <a:pPr algn="ctr"/>
            <a:endParaRPr lang="en-US" sz="2800" b="1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DA22777-A8AE-4A65-85CC-B07880AC94C6}"/>
              </a:ext>
            </a:extLst>
          </p:cNvPr>
          <p:cNvSpPr/>
          <p:nvPr/>
        </p:nvSpPr>
        <p:spPr>
          <a:xfrm>
            <a:off x="132807" y="152400"/>
            <a:ext cx="4366846" cy="6553200"/>
          </a:xfrm>
          <a:prstGeom prst="rect">
            <a:avLst/>
          </a:prstGeom>
          <a:ln w="762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/>
              <a:t>Scenario #3</a:t>
            </a:r>
            <a:br>
              <a:rPr lang="en-US" sz="2800" b="1" dirty="0"/>
            </a:br>
            <a:r>
              <a:rPr lang="en-US" sz="2800" b="1" dirty="0"/>
              <a:t>A student is bragging about putting graffiti on the lockers over the weekend.</a:t>
            </a:r>
          </a:p>
          <a:p>
            <a:pPr algn="ctr"/>
            <a:endParaRPr lang="en-US" sz="2800" b="1" dirty="0"/>
          </a:p>
          <a:p>
            <a:r>
              <a:rPr lang="en-US" b="1" dirty="0"/>
              <a:t>Cost to…</a:t>
            </a:r>
          </a:p>
          <a:p>
            <a:pPr lvl="1"/>
            <a:r>
              <a:rPr lang="en-US" dirty="0"/>
              <a:t>School:  </a:t>
            </a:r>
            <a:r>
              <a:rPr lang="en-US" dirty="0">
                <a:solidFill>
                  <a:srgbClr val="FF0000"/>
                </a:solidFill>
              </a:rPr>
              <a:t>replace or repaint lockers</a:t>
            </a:r>
            <a:endParaRPr lang="en-US" dirty="0"/>
          </a:p>
          <a:p>
            <a:pPr lvl="1"/>
            <a:endParaRPr lang="en-US" dirty="0"/>
          </a:p>
          <a:p>
            <a:pPr lvl="1"/>
            <a:r>
              <a:rPr lang="en-US" dirty="0"/>
              <a:t>Staff: </a:t>
            </a:r>
            <a:r>
              <a:rPr lang="en-US" dirty="0">
                <a:solidFill>
                  <a:srgbClr val="FF0000"/>
                </a:solidFill>
              </a:rPr>
              <a:t>fill-out reports, investigate, contact parents, assign consequences and supervise such as detentions or Saturday School</a:t>
            </a:r>
            <a:endParaRPr lang="en-US" dirty="0"/>
          </a:p>
          <a:p>
            <a:pPr lvl="1"/>
            <a:endParaRPr lang="en-US" dirty="0"/>
          </a:p>
          <a:p>
            <a:pPr lvl="1"/>
            <a:r>
              <a:rPr lang="en-US" dirty="0"/>
              <a:t>Students: </a:t>
            </a:r>
            <a:r>
              <a:rPr lang="en-US" dirty="0">
                <a:solidFill>
                  <a:srgbClr val="FF0000"/>
                </a:solidFill>
              </a:rPr>
              <a:t>loss of lockers while being repaired or repainted or total loss of use of lockers</a:t>
            </a:r>
            <a:endParaRPr lang="en-US" b="1" dirty="0"/>
          </a:p>
          <a:p>
            <a:endParaRPr lang="en-US" b="1" dirty="0"/>
          </a:p>
          <a:p>
            <a:r>
              <a:rPr lang="en-US" b="1" dirty="0"/>
              <a:t>Laws: </a:t>
            </a:r>
            <a:r>
              <a:rPr lang="en-US" dirty="0">
                <a:solidFill>
                  <a:srgbClr val="FF0000"/>
                </a:solidFill>
              </a:rPr>
              <a:t>ARS 13-1604 Aggravated Criminal Damage or </a:t>
            </a:r>
            <a:r>
              <a:rPr lang="en-US" altLang="en-US" dirty="0">
                <a:solidFill>
                  <a:srgbClr val="FF0000"/>
                </a:solidFill>
              </a:rPr>
              <a:t>ARS 13-1506 Burglary </a:t>
            </a:r>
            <a:endParaRPr lang="en-US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49137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648200" y="76200"/>
            <a:ext cx="4396154" cy="6705600"/>
          </a:xfrm>
          <a:prstGeom prst="rect">
            <a:avLst/>
          </a:prstGeom>
          <a:ln w="762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800" b="1" dirty="0"/>
          </a:p>
          <a:p>
            <a:pPr algn="ctr"/>
            <a:endParaRPr lang="en-US" sz="2800" b="1" dirty="0"/>
          </a:p>
          <a:p>
            <a:pPr algn="ctr"/>
            <a:r>
              <a:rPr lang="en-US" sz="2800" b="1" dirty="0"/>
              <a:t>Scenario #6</a:t>
            </a:r>
            <a:br>
              <a:rPr lang="en-US" sz="2800" b="1" dirty="0"/>
            </a:br>
            <a:r>
              <a:rPr lang="en-US" sz="2800" b="1" dirty="0"/>
              <a:t>While a teacher is talking to another student you see someone go into the teacher’s desk.</a:t>
            </a:r>
            <a:endParaRPr lang="en-US" b="1" dirty="0"/>
          </a:p>
          <a:p>
            <a:endParaRPr lang="en-US" b="1" dirty="0"/>
          </a:p>
          <a:p>
            <a:r>
              <a:rPr lang="en-US" b="1" dirty="0"/>
              <a:t>Cost to…</a:t>
            </a:r>
          </a:p>
          <a:p>
            <a:pPr lvl="1"/>
            <a:r>
              <a:rPr lang="en-US" dirty="0"/>
              <a:t>School: </a:t>
            </a:r>
            <a:r>
              <a:rPr lang="en-US" dirty="0">
                <a:solidFill>
                  <a:srgbClr val="FF0000"/>
                </a:solidFill>
              </a:rPr>
              <a:t>locks for desks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Staff: </a:t>
            </a:r>
            <a:r>
              <a:rPr lang="en-US" dirty="0">
                <a:solidFill>
                  <a:srgbClr val="FF0000"/>
                </a:solidFill>
              </a:rPr>
              <a:t>fill-out reports, investigate, contact parents, assign consequences and supervise such as detentions or Saturday School; time to help students</a:t>
            </a:r>
            <a:endParaRPr lang="en-US" dirty="0"/>
          </a:p>
          <a:p>
            <a:pPr lvl="1"/>
            <a:endParaRPr lang="en-US" dirty="0"/>
          </a:p>
          <a:p>
            <a:pPr lvl="1"/>
            <a:r>
              <a:rPr lang="en-US" dirty="0"/>
              <a:t>Students:  </a:t>
            </a:r>
            <a:r>
              <a:rPr lang="en-US" dirty="0">
                <a:solidFill>
                  <a:srgbClr val="FF0000"/>
                </a:solidFill>
              </a:rPr>
              <a:t>loss of instruction time and time with teacher for one-on-one help</a:t>
            </a:r>
          </a:p>
          <a:p>
            <a:endParaRPr lang="en-US" b="1" dirty="0"/>
          </a:p>
          <a:p>
            <a:r>
              <a:rPr lang="en-US" b="1" dirty="0"/>
              <a:t>Laws:  </a:t>
            </a:r>
            <a:r>
              <a:rPr lang="en-US" altLang="en-US" dirty="0">
                <a:solidFill>
                  <a:srgbClr val="FF0000"/>
                </a:solidFill>
              </a:rPr>
              <a:t>ARS 13-1802 Theft</a:t>
            </a:r>
            <a:endParaRPr lang="en-US" dirty="0">
              <a:solidFill>
                <a:srgbClr val="FF0000"/>
              </a:solidFill>
            </a:endParaRPr>
          </a:p>
          <a:p>
            <a:endParaRPr lang="en-US" b="1" dirty="0"/>
          </a:p>
          <a:p>
            <a:endParaRPr lang="en-US" b="1" dirty="0"/>
          </a:p>
          <a:p>
            <a:endParaRPr lang="en-US" b="1" dirty="0"/>
          </a:p>
          <a:p>
            <a:endParaRPr lang="en-US" b="1" dirty="0"/>
          </a:p>
        </p:txBody>
      </p:sp>
      <p:sp>
        <p:nvSpPr>
          <p:cNvPr id="5" name="Rectangle 4"/>
          <p:cNvSpPr/>
          <p:nvPr/>
        </p:nvSpPr>
        <p:spPr>
          <a:xfrm>
            <a:off x="143189" y="76200"/>
            <a:ext cx="4396154" cy="6705600"/>
          </a:xfrm>
          <a:prstGeom prst="rect">
            <a:avLst/>
          </a:prstGeom>
          <a:ln w="762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/>
              <a:t>Scenario #5</a:t>
            </a:r>
            <a:br>
              <a:rPr lang="en-US" sz="2800" b="1" dirty="0"/>
            </a:br>
            <a:r>
              <a:rPr lang="en-US" sz="2800" b="1" dirty="0"/>
              <a:t>A student is carving on their </a:t>
            </a:r>
          </a:p>
          <a:p>
            <a:pPr algn="ctr"/>
            <a:r>
              <a:rPr lang="en-US" sz="2800" b="1" dirty="0"/>
              <a:t>desk with a pencil.</a:t>
            </a:r>
          </a:p>
          <a:p>
            <a:pPr algn="ctr"/>
            <a:endParaRPr lang="en-US" sz="2800" b="1" dirty="0"/>
          </a:p>
          <a:p>
            <a:endParaRPr lang="en-US" b="1" dirty="0"/>
          </a:p>
          <a:p>
            <a:endParaRPr lang="en-US" b="1" dirty="0"/>
          </a:p>
          <a:p>
            <a:r>
              <a:rPr lang="en-US" b="1" dirty="0"/>
              <a:t>Cost to…</a:t>
            </a:r>
          </a:p>
          <a:p>
            <a:pPr lvl="1"/>
            <a:r>
              <a:rPr lang="en-US" dirty="0"/>
              <a:t>School:  </a:t>
            </a:r>
            <a:r>
              <a:rPr lang="en-US" dirty="0">
                <a:solidFill>
                  <a:srgbClr val="FF0000"/>
                </a:solidFill>
              </a:rPr>
              <a:t>replace or repair desk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Staff: </a:t>
            </a:r>
            <a:r>
              <a:rPr lang="en-US" dirty="0">
                <a:solidFill>
                  <a:srgbClr val="FF0000"/>
                </a:solidFill>
              </a:rPr>
              <a:t>fill-out reports, investigate, contact parents, assign consequences and supervise such as detentions or Saturday School</a:t>
            </a:r>
            <a:endParaRPr lang="en-US" dirty="0"/>
          </a:p>
          <a:p>
            <a:pPr lvl="1"/>
            <a:endParaRPr lang="en-US" dirty="0"/>
          </a:p>
          <a:p>
            <a:pPr lvl="1"/>
            <a:r>
              <a:rPr lang="en-US" dirty="0"/>
              <a:t>Students: </a:t>
            </a:r>
            <a:r>
              <a:rPr lang="en-US" dirty="0">
                <a:solidFill>
                  <a:srgbClr val="FF0000"/>
                </a:solidFill>
              </a:rPr>
              <a:t>loss of a desk, exposed to offensive comments or pictures</a:t>
            </a:r>
          </a:p>
          <a:p>
            <a:endParaRPr lang="en-US" b="1" dirty="0"/>
          </a:p>
          <a:p>
            <a:r>
              <a:rPr lang="en-US" b="1" dirty="0"/>
              <a:t>Laws:</a:t>
            </a:r>
            <a:r>
              <a:rPr lang="en-US" dirty="0"/>
              <a:t>  </a:t>
            </a:r>
            <a:r>
              <a:rPr lang="en-US" altLang="en-US" dirty="0">
                <a:solidFill>
                  <a:srgbClr val="FF0000"/>
                </a:solidFill>
              </a:rPr>
              <a:t>ARS 13-1601 Criminal Damage</a:t>
            </a:r>
            <a:endParaRPr lang="en-US" dirty="0">
              <a:solidFill>
                <a:srgbClr val="FF0000"/>
              </a:solidFill>
            </a:endParaRPr>
          </a:p>
          <a:p>
            <a:pPr algn="ctr"/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31545049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4648202" y="194603"/>
            <a:ext cx="4374384" cy="6510997"/>
          </a:xfrm>
          <a:prstGeom prst="rect">
            <a:avLst/>
          </a:prstGeom>
          <a:ln w="762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/>
              <a:t>Scenario #8</a:t>
            </a:r>
            <a:br>
              <a:rPr lang="en-US" b="1" dirty="0"/>
            </a:br>
            <a:r>
              <a:rPr lang="en-US" b="1" dirty="0"/>
              <a:t>You see a student lighting a firework and throwing it in the trash in the hallway at school.</a:t>
            </a:r>
          </a:p>
          <a:p>
            <a:pPr algn="ctr"/>
            <a:endParaRPr lang="en-US" b="1" dirty="0"/>
          </a:p>
          <a:p>
            <a:r>
              <a:rPr lang="en-US" b="1" dirty="0"/>
              <a:t>Cost to…</a:t>
            </a:r>
          </a:p>
          <a:p>
            <a:pPr lvl="1"/>
            <a:r>
              <a:rPr lang="en-US" dirty="0"/>
              <a:t>School: </a:t>
            </a:r>
            <a:r>
              <a:rPr lang="en-US" dirty="0">
                <a:solidFill>
                  <a:srgbClr val="FF0000"/>
                </a:solidFill>
              </a:rPr>
              <a:t>repair or replaced damaged items, time of maintenance crew; fire crews may be called</a:t>
            </a:r>
          </a:p>
          <a:p>
            <a:pPr lvl="1"/>
            <a:endParaRPr lang="en-US" dirty="0"/>
          </a:p>
          <a:p>
            <a:pPr lvl="1"/>
            <a:r>
              <a:rPr lang="en-US" dirty="0">
                <a:solidFill>
                  <a:schemeClr val="tx1"/>
                </a:solidFill>
              </a:rPr>
              <a:t>Staff:  </a:t>
            </a:r>
            <a:r>
              <a:rPr lang="en-US" dirty="0">
                <a:solidFill>
                  <a:srgbClr val="FF0000"/>
                </a:solidFill>
              </a:rPr>
              <a:t>fill-out reports, investigate, contact parents, assign consequences and supervise such as detentions or Saturday school, interruption to class time/lesson</a:t>
            </a:r>
            <a:endParaRPr lang="en-US" dirty="0"/>
          </a:p>
          <a:p>
            <a:pPr lvl="1"/>
            <a:endParaRPr lang="en-US" dirty="0"/>
          </a:p>
          <a:p>
            <a:pPr lvl="1"/>
            <a:r>
              <a:rPr lang="en-US" dirty="0"/>
              <a:t>Students:  </a:t>
            </a:r>
            <a:r>
              <a:rPr lang="en-US" dirty="0">
                <a:solidFill>
                  <a:srgbClr val="FF0000"/>
                </a:solidFill>
              </a:rPr>
              <a:t>fire alarm may have been set off, loss of class time, have to make up the time, cause fear or alarm-makes it difficult to refocus</a:t>
            </a:r>
            <a:endParaRPr lang="en-US" b="1" dirty="0">
              <a:solidFill>
                <a:srgbClr val="FF0000"/>
              </a:solidFill>
            </a:endParaRPr>
          </a:p>
          <a:p>
            <a:endParaRPr lang="en-US" b="1" dirty="0"/>
          </a:p>
          <a:p>
            <a:r>
              <a:rPr lang="en-US" b="1" dirty="0"/>
              <a:t>Laws:  </a:t>
            </a:r>
            <a:r>
              <a:rPr lang="en-US" dirty="0">
                <a:solidFill>
                  <a:srgbClr val="FF0000"/>
                </a:solidFill>
              </a:rPr>
              <a:t>ARS 13-1703 Arson of a structure or property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21417" y="152400"/>
            <a:ext cx="4374383" cy="6553200"/>
          </a:xfrm>
          <a:prstGeom prst="rect">
            <a:avLst/>
          </a:prstGeom>
          <a:ln w="762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800" b="1" dirty="0"/>
          </a:p>
          <a:p>
            <a:pPr algn="ctr"/>
            <a:endParaRPr lang="en-US" sz="2800" b="1" dirty="0"/>
          </a:p>
          <a:p>
            <a:pPr algn="ctr"/>
            <a:endParaRPr lang="en-US" sz="2800" b="1" dirty="0"/>
          </a:p>
          <a:p>
            <a:pPr algn="ctr"/>
            <a:r>
              <a:rPr lang="en-US" b="1" dirty="0"/>
              <a:t>Scenario #7</a:t>
            </a:r>
            <a:br>
              <a:rPr lang="en-US" b="1" dirty="0"/>
            </a:br>
            <a:r>
              <a:rPr lang="en-US" b="1" dirty="0"/>
              <a:t>Students trash the teacher’s unlocked classroom while the teacher was out during planning period.</a:t>
            </a:r>
          </a:p>
          <a:p>
            <a:endParaRPr lang="en-US" b="1" dirty="0"/>
          </a:p>
          <a:p>
            <a:r>
              <a:rPr lang="en-US" b="1" dirty="0"/>
              <a:t>Cost to…</a:t>
            </a:r>
          </a:p>
          <a:p>
            <a:pPr lvl="1"/>
            <a:r>
              <a:rPr lang="en-US" dirty="0"/>
              <a:t>School:  </a:t>
            </a:r>
            <a:r>
              <a:rPr lang="en-US" dirty="0">
                <a:solidFill>
                  <a:srgbClr val="FF0000"/>
                </a:solidFill>
              </a:rPr>
              <a:t>locks and keys (to be replaced each time with new staff), replace or repair necessary items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Staff: </a:t>
            </a:r>
            <a:r>
              <a:rPr lang="en-US" dirty="0">
                <a:solidFill>
                  <a:srgbClr val="FF0000"/>
                </a:solidFill>
              </a:rPr>
              <a:t>fill-out reports, investigate, contact parents, assign consequences and supervise such as detentions or Saturday school, time locking and unlocking room and items</a:t>
            </a:r>
            <a:endParaRPr lang="en-US" dirty="0"/>
          </a:p>
          <a:p>
            <a:pPr lvl="1"/>
            <a:endParaRPr lang="en-US" dirty="0"/>
          </a:p>
          <a:p>
            <a:pPr lvl="1"/>
            <a:r>
              <a:rPr lang="en-US" dirty="0"/>
              <a:t>Students:  </a:t>
            </a:r>
            <a:r>
              <a:rPr lang="en-US" dirty="0">
                <a:solidFill>
                  <a:srgbClr val="FF0000"/>
                </a:solidFill>
              </a:rPr>
              <a:t>room reassignment, loss of classroom resources</a:t>
            </a:r>
          </a:p>
          <a:p>
            <a:endParaRPr lang="en-US" b="1" dirty="0"/>
          </a:p>
          <a:p>
            <a:r>
              <a:rPr lang="en-US" b="1" dirty="0"/>
              <a:t>Laws:  </a:t>
            </a:r>
            <a:r>
              <a:rPr lang="en-US" dirty="0">
                <a:solidFill>
                  <a:srgbClr val="FF0000"/>
                </a:solidFill>
              </a:rPr>
              <a:t>ARS 13-1604 Aggravated Criminal Damage</a:t>
            </a:r>
          </a:p>
          <a:p>
            <a:pPr algn="ctr"/>
            <a:endParaRPr lang="en-US" sz="2800" b="1" dirty="0"/>
          </a:p>
          <a:p>
            <a:pPr algn="ctr"/>
            <a:endParaRPr lang="en-US" sz="2800" b="1" dirty="0"/>
          </a:p>
          <a:p>
            <a:pPr algn="ctr"/>
            <a:endParaRPr lang="en-US" sz="2800" b="1" dirty="0"/>
          </a:p>
          <a:p>
            <a:pPr algn="ctr"/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65469731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1207</TotalTime>
  <Words>171</Words>
  <Application>Microsoft Office PowerPoint</Application>
  <PresentationFormat>On-screen Show (4:3)</PresentationFormat>
  <Paragraphs>243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Diana Strouth</dc:creator>
  <cp:lastModifiedBy>Diana Strouth</cp:lastModifiedBy>
  <cp:revision>31</cp:revision>
  <cp:lastPrinted>2017-02-08T16:58:15Z</cp:lastPrinted>
  <dcterms:created xsi:type="dcterms:W3CDTF">2014-10-06T23:18:18Z</dcterms:created>
  <dcterms:modified xsi:type="dcterms:W3CDTF">2020-03-16T20:02:43Z</dcterms:modified>
</cp:coreProperties>
</file>