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1" r:id="rId6"/>
    <p:sldId id="260" r:id="rId7"/>
    <p:sldId id="258" r:id="rId8"/>
    <p:sldId id="25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cenario Cards" id="{198588D4-FD84-44E0-800A-A1B1FD132D0F}">
          <p14:sldIdLst>
            <p14:sldId id="257"/>
            <p14:sldId id="262"/>
            <p14:sldId id="263"/>
            <p14:sldId id="264"/>
          </p14:sldIdLst>
        </p14:section>
        <p14:section name="Card Keys" id="{127FA354-E5A7-4D4E-83B5-0A052814094D}">
          <p14:sldIdLst>
            <p14:sldId id="261"/>
            <p14:sldId id="260"/>
            <p14:sldId id="258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Castro" initials="JC" lastIdx="4" clrIdx="0">
    <p:extLst>
      <p:ext uri="{19B8F6BF-5375-455C-9EA6-DF929625EA0E}">
        <p15:presenceInfo xmlns:p15="http://schemas.microsoft.com/office/powerpoint/2012/main" userId="S::jcastro@azflse.org::51025939-3528-4acf-bc55-ae585ed119b6" providerId="AD"/>
      </p:ext>
    </p:extLst>
  </p:cmAuthor>
  <p:cmAuthor id="2" name="Diana Strouth" initials="DS" lastIdx="1" clrIdx="1">
    <p:extLst>
      <p:ext uri="{19B8F6BF-5375-455C-9EA6-DF929625EA0E}">
        <p15:presenceInfo xmlns:p15="http://schemas.microsoft.com/office/powerpoint/2012/main" userId="S::DStrouth@azflse.org::d3d32ec8-1dd8-4406-b4ce-d0b824b1575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36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63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2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86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593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6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12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164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6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661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097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FD36-9943-42B2-99ED-C823C1EADEFD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18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2FD36-9943-42B2-99ED-C823C1EADEFD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66CFB-87BC-46D5-8719-2ABF9A57C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2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71646" y="84908"/>
            <a:ext cx="4396154" cy="6773092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#2</a:t>
            </a:r>
          </a:p>
          <a:p>
            <a:pPr algn="ctr"/>
            <a:r>
              <a:rPr lang="en-US" sz="2800" b="1" dirty="0"/>
              <a:t>In class you overhear students talking about riding the school golf carts without permission on campus last Saturday.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76200" y="76200"/>
            <a:ext cx="4396154" cy="67818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r>
              <a:rPr lang="en-US" sz="2800" b="1" dirty="0"/>
              <a:t>Scenario #1</a:t>
            </a:r>
            <a:br>
              <a:rPr lang="en-US" sz="2800" b="1" dirty="0"/>
            </a:br>
            <a:r>
              <a:rPr lang="en-US" sz="2800" b="1" dirty="0"/>
              <a:t>While using the restroom you see fellow students writing on the walls with a sharpie.</a:t>
            </a:r>
          </a:p>
          <a:p>
            <a:endParaRPr lang="en-US" sz="14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79736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4D90793-B4F3-4A9C-9327-6FC7E6E89E8D}"/>
              </a:ext>
            </a:extLst>
          </p:cNvPr>
          <p:cNvSpPr/>
          <p:nvPr/>
        </p:nvSpPr>
        <p:spPr>
          <a:xfrm>
            <a:off x="4712342" y="76200"/>
            <a:ext cx="4298851" cy="67818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#4</a:t>
            </a:r>
            <a:br>
              <a:rPr lang="en-US" sz="2800" b="1" dirty="0"/>
            </a:br>
            <a:r>
              <a:rPr lang="en-US" sz="2800" b="1" dirty="0"/>
              <a:t>You see students throwing their trash on the ground in the plaza.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A22777-A8AE-4A65-85CC-B07880AC94C6}"/>
              </a:ext>
            </a:extLst>
          </p:cNvPr>
          <p:cNvSpPr/>
          <p:nvPr/>
        </p:nvSpPr>
        <p:spPr>
          <a:xfrm>
            <a:off x="132807" y="76200"/>
            <a:ext cx="4366846" cy="67818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#9</a:t>
            </a:r>
            <a:br>
              <a:rPr lang="en-US" sz="2800" b="1" dirty="0"/>
            </a:br>
            <a:r>
              <a:rPr lang="en-US" sz="2800" b="1" dirty="0"/>
              <a:t>A student is bragging about putting graffiti on the wall of the school gym over the weekend.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41362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48200" y="76200"/>
            <a:ext cx="4396154" cy="6705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Scenario #6</a:t>
            </a:r>
            <a:br>
              <a:rPr lang="en-US" sz="2800" b="1" dirty="0"/>
            </a:br>
            <a:r>
              <a:rPr lang="en-US" sz="2800" b="1" dirty="0"/>
              <a:t>While a teacher is talking to another student you see someone go into the teacher’s desk.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43189" y="76200"/>
            <a:ext cx="4396154" cy="6705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#5</a:t>
            </a:r>
            <a:br>
              <a:rPr lang="en-US" sz="2800" b="1" dirty="0"/>
            </a:br>
            <a:r>
              <a:rPr lang="en-US" sz="2800" b="1" dirty="0"/>
              <a:t>A student is carving on their </a:t>
            </a:r>
          </a:p>
          <a:p>
            <a:pPr algn="ctr"/>
            <a:r>
              <a:rPr lang="en-US" sz="2800" b="1" dirty="0"/>
              <a:t>desk with a pencil.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231200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48202" y="194603"/>
            <a:ext cx="4374384" cy="6510997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#8</a:t>
            </a:r>
            <a:br>
              <a:rPr lang="en-US" sz="2800" b="1" dirty="0"/>
            </a:br>
            <a:r>
              <a:rPr lang="en-US" sz="2800" b="1" dirty="0"/>
              <a:t>You see a student lighting a firework and throwing it in the trash in the hallway at school.</a:t>
            </a:r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121417" y="152400"/>
            <a:ext cx="4374383" cy="6553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Scenario #7</a:t>
            </a:r>
            <a:br>
              <a:rPr lang="en-US" sz="2800" b="1" dirty="0"/>
            </a:br>
            <a:r>
              <a:rPr lang="en-US" sz="2800" b="1" dirty="0"/>
              <a:t>Students trash the teacher’s unlocked classroom while the teacher was out during planning period.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Laws: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50968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71646" y="84908"/>
            <a:ext cx="4396154" cy="6629399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r>
              <a:rPr lang="en-US" b="1" dirty="0"/>
              <a:t>Scenario #2</a:t>
            </a:r>
          </a:p>
          <a:p>
            <a:pPr algn="ctr"/>
            <a:r>
              <a:rPr lang="en-US" b="1" dirty="0"/>
              <a:t>In class you overhear students talking about riding the school golf carts without permission on campus last Saturday.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repairs to golf cart, added hardware or materials to secure golf-cart, cameras or security to catch night time activity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criminal charges, suspension, los of school privileges to attend or participate in extracurricular activates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/>
          </a:p>
          <a:p>
            <a:r>
              <a:rPr lang="en-US" b="1" dirty="0"/>
              <a:t>Laws: </a:t>
            </a:r>
            <a:r>
              <a:rPr lang="en-US" dirty="0">
                <a:solidFill>
                  <a:srgbClr val="FF0000"/>
                </a:solidFill>
              </a:rPr>
              <a:t>ARS 13-1803 Unlawful us of means of transportation</a:t>
            </a:r>
          </a:p>
          <a:p>
            <a:pPr algn="ctr"/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76200" y="76200"/>
            <a:ext cx="4396154" cy="66294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r>
              <a:rPr lang="en-US" b="1" dirty="0"/>
              <a:t>Scenario #1</a:t>
            </a:r>
            <a:br>
              <a:rPr lang="en-US" b="1" dirty="0"/>
            </a:br>
            <a:r>
              <a:rPr lang="en-US" b="1" dirty="0"/>
              <a:t>While using the restroom you see fellow students writing on the walls with a sharpie.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</a:t>
            </a:r>
            <a:r>
              <a:rPr lang="en-US" dirty="0">
                <a:solidFill>
                  <a:srgbClr val="FF0000"/>
                </a:solidFill>
              </a:rPr>
              <a:t>repaint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</a:t>
            </a:r>
            <a:r>
              <a:rPr lang="en-US" dirty="0">
                <a:solidFill>
                  <a:srgbClr val="FF0000"/>
                </a:solidFill>
              </a:rPr>
              <a:t>bathroom out of use until repainted, new rules that restrict or limit bathroom privileges </a:t>
            </a: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altLang="en-US" dirty="0">
                <a:solidFill>
                  <a:srgbClr val="FF0000"/>
                </a:solidFill>
              </a:rPr>
              <a:t>ARS 13-1601 Criminal Damage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  <a:p>
            <a:pPr algn="ctr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60368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4D90793-B4F3-4A9C-9327-6FC7E6E89E8D}"/>
              </a:ext>
            </a:extLst>
          </p:cNvPr>
          <p:cNvSpPr/>
          <p:nvPr/>
        </p:nvSpPr>
        <p:spPr>
          <a:xfrm>
            <a:off x="4712342" y="152400"/>
            <a:ext cx="4298851" cy="6553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Scenario #4</a:t>
            </a:r>
            <a:br>
              <a:rPr lang="en-US" sz="2800" b="1" dirty="0"/>
            </a:br>
            <a:r>
              <a:rPr lang="en-US" sz="2800" b="1" dirty="0"/>
              <a:t>You see students throwing their trash on the ground in the plaza.</a:t>
            </a:r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time to clean-up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loss of a clean campus</a:t>
            </a: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dirty="0">
                <a:solidFill>
                  <a:srgbClr val="FF0000"/>
                </a:solidFill>
              </a:rPr>
              <a:t>ARS 13-1603 Criminal littering or polluting</a:t>
            </a:r>
            <a:endParaRPr lang="en-US" b="1" dirty="0">
              <a:solidFill>
                <a:srgbClr val="FF0000"/>
              </a:solidFill>
            </a:endParaRPr>
          </a:p>
          <a:p>
            <a:pPr algn="ctr"/>
            <a:endParaRPr lang="en-US" sz="28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A22777-A8AE-4A65-85CC-B07880AC94C6}"/>
              </a:ext>
            </a:extLst>
          </p:cNvPr>
          <p:cNvSpPr/>
          <p:nvPr/>
        </p:nvSpPr>
        <p:spPr>
          <a:xfrm>
            <a:off x="132807" y="152400"/>
            <a:ext cx="4366846" cy="6553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#3</a:t>
            </a:r>
            <a:br>
              <a:rPr lang="en-US" sz="2800" b="1" dirty="0"/>
            </a:br>
            <a:r>
              <a:rPr lang="en-US" sz="2800" b="1" dirty="0"/>
              <a:t>A student is bragging about putting graffiti on the lockers over the weekend.</a:t>
            </a:r>
          </a:p>
          <a:p>
            <a:pPr algn="ctr"/>
            <a:endParaRPr lang="en-US" sz="2800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replace or repaint lockers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</a:t>
            </a:r>
            <a:r>
              <a:rPr lang="en-US" dirty="0">
                <a:solidFill>
                  <a:srgbClr val="FF0000"/>
                </a:solidFill>
              </a:rPr>
              <a:t>loss of lockers while being repaired or repainted or total loss of use of lockers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Laws: </a:t>
            </a:r>
            <a:r>
              <a:rPr lang="en-US" dirty="0">
                <a:solidFill>
                  <a:srgbClr val="FF0000"/>
                </a:solidFill>
              </a:rPr>
              <a:t>ARS 13-1604 Aggravated Criminal Damage or </a:t>
            </a:r>
            <a:r>
              <a:rPr lang="en-US" altLang="en-US" dirty="0">
                <a:solidFill>
                  <a:srgbClr val="FF0000"/>
                </a:solidFill>
              </a:rPr>
              <a:t>ARS 13-1506 Burglary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913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48200" y="76200"/>
            <a:ext cx="4396154" cy="6705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Scenario #6</a:t>
            </a:r>
            <a:br>
              <a:rPr lang="en-US" sz="2800" b="1" dirty="0"/>
            </a:br>
            <a:r>
              <a:rPr lang="en-US" sz="2800" b="1" dirty="0"/>
              <a:t>While a teacher is talking to another student you see someone go into the teacher’s desk.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</a:t>
            </a:r>
            <a:r>
              <a:rPr lang="en-US" dirty="0">
                <a:solidFill>
                  <a:srgbClr val="FF0000"/>
                </a:solidFill>
              </a:rPr>
              <a:t>locks for desks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School; time to help students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loss of instruction time and time with teacher for one-on-one help</a:t>
            </a: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altLang="en-US" dirty="0">
                <a:solidFill>
                  <a:srgbClr val="FF0000"/>
                </a:solidFill>
              </a:rPr>
              <a:t>ARS 13-1802 Theft</a:t>
            </a:r>
            <a:endParaRPr lang="en-US" dirty="0">
              <a:solidFill>
                <a:srgbClr val="FF0000"/>
              </a:solidFill>
            </a:endParaRP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43189" y="76200"/>
            <a:ext cx="4396154" cy="67056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Scenario #5</a:t>
            </a:r>
            <a:br>
              <a:rPr lang="en-US" sz="2800" b="1" dirty="0"/>
            </a:br>
            <a:r>
              <a:rPr lang="en-US" sz="2800" b="1" dirty="0"/>
              <a:t>A student is carving on their </a:t>
            </a:r>
          </a:p>
          <a:p>
            <a:pPr algn="ctr"/>
            <a:r>
              <a:rPr lang="en-US" sz="2800" b="1" dirty="0"/>
              <a:t>desk with a pencil.</a:t>
            </a:r>
          </a:p>
          <a:p>
            <a:pPr algn="ctr"/>
            <a:endParaRPr lang="en-US" sz="2800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replace or repair desk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</a:t>
            </a:r>
            <a:r>
              <a:rPr lang="en-US" dirty="0">
                <a:solidFill>
                  <a:srgbClr val="FF0000"/>
                </a:solidFill>
              </a:rPr>
              <a:t>loss of a desk, exposed to offensive comments or pictures</a:t>
            </a:r>
          </a:p>
          <a:p>
            <a:endParaRPr lang="en-US" b="1" dirty="0"/>
          </a:p>
          <a:p>
            <a:r>
              <a:rPr lang="en-US" b="1" dirty="0"/>
              <a:t>Laws:</a:t>
            </a:r>
            <a:r>
              <a:rPr lang="en-US" dirty="0"/>
              <a:t>  </a:t>
            </a:r>
            <a:r>
              <a:rPr lang="en-US" altLang="en-US" dirty="0">
                <a:solidFill>
                  <a:srgbClr val="FF0000"/>
                </a:solidFill>
              </a:rPr>
              <a:t>ARS 13-1601 Criminal Damage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54504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48202" y="194603"/>
            <a:ext cx="4374384" cy="6510997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Scenario #8</a:t>
            </a:r>
            <a:br>
              <a:rPr lang="en-US" b="1" dirty="0"/>
            </a:br>
            <a:r>
              <a:rPr lang="en-US" b="1" dirty="0"/>
              <a:t>You see a student lighting a firework and throwing it in the trash in the hallway at school.</a:t>
            </a:r>
          </a:p>
          <a:p>
            <a:pPr algn="ctr"/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</a:t>
            </a:r>
            <a:r>
              <a:rPr lang="en-US" dirty="0">
                <a:solidFill>
                  <a:srgbClr val="FF0000"/>
                </a:solidFill>
              </a:rPr>
              <a:t>repair or replaced damaged items, time of maintenance crew; fire crews may be called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chemeClr val="tx1"/>
                </a:solidFill>
              </a:rPr>
              <a:t>Staff: 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school, interruption to class time/lesson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fire alarm may have been set off, loss of class time, have to make up the time, cause fear or alarm-makes it difficult to refocus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dirty="0">
                <a:solidFill>
                  <a:srgbClr val="FF0000"/>
                </a:solidFill>
              </a:rPr>
              <a:t>ARS 13-1703 Arson of a structure or property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417" y="152400"/>
            <a:ext cx="4374383" cy="6553200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b="1" dirty="0"/>
              <a:t>Scenario #7</a:t>
            </a:r>
            <a:br>
              <a:rPr lang="en-US" b="1" dirty="0"/>
            </a:br>
            <a:r>
              <a:rPr lang="en-US" b="1" dirty="0"/>
              <a:t>Students trash the teacher’s unlocked classroom while the teacher was out during planning period.</a:t>
            </a:r>
          </a:p>
          <a:p>
            <a:endParaRPr lang="en-US" b="1" dirty="0"/>
          </a:p>
          <a:p>
            <a:r>
              <a:rPr lang="en-US" b="1" dirty="0"/>
              <a:t>Cost to…</a:t>
            </a:r>
          </a:p>
          <a:p>
            <a:pPr lvl="1"/>
            <a:r>
              <a:rPr lang="en-US" dirty="0"/>
              <a:t>School:  </a:t>
            </a:r>
            <a:r>
              <a:rPr lang="en-US" dirty="0">
                <a:solidFill>
                  <a:srgbClr val="FF0000"/>
                </a:solidFill>
              </a:rPr>
              <a:t>locks and keys (to be replaced each time with new staff), replace or repair necessary items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Staff: </a:t>
            </a:r>
            <a:r>
              <a:rPr lang="en-US" dirty="0">
                <a:solidFill>
                  <a:srgbClr val="FF0000"/>
                </a:solidFill>
              </a:rPr>
              <a:t>fill-out reports, investigate, contact parents, assign consequences and supervise such as detentions or Saturday school, time locking and unlocking room and items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Students:  </a:t>
            </a:r>
            <a:r>
              <a:rPr lang="en-US" dirty="0">
                <a:solidFill>
                  <a:srgbClr val="FF0000"/>
                </a:solidFill>
              </a:rPr>
              <a:t>room reassignment, loss of classroom resources</a:t>
            </a:r>
          </a:p>
          <a:p>
            <a:endParaRPr lang="en-US" b="1" dirty="0"/>
          </a:p>
          <a:p>
            <a:r>
              <a:rPr lang="en-US" b="1" dirty="0"/>
              <a:t>Laws:  </a:t>
            </a:r>
            <a:r>
              <a:rPr lang="en-US" dirty="0">
                <a:solidFill>
                  <a:srgbClr val="FF0000"/>
                </a:solidFill>
              </a:rPr>
              <a:t>ARS 13-1604 Aggravated Criminal Damage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54697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171</Words>
  <Application>Microsoft Office PowerPoint</Application>
  <PresentationFormat>On-screen Show (4:3)</PresentationFormat>
  <Paragraphs>243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31</cp:revision>
  <cp:lastPrinted>2017-02-08T16:58:15Z</cp:lastPrinted>
  <dcterms:created xsi:type="dcterms:W3CDTF">2014-10-06T23:18:18Z</dcterms:created>
  <dcterms:modified xsi:type="dcterms:W3CDTF">2020-03-16T20:02:43Z</dcterms:modified>
</cp:coreProperties>
</file>