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eer Pressure Response Cards" id="{B1C1D8DD-0C58-4715-8B09-2A3EDCDF8529}">
          <p14:sldIdLst>
            <p14:sldId id="257"/>
            <p14:sldId id="258"/>
            <p14:sldId id="259"/>
            <p14:sldId id="260"/>
          </p14:sldIdLst>
        </p14:section>
        <p14:section name="Card Key" id="{3D490B58-3696-4534-94DE-FA8C874C843F}">
          <p14:sldIdLst>
            <p14:sldId id="261"/>
            <p14:sldId id="262"/>
            <p14:sldId id="263"/>
            <p14:sldId id="264"/>
          </p14:sldIdLst>
        </p14:section>
        <p14:section name="Scenario Cards" id="{C7206F94-FB95-4885-B7BC-51DC559B959B}">
          <p14:sldIdLst>
            <p14:sldId id="265"/>
            <p14:sldId id="266"/>
            <p14:sldId id="267"/>
            <p14:sldId id="268"/>
          </p14:sldIdLst>
        </p14:section>
        <p14:section name="Scenario Key" id="{5A2C8FE4-7A13-4993-B323-F98DA688E361}">
          <p14:sldIdLst>
            <p14:sldId id="269"/>
            <p14:sldId id="270"/>
            <p14:sldId id="271"/>
            <p14:sldId id="27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3" clrIdx="0">
    <p:extLst>
      <p:ext uri="{19B8F6BF-5375-455C-9EA6-DF929625EA0E}">
        <p15:presenceInfo xmlns:p15="http://schemas.microsoft.com/office/powerpoint/2012/main" userId="S::jcastro@azflse.org::51025939-3528-4acf-bc55-ae585ed119b6" providerId="AD"/>
      </p:ext>
    </p:extLst>
  </p:cmAuthor>
  <p:cmAuthor id="2" name="Diana Strouth" initials="DS" lastIdx="4" clrIdx="1">
    <p:extLst>
      <p:ext uri="{19B8F6BF-5375-455C-9EA6-DF929625EA0E}">
        <p15:presenceInfo xmlns:p15="http://schemas.microsoft.com/office/powerpoint/2012/main" userId="S::DStrouth@azflse.org::d3d32ec8-1dd8-4406-b4ce-d0b824b1575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6A5C1F-B941-435A-93D3-8198B1F314A0}" v="89" dt="2020-03-12T20:34:38.6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8"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D62FE-56C0-49EA-8BFF-61481BF936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69462E-5745-4D95-9034-3FCD4E6E17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42A743-86F0-42C4-A57C-358580BCB879}"/>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67A454EA-45A1-49A6-88F1-6490FC4A36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5C2961-C8E2-49B7-A923-7EF08DD3EAD4}"/>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175305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E042F-CB8C-413A-B9AE-11F090823A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E5A7E4-68A5-4FB9-982E-D6516C5161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C8984-4FC5-499E-83A7-BB59282594C1}"/>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806E43FE-51C6-4BE0-A1FE-C489D53341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521A68-5118-483C-AAC9-2ED0BE506E4C}"/>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1225408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083F65-C3FD-4E44-87AB-1A6FEE14FB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6FAD37-521C-46E4-B993-11B088709D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BCB8D4-0AC4-46FC-9CE0-2A91051B56E6}"/>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81C6DA9E-921D-4621-8FA5-7A032038C8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9893E0-FEDD-4350-A3EA-63AEFF0622BF}"/>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3321614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927D-A5DF-451B-B4FE-A95440B17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E602B9-E5F3-4542-BA66-71F441EF10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0B4031-26FF-4ACE-B246-B24E550F9F65}"/>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84059F07-7340-4812-874B-FD1A0411C3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F8E609-BE81-4A34-BFAF-23F663BF0338}"/>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3863756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F56D3-0B07-4211-B6A5-13DA09BE94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B2E3B86-23C6-400F-8354-858DDCA371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29CF6A-72A4-4670-B593-C09781B08941}"/>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CCD08348-39C2-4C6D-8769-9CEF51F96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21FA6F-9C20-48E2-BFB5-C0297879A959}"/>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2807959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E01C-9529-459E-9E6D-B9DC0DFC98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4936FF-2DD3-4934-9365-0711BA0A5D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F8CCDF-87D5-4327-8DC8-B71A737293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90A3AB-B177-42E7-807B-3217395CD0D8}"/>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6" name="Footer Placeholder 5">
            <a:extLst>
              <a:ext uri="{FF2B5EF4-FFF2-40B4-BE49-F238E27FC236}">
                <a16:creationId xmlns:a16="http://schemas.microsoft.com/office/drawing/2014/main" id="{F21A2EBB-D760-4BD8-89BC-9EF03C38FC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6E2116-E303-4EDE-A953-279E607807B3}"/>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2421265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2DB18-C8FA-4422-9D1F-950DFDD1E2C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8F05D5-5553-4243-A6AD-F3D099B8DD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60C479-07AB-4932-9FDC-022F6BF80C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B04025-4B04-47F2-9AF9-16C2D2EBB8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C810BE-F57C-4E33-A145-98120CAD04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BC922F-668A-485D-AAB0-74DF0B90C78C}"/>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8" name="Footer Placeholder 7">
            <a:extLst>
              <a:ext uri="{FF2B5EF4-FFF2-40B4-BE49-F238E27FC236}">
                <a16:creationId xmlns:a16="http://schemas.microsoft.com/office/drawing/2014/main" id="{31266B77-48FF-4F66-AE11-3162FE936E8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E664A7-4041-4662-BBBB-C9F4E19D583C}"/>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397534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961A2-2C9A-4627-B5DB-8E4648AF2F3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EFFDFE-DEEC-4FDA-B09A-74CCA2AABE60}"/>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4" name="Footer Placeholder 3">
            <a:extLst>
              <a:ext uri="{FF2B5EF4-FFF2-40B4-BE49-F238E27FC236}">
                <a16:creationId xmlns:a16="http://schemas.microsoft.com/office/drawing/2014/main" id="{B6C8E9D4-FEBB-44E2-9A00-3C06B6F5C4B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DF9C03-8496-467F-82C3-C26C2B19532C}"/>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3066727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9575D6-3193-49A2-BE2E-74CEF808CF3B}"/>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3" name="Footer Placeholder 2">
            <a:extLst>
              <a:ext uri="{FF2B5EF4-FFF2-40B4-BE49-F238E27FC236}">
                <a16:creationId xmlns:a16="http://schemas.microsoft.com/office/drawing/2014/main" id="{7D3DD41C-C342-4EE2-B52D-6E2A23659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DD7C8D2-8953-4A2B-B75B-E88C1A980CE4}"/>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2256436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448CE-D817-4557-9559-959E7B4DBF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DC546C-84CE-4126-BFA3-AA061F5238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7CC1B1-E3AC-4AA7-80B8-875DFB92A8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78CCF4-B3F0-48AA-A209-87EE2C9B544C}"/>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6" name="Footer Placeholder 5">
            <a:extLst>
              <a:ext uri="{FF2B5EF4-FFF2-40B4-BE49-F238E27FC236}">
                <a16:creationId xmlns:a16="http://schemas.microsoft.com/office/drawing/2014/main" id="{595B91A0-DDC0-4D8D-916E-62EF1786C2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B27E9F-1284-43D3-80DE-91C69DB096D3}"/>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1677777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D5DB8-D1AC-486E-B850-20DE3AE1A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2A4ADD-1884-4B1A-9E5E-3F6BA05FF4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68DDAD-AB76-4B0D-99CC-D8C289292F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4E1C76-D6F1-461B-821D-FBB022DAF82A}"/>
              </a:ext>
            </a:extLst>
          </p:cNvPr>
          <p:cNvSpPr>
            <a:spLocks noGrp="1"/>
          </p:cNvSpPr>
          <p:nvPr>
            <p:ph type="dt" sz="half" idx="10"/>
          </p:nvPr>
        </p:nvSpPr>
        <p:spPr/>
        <p:txBody>
          <a:bodyPr/>
          <a:lstStyle/>
          <a:p>
            <a:fld id="{CF53870C-CF69-4E27-8487-A9EEAE2B2B9D}" type="datetimeFigureOut">
              <a:rPr lang="en-US" smtClean="0"/>
              <a:t>3/16/2020</a:t>
            </a:fld>
            <a:endParaRPr lang="en-US"/>
          </a:p>
        </p:txBody>
      </p:sp>
      <p:sp>
        <p:nvSpPr>
          <p:cNvPr id="6" name="Footer Placeholder 5">
            <a:extLst>
              <a:ext uri="{FF2B5EF4-FFF2-40B4-BE49-F238E27FC236}">
                <a16:creationId xmlns:a16="http://schemas.microsoft.com/office/drawing/2014/main" id="{C688A1C0-AD99-4DFB-AD91-E734BCE981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64C064-2A81-4910-B921-3C452C5EC55C}"/>
              </a:ext>
            </a:extLst>
          </p:cNvPr>
          <p:cNvSpPr>
            <a:spLocks noGrp="1"/>
          </p:cNvSpPr>
          <p:nvPr>
            <p:ph type="sldNum" sz="quarter" idx="12"/>
          </p:nvPr>
        </p:nvSpPr>
        <p:spPr/>
        <p:txBody>
          <a:bodyPr/>
          <a:lstStyle/>
          <a:p>
            <a:fld id="{3F2CA829-67DB-4A2B-B7CC-7D6E6E1B622C}" type="slidenum">
              <a:rPr lang="en-US" smtClean="0"/>
              <a:t>‹#›</a:t>
            </a:fld>
            <a:endParaRPr lang="en-US"/>
          </a:p>
        </p:txBody>
      </p:sp>
    </p:spTree>
    <p:extLst>
      <p:ext uri="{BB962C8B-B14F-4D97-AF65-F5344CB8AC3E}">
        <p14:creationId xmlns:p14="http://schemas.microsoft.com/office/powerpoint/2010/main" val="2788587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85777B-FD01-40A1-A5BF-5552B6B0A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1FDF56-BBFC-4917-8DB7-94E6D34CAF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47E4F2-850A-4DF7-93D2-2E38E4C831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53870C-CF69-4E27-8487-A9EEAE2B2B9D}" type="datetimeFigureOut">
              <a:rPr lang="en-US" smtClean="0"/>
              <a:t>3/16/2020</a:t>
            </a:fld>
            <a:endParaRPr lang="en-US"/>
          </a:p>
        </p:txBody>
      </p:sp>
      <p:sp>
        <p:nvSpPr>
          <p:cNvPr id="5" name="Footer Placeholder 4">
            <a:extLst>
              <a:ext uri="{FF2B5EF4-FFF2-40B4-BE49-F238E27FC236}">
                <a16:creationId xmlns:a16="http://schemas.microsoft.com/office/drawing/2014/main" id="{6F787E50-BFA0-494E-92E9-14997558EE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42F8B1-3C7B-4908-8B51-C88C845482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CA829-67DB-4A2B-B7CC-7D6E6E1B622C}" type="slidenum">
              <a:rPr lang="en-US" smtClean="0"/>
              <a:t>‹#›</a:t>
            </a:fld>
            <a:endParaRPr lang="en-US"/>
          </a:p>
        </p:txBody>
      </p:sp>
    </p:spTree>
    <p:extLst>
      <p:ext uri="{BB962C8B-B14F-4D97-AF65-F5344CB8AC3E}">
        <p14:creationId xmlns:p14="http://schemas.microsoft.com/office/powerpoint/2010/main" val="4178670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lawforkids.org/driving" TargetMode="External"/><Relationship Id="rId2" Type="http://schemas.openxmlformats.org/officeDocument/2006/relationships/hyperlink" Target="https://lawforkids.org/curfew"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lawforkids.org/illegal-substances" TargetMode="External"/><Relationship Id="rId2" Type="http://schemas.openxmlformats.org/officeDocument/2006/relationships/hyperlink" Target="https://lawforkids.org/assault" TargetMode="External"/><Relationship Id="rId1" Type="http://schemas.openxmlformats.org/officeDocument/2006/relationships/slideLayout" Target="../slideLayouts/slideLayout7.xml"/><Relationship Id="rId4" Type="http://schemas.openxmlformats.org/officeDocument/2006/relationships/hyperlink" Target="https://www.azleg.gov/ars/13/03622.htm"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lawforkids.org/shoplifting" TargetMode="External"/><Relationship Id="rId2" Type="http://schemas.openxmlformats.org/officeDocument/2006/relationships/hyperlink" Target="https://lawforkids.org/cyberbullyin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lawforkids.org/school-offenses/173-school-offenses/425-school-offenses" TargetMode="External"/><Relationship Id="rId2" Type="http://schemas.openxmlformats.org/officeDocument/2006/relationships/hyperlink" Target="https://lawforkids.org/vandalism" TargetMode="External"/><Relationship Id="rId1" Type="http://schemas.openxmlformats.org/officeDocument/2006/relationships/slideLayout" Target="../slideLayouts/slideLayout7.xml"/><Relationship Id="rId5" Type="http://schemas.openxmlformats.org/officeDocument/2006/relationships/hyperlink" Target="https://azdot.gov/motor-vehicles/driver-services/teen-drivers/penalties" TargetMode="External"/><Relationship Id="rId4" Type="http://schemas.openxmlformats.org/officeDocument/2006/relationships/hyperlink" Target="https://www.azleg.gov/ars/28/00701-02.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1938992"/>
          </a:xfrm>
          <a:prstGeom prst="rect">
            <a:avLst/>
          </a:prstGeom>
          <a:noFill/>
        </p:spPr>
        <p:txBody>
          <a:bodyPr wrap="square" rtlCol="0">
            <a:spAutoFit/>
          </a:bodyPr>
          <a:lstStyle/>
          <a:p>
            <a:pPr algn="ctr"/>
            <a:r>
              <a:rPr lang="en-US" sz="2000" dirty="0">
                <a:latin typeface="Comic Sans MS" panose="030F0702030302020204" pitchFamily="66" charset="0"/>
              </a:rPr>
              <a:t>#1</a:t>
            </a:r>
          </a:p>
          <a:p>
            <a:pPr algn="ctr"/>
            <a:r>
              <a:rPr lang="en-US" sz="2000" dirty="0">
                <a:latin typeface="Comic Sans MS" panose="030F0702030302020204" pitchFamily="66" charset="0"/>
              </a:rPr>
              <a:t>What ways can you say, No” to peers who are pressuring you do something you know is wrong ?</a:t>
            </a:r>
          </a:p>
          <a:p>
            <a:pPr algn="ctr"/>
            <a:endParaRPr lang="en-US" sz="2000" dirty="0">
              <a:latin typeface="Comic Sans MS" panose="030F0702030302020204" pitchFamily="66" charset="0"/>
            </a:endParaRPr>
          </a:p>
          <a:p>
            <a:r>
              <a:rPr lang="en-US" sz="2000" dirty="0">
                <a:latin typeface="Comic Sans MS" panose="030F0702030302020204" pitchFamily="66" charset="0"/>
              </a:rPr>
              <a:t>Example:  Shake your head, no.</a:t>
            </a: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2246769"/>
          </a:xfrm>
          <a:prstGeom prst="rect">
            <a:avLst/>
          </a:prstGeom>
          <a:noFill/>
        </p:spPr>
        <p:txBody>
          <a:bodyPr wrap="square" rtlCol="0">
            <a:spAutoFit/>
          </a:bodyPr>
          <a:lstStyle/>
          <a:p>
            <a:pPr algn="ctr"/>
            <a:r>
              <a:rPr lang="en-US" sz="2000" dirty="0">
                <a:latin typeface="Comic Sans MS" panose="030F0702030302020204" pitchFamily="66" charset="0"/>
              </a:rPr>
              <a:t>#2</a:t>
            </a:r>
          </a:p>
          <a:p>
            <a:pPr algn="ctr"/>
            <a:r>
              <a:rPr lang="en-US" sz="2000" dirty="0">
                <a:latin typeface="Comic Sans MS" panose="030F0702030302020204" pitchFamily="66" charset="0"/>
              </a:rPr>
              <a:t>What could you do when walking away from peers when the conversation is heading in a direction you do not want to be a part of?</a:t>
            </a:r>
          </a:p>
          <a:p>
            <a:endParaRPr lang="en-US" sz="2000" dirty="0">
              <a:latin typeface="Comic Sans MS" panose="030F0702030302020204" pitchFamily="66" charset="0"/>
            </a:endParaRPr>
          </a:p>
          <a:p>
            <a:r>
              <a:rPr lang="en-US" sz="2000" dirty="0">
                <a:latin typeface="Comic Sans MS" panose="030F0702030302020204" pitchFamily="66" charset="0"/>
              </a:rPr>
              <a:t>Example:  avoid looking scared by looking straight ahead instead of down</a:t>
            </a:r>
          </a:p>
        </p:txBody>
      </p:sp>
    </p:spTree>
    <p:extLst>
      <p:ext uri="{BB962C8B-B14F-4D97-AF65-F5344CB8AC3E}">
        <p14:creationId xmlns:p14="http://schemas.microsoft.com/office/powerpoint/2010/main" val="1480878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5324535"/>
          </a:xfrm>
          <a:prstGeom prst="rect">
            <a:avLst/>
          </a:prstGeom>
          <a:noFill/>
        </p:spPr>
        <p:txBody>
          <a:bodyPr wrap="square" rtlCol="0">
            <a:spAutoFit/>
          </a:bodyPr>
          <a:lstStyle/>
          <a:p>
            <a:pPr algn="ctr"/>
            <a:r>
              <a:rPr lang="en-US" sz="2000" dirty="0">
                <a:latin typeface="Comic Sans MS" panose="030F0702030302020204" pitchFamily="66" charset="0"/>
              </a:rPr>
              <a:t>#3</a:t>
            </a:r>
          </a:p>
          <a:p>
            <a:pPr algn="ctr"/>
            <a:r>
              <a:rPr lang="en-US" sz="2000" dirty="0">
                <a:latin typeface="Comic Sans MS" panose="030F0702030302020204" pitchFamily="66" charset="0"/>
              </a:rPr>
              <a:t>Your friends are pressuring you to fight another student who keeps talking trash about you.</a:t>
            </a:r>
          </a:p>
          <a:p>
            <a:pPr algn="ctr"/>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4708981"/>
          </a:xfrm>
          <a:prstGeom prst="rect">
            <a:avLst/>
          </a:prstGeom>
          <a:noFill/>
        </p:spPr>
        <p:txBody>
          <a:bodyPr wrap="square" rtlCol="0">
            <a:spAutoFit/>
          </a:bodyPr>
          <a:lstStyle/>
          <a:p>
            <a:pPr algn="ctr"/>
            <a:r>
              <a:rPr lang="en-US" sz="2000" dirty="0">
                <a:latin typeface="Comic Sans MS" panose="030F0702030302020204" pitchFamily="66" charset="0"/>
              </a:rPr>
              <a:t>#4</a:t>
            </a:r>
          </a:p>
          <a:p>
            <a:pPr algn="ctr"/>
            <a:r>
              <a:rPr lang="en-US" sz="2000" dirty="0">
                <a:latin typeface="Comic Sans MS" panose="030F0702030302020204" pitchFamily="66" charset="0"/>
              </a:rPr>
              <a:t>Friends are trying to get you to vape marijuana with them, telling you, you won’t get caught.</a:t>
            </a:r>
          </a:p>
          <a:p>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574507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5324535"/>
          </a:xfrm>
          <a:prstGeom prst="rect">
            <a:avLst/>
          </a:prstGeom>
          <a:noFill/>
        </p:spPr>
        <p:txBody>
          <a:bodyPr wrap="square" rtlCol="0">
            <a:spAutoFit/>
          </a:bodyPr>
          <a:lstStyle/>
          <a:p>
            <a:pPr algn="ctr"/>
            <a:r>
              <a:rPr lang="en-US" sz="2000" dirty="0">
                <a:latin typeface="Comic Sans MS" panose="030F0702030302020204" pitchFamily="66" charset="0"/>
              </a:rPr>
              <a:t>#5</a:t>
            </a:r>
          </a:p>
          <a:p>
            <a:pPr algn="ctr"/>
            <a:r>
              <a:rPr lang="en-US" sz="2000" dirty="0">
                <a:latin typeface="Comic Sans MS" panose="030F0702030302020204" pitchFamily="66" charset="0"/>
              </a:rPr>
              <a:t>A popular group at school, that you want to be accepted by, are always posting mean comments about a new girl at school.</a:t>
            </a:r>
          </a:p>
          <a:p>
            <a:pPr algn="ctr"/>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4708981"/>
          </a:xfrm>
          <a:prstGeom prst="rect">
            <a:avLst/>
          </a:prstGeom>
          <a:noFill/>
        </p:spPr>
        <p:txBody>
          <a:bodyPr wrap="square" rtlCol="0">
            <a:spAutoFit/>
          </a:bodyPr>
          <a:lstStyle/>
          <a:p>
            <a:pPr algn="ctr"/>
            <a:r>
              <a:rPr lang="en-US" sz="2000" dirty="0">
                <a:latin typeface="Comic Sans MS" panose="030F0702030302020204" pitchFamily="66" charset="0"/>
              </a:rPr>
              <a:t>#6</a:t>
            </a:r>
          </a:p>
          <a:p>
            <a:pPr algn="ctr"/>
            <a:r>
              <a:rPr lang="en-US" sz="2000" dirty="0">
                <a:latin typeface="Comic Sans MS" panose="030F0702030302020204" pitchFamily="66" charset="0"/>
              </a:rPr>
              <a:t>Friends want you to put a video game in your coat while shopping at the mall.  They tell you no one will suspect you.  </a:t>
            </a:r>
          </a:p>
          <a:p>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3769067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5324535"/>
          </a:xfrm>
          <a:prstGeom prst="rect">
            <a:avLst/>
          </a:prstGeom>
          <a:noFill/>
        </p:spPr>
        <p:txBody>
          <a:bodyPr wrap="square" rtlCol="0">
            <a:spAutoFit/>
          </a:bodyPr>
          <a:lstStyle/>
          <a:p>
            <a:pPr algn="ctr"/>
            <a:r>
              <a:rPr lang="en-US" sz="2000" dirty="0">
                <a:latin typeface="Comic Sans MS" panose="030F0702030302020204" pitchFamily="66" charset="0"/>
              </a:rPr>
              <a:t>#7</a:t>
            </a:r>
          </a:p>
          <a:p>
            <a:pPr algn="ctr"/>
            <a:r>
              <a:rPr lang="en-US" sz="2000" dirty="0">
                <a:latin typeface="Comic Sans MS" panose="030F0702030302020204" pitchFamily="66" charset="0"/>
              </a:rPr>
              <a:t>Some peers are continually trying to get you to graffiti the school with them, they keep calling you names.  </a:t>
            </a:r>
          </a:p>
          <a:p>
            <a:pPr algn="ctr"/>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4708981"/>
          </a:xfrm>
          <a:prstGeom prst="rect">
            <a:avLst/>
          </a:prstGeom>
          <a:noFill/>
        </p:spPr>
        <p:txBody>
          <a:bodyPr wrap="square" rtlCol="0">
            <a:spAutoFit/>
          </a:bodyPr>
          <a:lstStyle/>
          <a:p>
            <a:pPr algn="ctr"/>
            <a:r>
              <a:rPr lang="en-US" sz="2000" dirty="0">
                <a:latin typeface="Comic Sans MS" panose="030F0702030302020204" pitchFamily="66" charset="0"/>
              </a:rPr>
              <a:t>#8</a:t>
            </a:r>
          </a:p>
          <a:p>
            <a:pPr algn="ctr"/>
            <a:r>
              <a:rPr lang="en-US" sz="2000" dirty="0">
                <a:latin typeface="Comic Sans MS" panose="030F0702030302020204" pitchFamily="66" charset="0"/>
              </a:rPr>
              <a:t>You are driving a car with your friends and they are trying to get you to go faster than the speed limit, telling you everyone else is.</a:t>
            </a:r>
          </a:p>
          <a:p>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3186421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227014"/>
            <a:ext cx="5576208" cy="6217087"/>
          </a:xfrm>
          <a:prstGeom prst="rect">
            <a:avLst/>
          </a:prstGeom>
          <a:noFill/>
        </p:spPr>
        <p:txBody>
          <a:bodyPr wrap="square" rtlCol="0">
            <a:spAutoFit/>
          </a:bodyPr>
          <a:lstStyle/>
          <a:p>
            <a:pPr algn="ctr"/>
            <a:r>
              <a:rPr lang="en-US" sz="1400" dirty="0">
                <a:latin typeface="Comic Sans MS" panose="030F0702030302020204" pitchFamily="66" charset="0"/>
              </a:rPr>
              <a:t>#1</a:t>
            </a:r>
          </a:p>
          <a:p>
            <a:pPr algn="ctr"/>
            <a:r>
              <a:rPr lang="en-US" sz="1400" dirty="0">
                <a:latin typeface="Comic Sans MS" panose="030F0702030302020204" pitchFamily="66" charset="0"/>
              </a:rPr>
              <a:t>Friends are pressuring you to stay out past curfew with them.</a:t>
            </a:r>
          </a:p>
          <a:p>
            <a:pPr algn="ctr"/>
            <a:endParaRPr lang="en-US" sz="1400" dirty="0">
              <a:latin typeface="Comic Sans MS" panose="030F0702030302020204" pitchFamily="66" charset="0"/>
            </a:endParaRPr>
          </a:p>
          <a:p>
            <a:r>
              <a:rPr lang="en-US" sz="14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400" dirty="0">
                <a:latin typeface="Comic Sans MS" panose="030F0702030302020204" pitchFamily="66" charset="0"/>
              </a:rPr>
              <a:t>Say no</a:t>
            </a:r>
          </a:p>
          <a:p>
            <a:pPr marL="342900" indent="-342900">
              <a:buFont typeface="Arial" panose="020B0604020202020204" pitchFamily="34" charset="0"/>
              <a:buChar char="•"/>
            </a:pPr>
            <a:r>
              <a:rPr lang="en-US" sz="1400" dirty="0">
                <a:latin typeface="Comic Sans MS" panose="030F0702030302020204" pitchFamily="66" charset="0"/>
              </a:rPr>
              <a:t>Walk away</a:t>
            </a:r>
          </a:p>
          <a:p>
            <a:pPr marL="342900" indent="-342900">
              <a:buFont typeface="Arial" panose="020B0604020202020204" pitchFamily="34" charset="0"/>
              <a:buChar char="•"/>
            </a:pPr>
            <a:r>
              <a:rPr lang="en-US" sz="1400" dirty="0">
                <a:latin typeface="Comic Sans MS" panose="030F0702030302020204" pitchFamily="66" charset="0"/>
              </a:rPr>
              <a:t>Ignore</a:t>
            </a:r>
          </a:p>
          <a:p>
            <a:pPr marL="342900" indent="-342900">
              <a:buFont typeface="Arial" panose="020B0604020202020204" pitchFamily="34" charset="0"/>
              <a:buChar char="•"/>
            </a:pPr>
            <a:r>
              <a:rPr lang="en-US" sz="1400" dirty="0">
                <a:latin typeface="Comic Sans MS" panose="030F0702030302020204" pitchFamily="66" charset="0"/>
              </a:rPr>
              <a:t>Make an excuse</a:t>
            </a:r>
          </a:p>
          <a:p>
            <a:pPr marL="342900" indent="-342900">
              <a:buFont typeface="Arial" panose="020B0604020202020204" pitchFamily="34" charset="0"/>
              <a:buChar char="•"/>
            </a:pPr>
            <a:r>
              <a:rPr lang="en-US" sz="1400" dirty="0">
                <a:latin typeface="Comic Sans MS" panose="030F0702030302020204" pitchFamily="66" charset="0"/>
              </a:rPr>
              <a:t>Change the subject</a:t>
            </a:r>
          </a:p>
          <a:p>
            <a:pPr marL="342900" indent="-342900">
              <a:buFont typeface="Arial" panose="020B0604020202020204" pitchFamily="34" charset="0"/>
              <a:buChar char="•"/>
            </a:pPr>
            <a:r>
              <a:rPr lang="en-US" sz="1400" dirty="0">
                <a:latin typeface="Comic Sans MS" panose="030F0702030302020204" pitchFamily="66" charset="0"/>
              </a:rPr>
              <a:t>Make a joke</a:t>
            </a:r>
          </a:p>
          <a:p>
            <a:pPr marL="342900" indent="-342900">
              <a:buFont typeface="Arial" panose="020B0604020202020204" pitchFamily="34" charset="0"/>
              <a:buChar char="•"/>
            </a:pPr>
            <a:r>
              <a:rPr lang="en-US" sz="1400" dirty="0">
                <a:latin typeface="Comic Sans MS" panose="030F0702030302020204" pitchFamily="66" charset="0"/>
              </a:rPr>
              <a:t>Suggest an alternative</a:t>
            </a:r>
          </a:p>
          <a:p>
            <a:pPr marL="342900" indent="-342900">
              <a:buFont typeface="Arial" panose="020B0604020202020204" pitchFamily="34" charset="0"/>
              <a:buChar char="•"/>
            </a:pPr>
            <a:r>
              <a:rPr lang="en-US" sz="1400" dirty="0">
                <a:latin typeface="Comic Sans MS" panose="030F0702030302020204" pitchFamily="66" charset="0"/>
              </a:rPr>
              <a:t>Show disapproval</a:t>
            </a:r>
          </a:p>
          <a:p>
            <a:pPr marL="342900" indent="-342900">
              <a:buFont typeface="Arial" panose="020B0604020202020204" pitchFamily="34" charset="0"/>
              <a:buChar char="•"/>
            </a:pPr>
            <a:endParaRPr lang="en-US" sz="1400" dirty="0">
              <a:latin typeface="Comic Sans MS" panose="030F0702030302020204" pitchFamily="66" charset="0"/>
            </a:endParaRPr>
          </a:p>
          <a:p>
            <a:r>
              <a:rPr lang="en-US" sz="1400" b="1" dirty="0">
                <a:solidFill>
                  <a:srgbClr val="FF0000"/>
                </a:solidFill>
                <a:latin typeface="Comic Sans MS" panose="030F0702030302020204" pitchFamily="66" charset="0"/>
              </a:rPr>
              <a:t>Law:</a:t>
            </a:r>
          </a:p>
          <a:p>
            <a:r>
              <a:rPr lang="en-US" sz="1400" dirty="0">
                <a:solidFill>
                  <a:srgbClr val="FF0000"/>
                </a:solidFill>
                <a:latin typeface="Comic Sans MS" panose="030F0702030302020204" pitchFamily="66" charset="0"/>
              </a:rPr>
              <a:t>Curfew is how late a person under 18 years old can legally stay outside in a public place. Curfews are often different if you are under or over the age of 16. Each Arizona city sets its own curfew.  Curfews will be different from city to city.  </a:t>
            </a:r>
          </a:p>
          <a:p>
            <a:r>
              <a:rPr lang="en-US" sz="1400" dirty="0">
                <a:solidFill>
                  <a:srgbClr val="FF0000"/>
                </a:solidFill>
                <a:latin typeface="Comic Sans MS" panose="030F0702030302020204" pitchFamily="66" charset="0"/>
              </a:rPr>
              <a:t>If you violate curfew you may be ticketed, have to pay a fine, or do community service.  The police may hold you at the police station while a parent or guardian is called and the parent or guardian comes to pick you up.</a:t>
            </a:r>
          </a:p>
          <a:p>
            <a:r>
              <a:rPr lang="en-US" sz="1400" dirty="0">
                <a:solidFill>
                  <a:srgbClr val="FF0000"/>
                </a:solidFill>
                <a:latin typeface="Comic Sans MS" panose="030F0702030302020204" pitchFamily="66" charset="0"/>
              </a:rPr>
              <a:t>Your parent or guardian may  also be cited for your violation of curfew laws.</a:t>
            </a:r>
          </a:p>
          <a:p>
            <a:endParaRPr lang="en-US" sz="1400" dirty="0">
              <a:solidFill>
                <a:srgbClr val="FF0000"/>
              </a:solidFill>
              <a:latin typeface="Comic Sans MS" panose="030F0702030302020204" pitchFamily="66" charset="0"/>
            </a:endParaRPr>
          </a:p>
          <a:p>
            <a:r>
              <a:rPr lang="en-US" sz="1400" dirty="0">
                <a:solidFill>
                  <a:srgbClr val="FF0000"/>
                </a:solidFill>
                <a:latin typeface="Comic Sans MS" panose="030F0702030302020204" pitchFamily="66" charset="0"/>
                <a:hlinkClick r:id="rId2"/>
              </a:rPr>
              <a:t>https://lawforkids.org/curfew</a:t>
            </a:r>
            <a:r>
              <a:rPr lang="en-US" sz="1400" dirty="0">
                <a:solidFill>
                  <a:srgbClr val="FF0000"/>
                </a:solidFill>
                <a:latin typeface="Comic Sans MS" panose="030F0702030302020204" pitchFamily="66" charset="0"/>
              </a:rPr>
              <a:t> </a:t>
            </a: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316433" y="227014"/>
            <a:ext cx="5627917" cy="5693866"/>
          </a:xfrm>
          <a:prstGeom prst="rect">
            <a:avLst/>
          </a:prstGeom>
          <a:noFill/>
        </p:spPr>
        <p:txBody>
          <a:bodyPr wrap="square" rtlCol="0">
            <a:spAutoFit/>
          </a:bodyPr>
          <a:lstStyle/>
          <a:p>
            <a:pPr algn="ctr"/>
            <a:r>
              <a:rPr lang="en-US" sz="1400" dirty="0">
                <a:latin typeface="Comic Sans MS" panose="030F0702030302020204" pitchFamily="66" charset="0"/>
              </a:rPr>
              <a:t>#2</a:t>
            </a:r>
          </a:p>
          <a:p>
            <a:pPr algn="ctr"/>
            <a:r>
              <a:rPr lang="en-US" sz="1400" dirty="0">
                <a:latin typeface="Comic Sans MS" panose="030F0702030302020204" pitchFamily="66" charset="0"/>
              </a:rPr>
              <a:t>Friends start joking about stealing a car for joy ride.</a:t>
            </a:r>
          </a:p>
          <a:p>
            <a:endParaRPr lang="en-US" sz="1400" dirty="0">
              <a:latin typeface="Comic Sans MS" panose="030F0702030302020204" pitchFamily="66" charset="0"/>
            </a:endParaRPr>
          </a:p>
          <a:p>
            <a:r>
              <a:rPr lang="en-US" sz="14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400" dirty="0">
                <a:latin typeface="Comic Sans MS" panose="030F0702030302020204" pitchFamily="66" charset="0"/>
              </a:rPr>
              <a:t>Say no</a:t>
            </a:r>
          </a:p>
          <a:p>
            <a:pPr marL="342900" indent="-342900">
              <a:buFont typeface="Arial" panose="020B0604020202020204" pitchFamily="34" charset="0"/>
              <a:buChar char="•"/>
            </a:pPr>
            <a:r>
              <a:rPr lang="en-US" sz="1400" dirty="0">
                <a:latin typeface="Comic Sans MS" panose="030F0702030302020204" pitchFamily="66" charset="0"/>
              </a:rPr>
              <a:t>Walk away</a:t>
            </a:r>
          </a:p>
          <a:p>
            <a:pPr marL="342900" indent="-342900">
              <a:buFont typeface="Arial" panose="020B0604020202020204" pitchFamily="34" charset="0"/>
              <a:buChar char="•"/>
            </a:pPr>
            <a:r>
              <a:rPr lang="en-US" sz="1400" dirty="0">
                <a:latin typeface="Comic Sans MS" panose="030F0702030302020204" pitchFamily="66" charset="0"/>
              </a:rPr>
              <a:t>Ignore</a:t>
            </a:r>
          </a:p>
          <a:p>
            <a:pPr marL="342900" indent="-342900">
              <a:buFont typeface="Arial" panose="020B0604020202020204" pitchFamily="34" charset="0"/>
              <a:buChar char="•"/>
            </a:pPr>
            <a:r>
              <a:rPr lang="en-US" sz="1400" dirty="0">
                <a:latin typeface="Comic Sans MS" panose="030F0702030302020204" pitchFamily="66" charset="0"/>
              </a:rPr>
              <a:t>Make an excuse</a:t>
            </a:r>
          </a:p>
          <a:p>
            <a:pPr marL="342900" indent="-342900">
              <a:buFont typeface="Arial" panose="020B0604020202020204" pitchFamily="34" charset="0"/>
              <a:buChar char="•"/>
            </a:pPr>
            <a:r>
              <a:rPr lang="en-US" sz="1400" dirty="0">
                <a:latin typeface="Comic Sans MS" panose="030F0702030302020204" pitchFamily="66" charset="0"/>
              </a:rPr>
              <a:t>Change the subject</a:t>
            </a:r>
          </a:p>
          <a:p>
            <a:pPr marL="342900" indent="-342900">
              <a:buFont typeface="Arial" panose="020B0604020202020204" pitchFamily="34" charset="0"/>
              <a:buChar char="•"/>
            </a:pPr>
            <a:r>
              <a:rPr lang="en-US" sz="1400" dirty="0">
                <a:latin typeface="Comic Sans MS" panose="030F0702030302020204" pitchFamily="66" charset="0"/>
              </a:rPr>
              <a:t>Make a joke</a:t>
            </a:r>
          </a:p>
          <a:p>
            <a:pPr marL="342900" indent="-342900">
              <a:buFont typeface="Arial" panose="020B0604020202020204" pitchFamily="34" charset="0"/>
              <a:buChar char="•"/>
            </a:pPr>
            <a:r>
              <a:rPr lang="en-US" sz="1400" dirty="0">
                <a:latin typeface="Comic Sans MS" panose="030F0702030302020204" pitchFamily="66" charset="0"/>
              </a:rPr>
              <a:t>Suggest an alternative</a:t>
            </a:r>
          </a:p>
          <a:p>
            <a:pPr marL="342900" indent="-342900">
              <a:buFont typeface="Arial" panose="020B0604020202020204" pitchFamily="34" charset="0"/>
              <a:buChar char="•"/>
            </a:pPr>
            <a:r>
              <a:rPr lang="en-US" sz="1400" dirty="0">
                <a:latin typeface="Comic Sans MS" panose="030F0702030302020204" pitchFamily="66" charset="0"/>
              </a:rPr>
              <a:t>Show disapproval</a:t>
            </a:r>
          </a:p>
          <a:p>
            <a:endParaRPr lang="en-US" sz="1400" dirty="0">
              <a:latin typeface="Comic Sans MS" panose="030F0702030302020204" pitchFamily="66" charset="0"/>
            </a:endParaRPr>
          </a:p>
          <a:p>
            <a:r>
              <a:rPr lang="en-US" sz="1400" b="1" dirty="0">
                <a:solidFill>
                  <a:srgbClr val="FF0000"/>
                </a:solidFill>
                <a:latin typeface="Comic Sans MS" panose="030F0702030302020204" pitchFamily="66" charset="0"/>
              </a:rPr>
              <a:t>Law:</a:t>
            </a:r>
          </a:p>
          <a:p>
            <a:r>
              <a:rPr lang="en-US" sz="1400" dirty="0">
                <a:solidFill>
                  <a:srgbClr val="FF0000"/>
                </a:solidFill>
                <a:latin typeface="Comic Sans MS" panose="030F0702030302020204" pitchFamily="66" charset="0"/>
              </a:rPr>
              <a:t>Joyriding is defined as borrowing someone’s car, bicycle, boat, or motorcycle without permission and with the intention of just using it for a while.</a:t>
            </a:r>
          </a:p>
          <a:p>
            <a:endParaRPr lang="en-US" sz="1400" dirty="0">
              <a:solidFill>
                <a:srgbClr val="FF0000"/>
              </a:solidFill>
              <a:latin typeface="Comic Sans MS" panose="030F0702030302020204" pitchFamily="66" charset="0"/>
            </a:endParaRPr>
          </a:p>
          <a:p>
            <a:r>
              <a:rPr lang="en-US" sz="1400" dirty="0">
                <a:solidFill>
                  <a:srgbClr val="FF0000"/>
                </a:solidFill>
                <a:latin typeface="Comic Sans MS" panose="030F0702030302020204" pitchFamily="66" charset="0"/>
              </a:rPr>
              <a:t>Even if you are just a passenger, you are still responsible and if the vehicle gets damaged you may have to pay.</a:t>
            </a:r>
          </a:p>
          <a:p>
            <a:endParaRPr lang="en-US" sz="1400" dirty="0">
              <a:solidFill>
                <a:srgbClr val="FF0000"/>
              </a:solidFill>
              <a:latin typeface="Comic Sans MS" panose="030F0702030302020204" pitchFamily="66" charset="0"/>
            </a:endParaRPr>
          </a:p>
          <a:p>
            <a:r>
              <a:rPr lang="en-US" sz="1400" dirty="0">
                <a:solidFill>
                  <a:srgbClr val="FF0000"/>
                </a:solidFill>
                <a:latin typeface="Comic Sans MS" panose="030F0702030302020204" pitchFamily="66" charset="0"/>
              </a:rPr>
              <a:t>Other penalties for joyriding are counseling, community service, probation, house arrest, detention, or having your driver’s license or permit taken away.</a:t>
            </a:r>
          </a:p>
          <a:p>
            <a:endParaRPr lang="en-US" sz="1400" dirty="0">
              <a:latin typeface="Comic Sans MS" panose="030F0702030302020204" pitchFamily="66" charset="0"/>
            </a:endParaRPr>
          </a:p>
          <a:p>
            <a:r>
              <a:rPr lang="en-US" sz="1400" dirty="0">
                <a:latin typeface="Comic Sans MS" panose="030F0702030302020204" pitchFamily="66" charset="0"/>
                <a:hlinkClick r:id="rId3"/>
              </a:rPr>
              <a:t>https://lawforkids.org/driving</a:t>
            </a:r>
            <a:r>
              <a:rPr lang="en-US" sz="1400" dirty="0">
                <a:latin typeface="Comic Sans MS" panose="030F0702030302020204" pitchFamily="66" charset="0"/>
              </a:rPr>
              <a:t> </a:t>
            </a:r>
          </a:p>
        </p:txBody>
      </p:sp>
    </p:spTree>
    <p:extLst>
      <p:ext uri="{BB962C8B-B14F-4D97-AF65-F5344CB8AC3E}">
        <p14:creationId xmlns:p14="http://schemas.microsoft.com/office/powerpoint/2010/main" val="3957393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428178"/>
            <a:ext cx="5576208" cy="6309420"/>
          </a:xfrm>
          <a:prstGeom prst="rect">
            <a:avLst/>
          </a:prstGeom>
          <a:noFill/>
        </p:spPr>
        <p:txBody>
          <a:bodyPr wrap="square" rtlCol="0">
            <a:spAutoFit/>
          </a:bodyPr>
          <a:lstStyle/>
          <a:p>
            <a:pPr algn="ctr"/>
            <a:r>
              <a:rPr lang="en-US" sz="1400" dirty="0">
                <a:latin typeface="Comic Sans MS" panose="030F0702030302020204" pitchFamily="66" charset="0"/>
              </a:rPr>
              <a:t>#3</a:t>
            </a:r>
          </a:p>
          <a:p>
            <a:pPr algn="ctr"/>
            <a:r>
              <a:rPr lang="en-US" sz="1400" dirty="0">
                <a:latin typeface="Comic Sans MS" panose="030F0702030302020204" pitchFamily="66" charset="0"/>
              </a:rPr>
              <a:t>Your friends are pressuring you to fight another student who keeps talking trash about you.</a:t>
            </a:r>
          </a:p>
          <a:p>
            <a:pPr algn="ctr"/>
            <a:endParaRPr lang="en-US" sz="1400" dirty="0">
              <a:latin typeface="Comic Sans MS" panose="030F0702030302020204" pitchFamily="66" charset="0"/>
            </a:endParaRPr>
          </a:p>
          <a:p>
            <a:r>
              <a:rPr lang="en-US" sz="14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400" dirty="0">
                <a:latin typeface="Comic Sans MS" panose="030F0702030302020204" pitchFamily="66" charset="0"/>
              </a:rPr>
              <a:t>Say no</a:t>
            </a:r>
          </a:p>
          <a:p>
            <a:pPr marL="342900" indent="-342900">
              <a:buFont typeface="Arial" panose="020B0604020202020204" pitchFamily="34" charset="0"/>
              <a:buChar char="•"/>
            </a:pPr>
            <a:r>
              <a:rPr lang="en-US" sz="1400" dirty="0">
                <a:latin typeface="Comic Sans MS" panose="030F0702030302020204" pitchFamily="66" charset="0"/>
              </a:rPr>
              <a:t>Walk away</a:t>
            </a:r>
          </a:p>
          <a:p>
            <a:pPr marL="342900" indent="-342900">
              <a:buFont typeface="Arial" panose="020B0604020202020204" pitchFamily="34" charset="0"/>
              <a:buChar char="•"/>
            </a:pPr>
            <a:r>
              <a:rPr lang="en-US" sz="1400" dirty="0">
                <a:latin typeface="Comic Sans MS" panose="030F0702030302020204" pitchFamily="66" charset="0"/>
              </a:rPr>
              <a:t>Ignore</a:t>
            </a:r>
          </a:p>
          <a:p>
            <a:pPr marL="342900" indent="-342900">
              <a:buFont typeface="Arial" panose="020B0604020202020204" pitchFamily="34" charset="0"/>
              <a:buChar char="•"/>
            </a:pPr>
            <a:r>
              <a:rPr lang="en-US" sz="1400" dirty="0">
                <a:latin typeface="Comic Sans MS" panose="030F0702030302020204" pitchFamily="66" charset="0"/>
              </a:rPr>
              <a:t>Make an excuse</a:t>
            </a:r>
          </a:p>
          <a:p>
            <a:pPr marL="342900" indent="-342900">
              <a:buFont typeface="Arial" panose="020B0604020202020204" pitchFamily="34" charset="0"/>
              <a:buChar char="•"/>
            </a:pPr>
            <a:r>
              <a:rPr lang="en-US" sz="1400" dirty="0">
                <a:latin typeface="Comic Sans MS" panose="030F0702030302020204" pitchFamily="66" charset="0"/>
              </a:rPr>
              <a:t>Change the subject</a:t>
            </a:r>
          </a:p>
          <a:p>
            <a:pPr marL="342900" indent="-342900">
              <a:buFont typeface="Arial" panose="020B0604020202020204" pitchFamily="34" charset="0"/>
              <a:buChar char="•"/>
            </a:pPr>
            <a:r>
              <a:rPr lang="en-US" sz="1400" dirty="0">
                <a:latin typeface="Comic Sans MS" panose="030F0702030302020204" pitchFamily="66" charset="0"/>
              </a:rPr>
              <a:t>Make a joke</a:t>
            </a:r>
          </a:p>
          <a:p>
            <a:pPr marL="342900" indent="-342900">
              <a:buFont typeface="Arial" panose="020B0604020202020204" pitchFamily="34" charset="0"/>
              <a:buChar char="•"/>
            </a:pPr>
            <a:r>
              <a:rPr lang="en-US" sz="1400" dirty="0">
                <a:latin typeface="Comic Sans MS" panose="030F0702030302020204" pitchFamily="66" charset="0"/>
              </a:rPr>
              <a:t>Suggest an alternative</a:t>
            </a:r>
          </a:p>
          <a:p>
            <a:pPr marL="342900" indent="-342900">
              <a:buFont typeface="Arial" panose="020B0604020202020204" pitchFamily="34" charset="0"/>
              <a:buChar char="•"/>
            </a:pPr>
            <a:r>
              <a:rPr lang="en-US" sz="1400" dirty="0">
                <a:latin typeface="Comic Sans MS" panose="030F0702030302020204" pitchFamily="66" charset="0"/>
              </a:rPr>
              <a:t>Show disapproval</a:t>
            </a:r>
          </a:p>
          <a:p>
            <a:pPr marL="342900" indent="-342900">
              <a:buFont typeface="Arial" panose="020B0604020202020204" pitchFamily="34" charset="0"/>
              <a:buChar char="•"/>
            </a:pPr>
            <a:endParaRPr lang="en-US" sz="1400" dirty="0">
              <a:latin typeface="Comic Sans MS" panose="030F0702030302020204" pitchFamily="66" charset="0"/>
            </a:endParaRPr>
          </a:p>
          <a:p>
            <a:r>
              <a:rPr lang="en-US" sz="1400" b="1" dirty="0">
                <a:solidFill>
                  <a:srgbClr val="FF0000"/>
                </a:solidFill>
                <a:latin typeface="Comic Sans MS" panose="030F0702030302020204" pitchFamily="66" charset="0"/>
              </a:rPr>
              <a:t>Law:</a:t>
            </a:r>
          </a:p>
          <a:p>
            <a:r>
              <a:rPr lang="en-US" sz="1400" dirty="0">
                <a:solidFill>
                  <a:srgbClr val="FF0000"/>
                </a:solidFill>
                <a:latin typeface="Comic Sans MS" panose="030F0702030302020204" pitchFamily="66" charset="0"/>
              </a:rPr>
              <a:t>An assault is committed any time a person knowingly causes physical injury to another person. It is also any time that someone may feel physically threatened or when someone touches someone else to provoke or insult them. (A.R.S. § 13-1203).</a:t>
            </a:r>
          </a:p>
          <a:p>
            <a:endParaRPr lang="en-US" sz="1400" dirty="0">
              <a:solidFill>
                <a:srgbClr val="FF0000"/>
              </a:solidFill>
              <a:latin typeface="Comic Sans MS" panose="030F0702030302020204" pitchFamily="66" charset="0"/>
            </a:endParaRPr>
          </a:p>
          <a:p>
            <a:r>
              <a:rPr lang="en-US" sz="1400" dirty="0">
                <a:solidFill>
                  <a:srgbClr val="FF0000"/>
                </a:solidFill>
                <a:latin typeface="Comic Sans MS" panose="030F0702030302020204" pitchFamily="66" charset="0"/>
              </a:rPr>
              <a:t>Sometimes assault is classified as a misdemeanor. Aggravated assault is a felony. It is important to know this and to realize that fighting can be illegal. If you are involved in a fight, you could also be charged with disorderly conduct or disturbing the peace.</a:t>
            </a:r>
          </a:p>
          <a:p>
            <a:pPr marL="342900" indent="-342900">
              <a:buFont typeface="Arial" panose="020B0604020202020204" pitchFamily="34" charset="0"/>
              <a:buChar char="•"/>
            </a:pPr>
            <a:endParaRPr lang="en-US" sz="2000" dirty="0">
              <a:latin typeface="Comic Sans MS" panose="030F0702030302020204" pitchFamily="66" charset="0"/>
            </a:endParaRPr>
          </a:p>
          <a:p>
            <a:r>
              <a:rPr lang="en-US" sz="1400" dirty="0">
                <a:latin typeface="Comic Sans MS" panose="030F0702030302020204" pitchFamily="66" charset="0"/>
                <a:hlinkClick r:id="rId2"/>
              </a:rPr>
              <a:t>https://lawforkids.org/assault</a:t>
            </a:r>
            <a:r>
              <a:rPr lang="en-US" sz="1400" dirty="0">
                <a:latin typeface="Comic Sans MS" panose="030F0702030302020204" pitchFamily="66" charset="0"/>
              </a:rPr>
              <a:t> </a:t>
            </a:r>
          </a:p>
        </p:txBody>
      </p:sp>
      <p:sp>
        <p:nvSpPr>
          <p:cNvPr id="6" name="TextBox 5">
            <a:extLst>
              <a:ext uri="{FF2B5EF4-FFF2-40B4-BE49-F238E27FC236}">
                <a16:creationId xmlns:a16="http://schemas.microsoft.com/office/drawing/2014/main" id="{9AED714B-4063-4239-ABA8-0111B145082C}"/>
              </a:ext>
            </a:extLst>
          </p:cNvPr>
          <p:cNvSpPr txBox="1"/>
          <p:nvPr/>
        </p:nvSpPr>
        <p:spPr>
          <a:xfrm>
            <a:off x="6368141" y="255312"/>
            <a:ext cx="5554437" cy="6494085"/>
          </a:xfrm>
          <a:prstGeom prst="rect">
            <a:avLst/>
          </a:prstGeom>
          <a:noFill/>
        </p:spPr>
        <p:txBody>
          <a:bodyPr wrap="square" rtlCol="0">
            <a:spAutoFit/>
          </a:bodyPr>
          <a:lstStyle/>
          <a:p>
            <a:pPr algn="ctr"/>
            <a:r>
              <a:rPr lang="en-US" sz="1100" dirty="0">
                <a:latin typeface="Comic Sans MS" panose="030F0702030302020204" pitchFamily="66" charset="0"/>
              </a:rPr>
              <a:t>#4</a:t>
            </a:r>
          </a:p>
          <a:p>
            <a:pPr algn="ctr"/>
            <a:r>
              <a:rPr lang="en-US" sz="1100" dirty="0">
                <a:latin typeface="Comic Sans MS" panose="030F0702030302020204" pitchFamily="66" charset="0"/>
              </a:rPr>
              <a:t>Friends are trying to get you to vape marijuana with them, telling you, you won’t get caught.</a:t>
            </a:r>
          </a:p>
          <a:p>
            <a:endParaRPr lang="en-US" sz="1100" dirty="0">
              <a:latin typeface="Comic Sans MS" panose="030F0702030302020204" pitchFamily="66" charset="0"/>
            </a:endParaRPr>
          </a:p>
          <a:p>
            <a:r>
              <a:rPr lang="en-US" sz="11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100" dirty="0">
                <a:latin typeface="Comic Sans MS" panose="030F0702030302020204" pitchFamily="66" charset="0"/>
              </a:rPr>
              <a:t>Say no</a:t>
            </a:r>
          </a:p>
          <a:p>
            <a:pPr marL="342900" indent="-342900">
              <a:buFont typeface="Arial" panose="020B0604020202020204" pitchFamily="34" charset="0"/>
              <a:buChar char="•"/>
            </a:pPr>
            <a:r>
              <a:rPr lang="en-US" sz="1100" dirty="0">
                <a:latin typeface="Comic Sans MS" panose="030F0702030302020204" pitchFamily="66" charset="0"/>
              </a:rPr>
              <a:t>Walk away</a:t>
            </a:r>
          </a:p>
          <a:p>
            <a:pPr marL="342900" indent="-342900">
              <a:buFont typeface="Arial" panose="020B0604020202020204" pitchFamily="34" charset="0"/>
              <a:buChar char="•"/>
            </a:pPr>
            <a:r>
              <a:rPr lang="en-US" sz="1100" dirty="0">
                <a:latin typeface="Comic Sans MS" panose="030F0702030302020204" pitchFamily="66" charset="0"/>
              </a:rPr>
              <a:t>Ignore</a:t>
            </a:r>
          </a:p>
          <a:p>
            <a:pPr marL="342900" indent="-342900">
              <a:buFont typeface="Arial" panose="020B0604020202020204" pitchFamily="34" charset="0"/>
              <a:buChar char="•"/>
            </a:pPr>
            <a:r>
              <a:rPr lang="en-US" sz="1100" dirty="0">
                <a:latin typeface="Comic Sans MS" panose="030F0702030302020204" pitchFamily="66" charset="0"/>
              </a:rPr>
              <a:t>Make an excuse</a:t>
            </a:r>
          </a:p>
          <a:p>
            <a:pPr marL="342900" indent="-342900">
              <a:buFont typeface="Arial" panose="020B0604020202020204" pitchFamily="34" charset="0"/>
              <a:buChar char="•"/>
            </a:pPr>
            <a:r>
              <a:rPr lang="en-US" sz="1100" dirty="0">
                <a:latin typeface="Comic Sans MS" panose="030F0702030302020204" pitchFamily="66" charset="0"/>
              </a:rPr>
              <a:t>Change the subject</a:t>
            </a:r>
          </a:p>
          <a:p>
            <a:pPr marL="342900" indent="-342900">
              <a:buFont typeface="Arial" panose="020B0604020202020204" pitchFamily="34" charset="0"/>
              <a:buChar char="•"/>
            </a:pPr>
            <a:r>
              <a:rPr lang="en-US" sz="1100" dirty="0">
                <a:latin typeface="Comic Sans MS" panose="030F0702030302020204" pitchFamily="66" charset="0"/>
              </a:rPr>
              <a:t>Make a joke</a:t>
            </a:r>
          </a:p>
          <a:p>
            <a:pPr marL="342900" indent="-342900">
              <a:buFont typeface="Arial" panose="020B0604020202020204" pitchFamily="34" charset="0"/>
              <a:buChar char="•"/>
            </a:pPr>
            <a:r>
              <a:rPr lang="en-US" sz="1100" dirty="0">
                <a:latin typeface="Comic Sans MS" panose="030F0702030302020204" pitchFamily="66" charset="0"/>
              </a:rPr>
              <a:t>Suggest an alternative</a:t>
            </a:r>
          </a:p>
          <a:p>
            <a:pPr marL="342900" indent="-342900">
              <a:buFont typeface="Arial" panose="020B0604020202020204" pitchFamily="34" charset="0"/>
              <a:buChar char="•"/>
            </a:pPr>
            <a:r>
              <a:rPr lang="en-US" sz="1100" dirty="0">
                <a:latin typeface="Comic Sans MS" panose="030F0702030302020204" pitchFamily="66" charset="0"/>
              </a:rPr>
              <a:t>Show disapproval</a:t>
            </a:r>
          </a:p>
          <a:p>
            <a:pPr marL="342900" indent="-342900">
              <a:buFont typeface="Arial" panose="020B0604020202020204" pitchFamily="34" charset="0"/>
              <a:buChar char="•"/>
            </a:pPr>
            <a:endParaRPr lang="en-US" sz="1100" dirty="0">
              <a:latin typeface="Comic Sans MS" panose="030F0702030302020204" pitchFamily="66" charset="0"/>
            </a:endParaRPr>
          </a:p>
          <a:p>
            <a:r>
              <a:rPr lang="en-US" sz="1100" b="1" dirty="0">
                <a:solidFill>
                  <a:srgbClr val="FF0000"/>
                </a:solidFill>
                <a:latin typeface="Comic Sans MS" panose="030F0702030302020204" pitchFamily="66" charset="0"/>
              </a:rPr>
              <a:t>Law:</a:t>
            </a:r>
          </a:p>
          <a:p>
            <a:r>
              <a:rPr lang="en-US" sz="1100" dirty="0">
                <a:solidFill>
                  <a:srgbClr val="FF0000"/>
                </a:solidFill>
                <a:latin typeface="Comic Sans MS" panose="030F0702030302020204" pitchFamily="66" charset="0"/>
              </a:rPr>
              <a:t>Possession and use of marijuana is either a felony or a misdemeanor. Possession of marijuana that you intend to sell is a felony. Possession and use of marijuana can result in probation, attending classes on the harmful effects of drugs, and performing community service (ARS 13-3405). You may also lose your driving privileges.</a:t>
            </a:r>
          </a:p>
          <a:p>
            <a:endParaRPr lang="en-US" sz="1100" dirty="0">
              <a:solidFill>
                <a:srgbClr val="FF0000"/>
              </a:solidFill>
              <a:latin typeface="Comic Sans MS" panose="030F0702030302020204" pitchFamily="66" charset="0"/>
            </a:endParaRPr>
          </a:p>
          <a:p>
            <a:r>
              <a:rPr lang="en-US" sz="1100" dirty="0">
                <a:solidFill>
                  <a:srgbClr val="FF0000"/>
                </a:solidFill>
                <a:latin typeface="Comic Sans MS" panose="030F0702030302020204" pitchFamily="66" charset="0"/>
              </a:rPr>
              <a:t>An adjudication on a marijuana charge goes on your record and can follow you throughout your life. For example, a candidate for a U.S. Supreme Court appointment was disqualified after admitting he had used marijuana as a student.</a:t>
            </a:r>
          </a:p>
          <a:p>
            <a:endParaRPr lang="en-US" sz="1100" dirty="0">
              <a:solidFill>
                <a:srgbClr val="FF0000"/>
              </a:solidFill>
              <a:latin typeface="Comic Sans MS" panose="030F0702030302020204" pitchFamily="66" charset="0"/>
            </a:endParaRPr>
          </a:p>
          <a:p>
            <a:r>
              <a:rPr lang="en-US" sz="1100" dirty="0">
                <a:solidFill>
                  <a:srgbClr val="FF0000"/>
                </a:solidFill>
                <a:latin typeface="Comic Sans MS" panose="030F0702030302020204" pitchFamily="66" charset="0"/>
                <a:hlinkClick r:id="rId3"/>
              </a:rPr>
              <a:t>https://lawforkids.org/illegal-substances</a:t>
            </a:r>
            <a:r>
              <a:rPr lang="en-US" sz="1100" dirty="0">
                <a:solidFill>
                  <a:srgbClr val="FF0000"/>
                </a:solidFill>
                <a:latin typeface="Comic Sans MS" panose="030F0702030302020204" pitchFamily="66" charset="0"/>
              </a:rPr>
              <a:t> </a:t>
            </a:r>
          </a:p>
          <a:p>
            <a:endParaRPr lang="en-US" sz="1100" dirty="0">
              <a:solidFill>
                <a:srgbClr val="FF0000"/>
              </a:solidFill>
              <a:latin typeface="Comic Sans MS" panose="030F0702030302020204" pitchFamily="66" charset="0"/>
            </a:endParaRPr>
          </a:p>
          <a:p>
            <a:r>
              <a:rPr lang="en-US" sz="1100" dirty="0">
                <a:latin typeface="Comic Sans MS" panose="030F0702030302020204" pitchFamily="66" charset="0"/>
              </a:rPr>
              <a:t>13-3622. (B) </a:t>
            </a:r>
            <a:r>
              <a:rPr lang="en-US" sz="1100" u="sng" dirty="0">
                <a:latin typeface="Comic Sans MS" panose="030F0702030302020204" pitchFamily="66" charset="0"/>
              </a:rPr>
              <a:t>minor accepting or receiving tobacco product, vapor product or tobacco or shisha instruments or paraphernalia; </a:t>
            </a:r>
            <a:endParaRPr lang="en-US" sz="1100" dirty="0">
              <a:solidFill>
                <a:srgbClr val="FF0000"/>
              </a:solidFill>
              <a:latin typeface="Comic Sans MS" panose="030F0702030302020204" pitchFamily="66" charset="0"/>
            </a:endParaRPr>
          </a:p>
          <a:p>
            <a:r>
              <a:rPr lang="en-US" sz="1100" dirty="0">
                <a:solidFill>
                  <a:srgbClr val="FF0000"/>
                </a:solidFill>
                <a:latin typeface="Comic Sans MS" panose="030F0702030302020204" pitchFamily="66" charset="0"/>
              </a:rPr>
              <a:t>B. A minor who buys, or has in his possession or knowingly accepts or receives from any person, a tobacco product, a vapor product or any instrument or paraphernalia that is solely designed for the smoking or ingestion of tobacco or shisha, including a hookah or waterpipe, is guilty of a petty offense, and if the offense involves any instrument or paraphernalia that is solely designed for the smoking or ingestion of tobacco or shisha, shall pay a fine of not less than one hundred dollars or perform not less than thirty hours of community restitution.</a:t>
            </a:r>
          </a:p>
          <a:p>
            <a:endParaRPr lang="en-US" sz="1100" dirty="0">
              <a:latin typeface="Comic Sans MS" panose="030F0702030302020204" pitchFamily="66" charset="0"/>
            </a:endParaRPr>
          </a:p>
          <a:p>
            <a:r>
              <a:rPr lang="en-US" sz="1100" dirty="0">
                <a:latin typeface="Comic Sans MS" panose="030F0702030302020204" pitchFamily="66" charset="0"/>
                <a:hlinkClick r:id="rId4"/>
              </a:rPr>
              <a:t>https://www.azleg.gov/ars/13/03622.htm</a:t>
            </a:r>
            <a:r>
              <a:rPr lang="en-US" sz="1100" dirty="0">
                <a:latin typeface="Comic Sans MS" panose="030F0702030302020204" pitchFamily="66" charset="0"/>
              </a:rPr>
              <a:t> </a:t>
            </a:r>
          </a:p>
        </p:txBody>
      </p:sp>
    </p:spTree>
    <p:extLst>
      <p:ext uri="{BB962C8B-B14F-4D97-AF65-F5344CB8AC3E}">
        <p14:creationId xmlns:p14="http://schemas.microsoft.com/office/powerpoint/2010/main" val="1288608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179613" y="106136"/>
            <a:ext cx="5823858" cy="7571303"/>
          </a:xfrm>
          <a:prstGeom prst="rect">
            <a:avLst/>
          </a:prstGeom>
          <a:noFill/>
        </p:spPr>
        <p:txBody>
          <a:bodyPr wrap="square" rtlCol="0">
            <a:spAutoFit/>
          </a:bodyPr>
          <a:lstStyle/>
          <a:p>
            <a:pPr algn="ctr"/>
            <a:r>
              <a:rPr lang="en-US" sz="1200" dirty="0">
                <a:latin typeface="Comic Sans MS" panose="030F0702030302020204" pitchFamily="66" charset="0"/>
              </a:rPr>
              <a:t>#5</a:t>
            </a:r>
          </a:p>
          <a:p>
            <a:pPr algn="ctr"/>
            <a:r>
              <a:rPr lang="en-US" sz="1200" dirty="0">
                <a:latin typeface="Comic Sans MS" panose="030F0702030302020204" pitchFamily="66" charset="0"/>
              </a:rPr>
              <a:t>A popular group at school, that you want to be accepted by, are always posting mean comments about a new girl at school.</a:t>
            </a:r>
          </a:p>
          <a:p>
            <a:pPr algn="ctr"/>
            <a:endParaRPr lang="en-US" sz="1200" dirty="0">
              <a:latin typeface="Comic Sans MS" panose="030F0702030302020204" pitchFamily="66" charset="0"/>
            </a:endParaRPr>
          </a:p>
          <a:p>
            <a:r>
              <a:rPr lang="en-US" sz="12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200" dirty="0">
                <a:latin typeface="Comic Sans MS" panose="030F0702030302020204" pitchFamily="66" charset="0"/>
              </a:rPr>
              <a:t>Say no</a:t>
            </a:r>
          </a:p>
          <a:p>
            <a:pPr marL="342900" indent="-342900">
              <a:buFont typeface="Arial" panose="020B0604020202020204" pitchFamily="34" charset="0"/>
              <a:buChar char="•"/>
            </a:pPr>
            <a:r>
              <a:rPr lang="en-US" sz="1200" dirty="0">
                <a:latin typeface="Comic Sans MS" panose="030F0702030302020204" pitchFamily="66" charset="0"/>
              </a:rPr>
              <a:t>Walk away</a:t>
            </a:r>
          </a:p>
          <a:p>
            <a:pPr marL="342900" indent="-342900">
              <a:buFont typeface="Arial" panose="020B0604020202020204" pitchFamily="34" charset="0"/>
              <a:buChar char="•"/>
            </a:pPr>
            <a:r>
              <a:rPr lang="en-US" sz="1200" dirty="0">
                <a:latin typeface="Comic Sans MS" panose="030F0702030302020204" pitchFamily="66" charset="0"/>
              </a:rPr>
              <a:t>Ignore</a:t>
            </a:r>
          </a:p>
          <a:p>
            <a:pPr marL="342900" indent="-342900">
              <a:buFont typeface="Arial" panose="020B0604020202020204" pitchFamily="34" charset="0"/>
              <a:buChar char="•"/>
            </a:pPr>
            <a:r>
              <a:rPr lang="en-US" sz="1200" dirty="0">
                <a:latin typeface="Comic Sans MS" panose="030F0702030302020204" pitchFamily="66" charset="0"/>
              </a:rPr>
              <a:t>Make an excuse</a:t>
            </a:r>
          </a:p>
          <a:p>
            <a:pPr marL="342900" indent="-342900">
              <a:buFont typeface="Arial" panose="020B0604020202020204" pitchFamily="34" charset="0"/>
              <a:buChar char="•"/>
            </a:pPr>
            <a:r>
              <a:rPr lang="en-US" sz="1200" dirty="0">
                <a:latin typeface="Comic Sans MS" panose="030F0702030302020204" pitchFamily="66" charset="0"/>
              </a:rPr>
              <a:t>Change the subject</a:t>
            </a:r>
          </a:p>
          <a:p>
            <a:pPr marL="342900" indent="-342900">
              <a:buFont typeface="Arial" panose="020B0604020202020204" pitchFamily="34" charset="0"/>
              <a:buChar char="•"/>
            </a:pPr>
            <a:r>
              <a:rPr lang="en-US" sz="1200" dirty="0">
                <a:latin typeface="Comic Sans MS" panose="030F0702030302020204" pitchFamily="66" charset="0"/>
              </a:rPr>
              <a:t>Make a joke</a:t>
            </a:r>
          </a:p>
          <a:p>
            <a:pPr marL="342900" indent="-342900">
              <a:buFont typeface="Arial" panose="020B0604020202020204" pitchFamily="34" charset="0"/>
              <a:buChar char="•"/>
            </a:pPr>
            <a:r>
              <a:rPr lang="en-US" sz="1200" dirty="0">
                <a:latin typeface="Comic Sans MS" panose="030F0702030302020204" pitchFamily="66" charset="0"/>
              </a:rPr>
              <a:t>Suggest an alternative</a:t>
            </a:r>
          </a:p>
          <a:p>
            <a:pPr marL="342900" indent="-342900">
              <a:buFont typeface="Arial" panose="020B0604020202020204" pitchFamily="34" charset="0"/>
              <a:buChar char="•"/>
            </a:pPr>
            <a:r>
              <a:rPr lang="en-US" sz="1200" dirty="0">
                <a:latin typeface="Comic Sans MS" panose="030F0702030302020204" pitchFamily="66" charset="0"/>
              </a:rPr>
              <a:t>Show disapproval</a:t>
            </a:r>
          </a:p>
          <a:p>
            <a:endParaRPr lang="en-US" sz="1200" dirty="0">
              <a:latin typeface="Comic Sans MS" panose="030F0702030302020204" pitchFamily="66" charset="0"/>
            </a:endParaRPr>
          </a:p>
          <a:p>
            <a:r>
              <a:rPr lang="en-US" sz="1200" b="1" dirty="0">
                <a:solidFill>
                  <a:srgbClr val="FF0000"/>
                </a:solidFill>
                <a:latin typeface="Comic Sans MS" panose="030F0702030302020204" pitchFamily="66" charset="0"/>
              </a:rPr>
              <a:t>Laws:</a:t>
            </a:r>
          </a:p>
          <a:p>
            <a:r>
              <a:rPr lang="en-US" sz="1200" dirty="0">
                <a:solidFill>
                  <a:srgbClr val="FF0000"/>
                </a:solidFill>
                <a:latin typeface="Comic Sans MS" panose="030F0702030302020204" pitchFamily="66" charset="0"/>
              </a:rPr>
              <a:t>Arizona law defines bullying and cyberbullying as harassing, threatening or intimidating another person.  Harassment is conduct directed at a specific person that would cause that person to be frightened, alarmed, or annoyed.  Harassment laws require that the victim actually feel frightened, alarmed or annoyed as a result of the cyberbullying.  (Arizona Revised Statute § 13-2921.)</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Arizona prosecutors are using Arizona’s harassment statute to prosecute cyberbullies.  Under the harassment law, cyberbullying is a misdemeanor with a maximum penalty of 6 months in jail, a fine of $2,500, or both.  (Arizona Revised Statutes §§ 13-707, 13-802.)  Threatening or intimidating someone, through cyberbullying or otherwise, is also a misdemeanor and carries the same possible sentence if there is a conviction.  If the harassment or intimidation continues, and if the bully violates an order of protection or if the bully is convicted of a second offense, it becomes a felony with a possible sentence of 2 years in prison.</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Cyberbullies may also be violating other state and education laws including A.R.S. § 15-341 (36) which are procedures aimed at prohibiting students from “harassing, intimidating, and bullying” other students on school grounds, on school property, on school buses, at school bus stops, at school-sponsored events and activities. </a:t>
            </a:r>
            <a:r>
              <a:rPr lang="en-US" sz="1200" dirty="0">
                <a:solidFill>
                  <a:srgbClr val="FF0000"/>
                </a:solidFill>
                <a:latin typeface="Comic Sans MS" panose="030F0702030302020204" pitchFamily="66" charset="0"/>
                <a:hlinkClick r:id="rId2"/>
              </a:rPr>
              <a:t>https://lawforkids.org/cyberbullying</a:t>
            </a:r>
            <a:r>
              <a:rPr lang="en-US" sz="1200" dirty="0">
                <a:solidFill>
                  <a:srgbClr val="FF0000"/>
                </a:solidFill>
                <a:latin typeface="Comic Sans MS" panose="030F0702030302020204" pitchFamily="66" charset="0"/>
              </a:rPr>
              <a:t> </a:t>
            </a:r>
          </a:p>
          <a:p>
            <a:pPr marL="342900" indent="-342900">
              <a:buFont typeface="Arial" panose="020B0604020202020204" pitchFamily="34" charset="0"/>
              <a:buChar char="•"/>
            </a:pPr>
            <a:endParaRPr lang="en-US" sz="1100" dirty="0">
              <a:solidFill>
                <a:srgbClr val="FF0000"/>
              </a:solidFill>
              <a:latin typeface="Comic Sans MS" panose="030F0702030302020204" pitchFamily="66" charset="0"/>
            </a:endParaRPr>
          </a:p>
          <a:p>
            <a:pPr marL="342900" indent="-342900">
              <a:buFont typeface="Arial" panose="020B0604020202020204" pitchFamily="34" charset="0"/>
              <a:buChar char="•"/>
            </a:pPr>
            <a:endParaRPr lang="en-US" sz="1100" dirty="0">
              <a:solidFill>
                <a:srgbClr val="FF0000"/>
              </a:solidFill>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289220" y="163286"/>
            <a:ext cx="5576208" cy="6463308"/>
          </a:xfrm>
          <a:prstGeom prst="rect">
            <a:avLst/>
          </a:prstGeom>
          <a:noFill/>
        </p:spPr>
        <p:txBody>
          <a:bodyPr wrap="square" rtlCol="0">
            <a:spAutoFit/>
          </a:bodyPr>
          <a:lstStyle/>
          <a:p>
            <a:pPr algn="ctr"/>
            <a:r>
              <a:rPr lang="en-US" sz="1200" dirty="0">
                <a:latin typeface="Comic Sans MS" panose="030F0702030302020204" pitchFamily="66" charset="0"/>
              </a:rPr>
              <a:t>#6</a:t>
            </a:r>
          </a:p>
          <a:p>
            <a:pPr algn="ctr"/>
            <a:r>
              <a:rPr lang="en-US" sz="1200" dirty="0">
                <a:latin typeface="Comic Sans MS" panose="030F0702030302020204" pitchFamily="66" charset="0"/>
              </a:rPr>
              <a:t>Friends want you to put a video game in your coat while shopping at the mall.  They tell you no one will suspect you. </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200" dirty="0">
                <a:latin typeface="Comic Sans MS" panose="030F0702030302020204" pitchFamily="66" charset="0"/>
              </a:rPr>
              <a:t>Say no</a:t>
            </a:r>
          </a:p>
          <a:p>
            <a:pPr marL="342900" indent="-342900">
              <a:buFont typeface="Arial" panose="020B0604020202020204" pitchFamily="34" charset="0"/>
              <a:buChar char="•"/>
            </a:pPr>
            <a:r>
              <a:rPr lang="en-US" sz="1200" dirty="0">
                <a:latin typeface="Comic Sans MS" panose="030F0702030302020204" pitchFamily="66" charset="0"/>
              </a:rPr>
              <a:t>Walk away</a:t>
            </a:r>
          </a:p>
          <a:p>
            <a:pPr marL="342900" indent="-342900">
              <a:buFont typeface="Arial" panose="020B0604020202020204" pitchFamily="34" charset="0"/>
              <a:buChar char="•"/>
            </a:pPr>
            <a:r>
              <a:rPr lang="en-US" sz="1200" dirty="0">
                <a:latin typeface="Comic Sans MS" panose="030F0702030302020204" pitchFamily="66" charset="0"/>
              </a:rPr>
              <a:t>Ignore</a:t>
            </a:r>
          </a:p>
          <a:p>
            <a:pPr marL="342900" indent="-342900">
              <a:buFont typeface="Arial" panose="020B0604020202020204" pitchFamily="34" charset="0"/>
              <a:buChar char="•"/>
            </a:pPr>
            <a:r>
              <a:rPr lang="en-US" sz="1200" dirty="0">
                <a:latin typeface="Comic Sans MS" panose="030F0702030302020204" pitchFamily="66" charset="0"/>
              </a:rPr>
              <a:t>Make an excuse</a:t>
            </a:r>
          </a:p>
          <a:p>
            <a:pPr marL="342900" indent="-342900">
              <a:buFont typeface="Arial" panose="020B0604020202020204" pitchFamily="34" charset="0"/>
              <a:buChar char="•"/>
            </a:pPr>
            <a:r>
              <a:rPr lang="en-US" sz="1200" dirty="0">
                <a:latin typeface="Comic Sans MS" panose="030F0702030302020204" pitchFamily="66" charset="0"/>
              </a:rPr>
              <a:t>Change the subject</a:t>
            </a:r>
          </a:p>
          <a:p>
            <a:pPr marL="342900" indent="-342900">
              <a:buFont typeface="Arial" panose="020B0604020202020204" pitchFamily="34" charset="0"/>
              <a:buChar char="•"/>
            </a:pPr>
            <a:r>
              <a:rPr lang="en-US" sz="1200" dirty="0">
                <a:latin typeface="Comic Sans MS" panose="030F0702030302020204" pitchFamily="66" charset="0"/>
              </a:rPr>
              <a:t>Make a joke</a:t>
            </a:r>
          </a:p>
          <a:p>
            <a:pPr marL="342900" indent="-342900">
              <a:buFont typeface="Arial" panose="020B0604020202020204" pitchFamily="34" charset="0"/>
              <a:buChar char="•"/>
            </a:pPr>
            <a:r>
              <a:rPr lang="en-US" sz="1200" dirty="0">
                <a:latin typeface="Comic Sans MS" panose="030F0702030302020204" pitchFamily="66" charset="0"/>
              </a:rPr>
              <a:t>Suggest an alternative</a:t>
            </a:r>
          </a:p>
          <a:p>
            <a:pPr marL="342900" indent="-342900">
              <a:buFont typeface="Arial" panose="020B0604020202020204" pitchFamily="34" charset="0"/>
              <a:buChar char="•"/>
            </a:pPr>
            <a:r>
              <a:rPr lang="en-US" sz="1200" dirty="0">
                <a:latin typeface="Comic Sans MS" panose="030F0702030302020204" pitchFamily="66" charset="0"/>
              </a:rPr>
              <a:t>Show disapproval</a:t>
            </a:r>
          </a:p>
          <a:p>
            <a:pPr marL="342900" indent="-342900">
              <a:buFont typeface="Arial" panose="020B0604020202020204" pitchFamily="34" charset="0"/>
              <a:buChar char="•"/>
            </a:pPr>
            <a:endParaRPr lang="en-US" sz="1200" dirty="0">
              <a:latin typeface="Comic Sans MS" panose="030F0702030302020204" pitchFamily="66" charset="0"/>
            </a:endParaRPr>
          </a:p>
          <a:p>
            <a:r>
              <a:rPr lang="en-US" sz="1200" b="1" dirty="0">
                <a:solidFill>
                  <a:srgbClr val="FF0000"/>
                </a:solidFill>
                <a:latin typeface="Comic Sans MS" panose="030F0702030302020204" pitchFamily="66" charset="0"/>
              </a:rPr>
              <a:t>Law:</a:t>
            </a:r>
          </a:p>
          <a:p>
            <a:r>
              <a:rPr lang="en-US" sz="1200" dirty="0">
                <a:solidFill>
                  <a:srgbClr val="FF0000"/>
                </a:solidFill>
                <a:latin typeface="Comic Sans MS" panose="030F0702030302020204" pitchFamily="66" charset="0"/>
              </a:rPr>
              <a:t>Shoplifting is more than just leaving a store with something you did not pay for. Shoplifting is also obtaining goods by charging the purchase price of an item to a fictitious person; paying less than the purchase price of the item by changing the labels in some way; moving the item to a different container; and hiding the item in some way from view (A.R.S. § 13-1805).</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If you are minor, your parents or legal guardian can be held responsible for any damages that you caused (A.R.S. § 12-661). Shoplifting property with a value of more than $2,000 is a class 5 felony. Shoplifting with a value of less than $250.00 is a class 1 misdemeanor.</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If you are found guilty of shoplifting, you could be fined, have to perform community service, or be placed on probation with up to one year in detention (A.R.S. § 13-1805). If found guilty of shoplifting you might also be required to pay a penalty of $100.00 in addition to the actual damages to the owner (the price of what you took) (A.R.S. § 12-692).</a:t>
            </a:r>
          </a:p>
          <a:p>
            <a:endParaRPr lang="en-US" sz="1100" dirty="0">
              <a:latin typeface="Comic Sans MS" panose="030F0702030302020204" pitchFamily="66" charset="0"/>
            </a:endParaRPr>
          </a:p>
          <a:p>
            <a:r>
              <a:rPr lang="en-US" sz="1100" dirty="0">
                <a:latin typeface="Comic Sans MS" panose="030F0702030302020204" pitchFamily="66" charset="0"/>
              </a:rPr>
              <a:t> </a:t>
            </a:r>
            <a:r>
              <a:rPr lang="en-US" sz="1100" dirty="0">
                <a:latin typeface="Comic Sans MS" panose="030F0702030302020204" pitchFamily="66" charset="0"/>
                <a:hlinkClick r:id="rId3"/>
              </a:rPr>
              <a:t>https://lawforkids.org/shoplifting</a:t>
            </a:r>
            <a:r>
              <a:rPr lang="en-US" sz="1100" dirty="0">
                <a:latin typeface="Comic Sans MS" panose="030F0702030302020204" pitchFamily="66" charset="0"/>
              </a:rPr>
              <a:t> </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3281079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106136"/>
            <a:ext cx="5576208" cy="7140416"/>
          </a:xfrm>
          <a:prstGeom prst="rect">
            <a:avLst/>
          </a:prstGeom>
          <a:noFill/>
        </p:spPr>
        <p:txBody>
          <a:bodyPr wrap="square" rtlCol="0">
            <a:spAutoFit/>
          </a:bodyPr>
          <a:lstStyle/>
          <a:p>
            <a:pPr algn="ctr"/>
            <a:r>
              <a:rPr lang="en-US" sz="1100" dirty="0">
                <a:latin typeface="Comic Sans MS" panose="030F0702030302020204" pitchFamily="66" charset="0"/>
              </a:rPr>
              <a:t>#7</a:t>
            </a:r>
          </a:p>
          <a:p>
            <a:pPr algn="ctr"/>
            <a:r>
              <a:rPr lang="en-US" sz="1100" dirty="0">
                <a:latin typeface="Comic Sans MS" panose="030F0702030302020204" pitchFamily="66" charset="0"/>
              </a:rPr>
              <a:t>Some peers are continually threatening to graffiti the school with them, they keep trying you names to get you to go along with them.  </a:t>
            </a:r>
          </a:p>
          <a:p>
            <a:pPr algn="ctr"/>
            <a:endParaRPr lang="en-US" sz="1100" dirty="0">
              <a:latin typeface="Comic Sans MS" panose="030F0702030302020204" pitchFamily="66" charset="0"/>
            </a:endParaRPr>
          </a:p>
          <a:p>
            <a:r>
              <a:rPr lang="en-US" sz="11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100" dirty="0">
                <a:latin typeface="Comic Sans MS" panose="030F0702030302020204" pitchFamily="66" charset="0"/>
              </a:rPr>
              <a:t>Say no</a:t>
            </a:r>
          </a:p>
          <a:p>
            <a:pPr marL="342900" indent="-342900">
              <a:buFont typeface="Arial" panose="020B0604020202020204" pitchFamily="34" charset="0"/>
              <a:buChar char="•"/>
            </a:pPr>
            <a:r>
              <a:rPr lang="en-US" sz="1100" dirty="0">
                <a:latin typeface="Comic Sans MS" panose="030F0702030302020204" pitchFamily="66" charset="0"/>
              </a:rPr>
              <a:t>Walk away</a:t>
            </a:r>
          </a:p>
          <a:p>
            <a:pPr marL="342900" indent="-342900">
              <a:buFont typeface="Arial" panose="020B0604020202020204" pitchFamily="34" charset="0"/>
              <a:buChar char="•"/>
            </a:pPr>
            <a:r>
              <a:rPr lang="en-US" sz="1100" dirty="0">
                <a:latin typeface="Comic Sans MS" panose="030F0702030302020204" pitchFamily="66" charset="0"/>
              </a:rPr>
              <a:t>Ignore</a:t>
            </a:r>
          </a:p>
          <a:p>
            <a:pPr marL="342900" indent="-342900">
              <a:buFont typeface="Arial" panose="020B0604020202020204" pitchFamily="34" charset="0"/>
              <a:buChar char="•"/>
            </a:pPr>
            <a:r>
              <a:rPr lang="en-US" sz="1100" dirty="0">
                <a:latin typeface="Comic Sans MS" panose="030F0702030302020204" pitchFamily="66" charset="0"/>
              </a:rPr>
              <a:t>Make an excuse</a:t>
            </a:r>
          </a:p>
          <a:p>
            <a:pPr marL="342900" indent="-342900">
              <a:buFont typeface="Arial" panose="020B0604020202020204" pitchFamily="34" charset="0"/>
              <a:buChar char="•"/>
            </a:pPr>
            <a:r>
              <a:rPr lang="en-US" sz="1100" dirty="0">
                <a:latin typeface="Comic Sans MS" panose="030F0702030302020204" pitchFamily="66" charset="0"/>
              </a:rPr>
              <a:t>Change the subject</a:t>
            </a:r>
          </a:p>
          <a:p>
            <a:pPr marL="342900" indent="-342900">
              <a:buFont typeface="Arial" panose="020B0604020202020204" pitchFamily="34" charset="0"/>
              <a:buChar char="•"/>
            </a:pPr>
            <a:r>
              <a:rPr lang="en-US" sz="1100" dirty="0">
                <a:latin typeface="Comic Sans MS" panose="030F0702030302020204" pitchFamily="66" charset="0"/>
              </a:rPr>
              <a:t>Make a joke</a:t>
            </a:r>
          </a:p>
          <a:p>
            <a:pPr marL="342900" indent="-342900">
              <a:buFont typeface="Arial" panose="020B0604020202020204" pitchFamily="34" charset="0"/>
              <a:buChar char="•"/>
            </a:pPr>
            <a:r>
              <a:rPr lang="en-US" sz="1100" dirty="0">
                <a:latin typeface="Comic Sans MS" panose="030F0702030302020204" pitchFamily="66" charset="0"/>
              </a:rPr>
              <a:t>Suggest an alternative</a:t>
            </a:r>
          </a:p>
          <a:p>
            <a:pPr marL="342900" indent="-342900">
              <a:buFont typeface="Arial" panose="020B0604020202020204" pitchFamily="34" charset="0"/>
              <a:buChar char="•"/>
            </a:pPr>
            <a:r>
              <a:rPr lang="en-US" sz="1100" dirty="0">
                <a:latin typeface="Comic Sans MS" panose="030F0702030302020204" pitchFamily="66" charset="0"/>
              </a:rPr>
              <a:t>Show disapproval</a:t>
            </a:r>
          </a:p>
          <a:p>
            <a:endParaRPr lang="en-US" sz="1100" dirty="0">
              <a:latin typeface="Comic Sans MS" panose="030F0702030302020204" pitchFamily="66" charset="0"/>
            </a:endParaRPr>
          </a:p>
          <a:p>
            <a:r>
              <a:rPr lang="en-US" sz="1100" b="1" dirty="0">
                <a:solidFill>
                  <a:srgbClr val="FF0000"/>
                </a:solidFill>
                <a:latin typeface="Comic Sans MS" panose="030F0702030302020204" pitchFamily="66" charset="0"/>
              </a:rPr>
              <a:t>Laws:</a:t>
            </a:r>
          </a:p>
          <a:p>
            <a:r>
              <a:rPr lang="en-US" sz="1100" dirty="0">
                <a:solidFill>
                  <a:srgbClr val="FF0000"/>
                </a:solidFill>
                <a:latin typeface="Comic Sans MS" panose="030F0702030302020204" pitchFamily="66" charset="0"/>
              </a:rPr>
              <a:t>If you damage property, you will be held accountable. If you recklessly damage property, it is called criminal damage. Criminal damages as defined by Arizona state law (A.R.S. 13-1602A&amp;B) may be a misdemeanor or a felony depending on the amount of damage. In many cases you and your parents are responsible for paying for damages.</a:t>
            </a:r>
          </a:p>
          <a:p>
            <a:endParaRPr lang="en-US" sz="1100" dirty="0">
              <a:solidFill>
                <a:srgbClr val="FF0000"/>
              </a:solidFill>
              <a:latin typeface="Comic Sans MS" panose="030F0702030302020204" pitchFamily="66" charset="0"/>
            </a:endParaRPr>
          </a:p>
          <a:p>
            <a:r>
              <a:rPr lang="en-US" sz="1100" dirty="0">
                <a:solidFill>
                  <a:srgbClr val="FF0000"/>
                </a:solidFill>
                <a:latin typeface="Comic Sans MS" panose="030F0702030302020204" pitchFamily="66" charset="0"/>
              </a:rPr>
              <a:t>Defacing property is also considered criminal damages. This includes marking, scratching or painting of property that does not belong to you and without the owner's permission. Painting graffiti is breaking the law. </a:t>
            </a:r>
            <a:r>
              <a:rPr lang="en-US" sz="1100" dirty="0">
                <a:latin typeface="Comic Sans MS" panose="030F0702030302020204" pitchFamily="66" charset="0"/>
                <a:hlinkClick r:id="rId2"/>
              </a:rPr>
              <a:t>https://lawforkids.org/vandalism</a:t>
            </a:r>
            <a:r>
              <a:rPr lang="en-US" sz="1100" dirty="0">
                <a:latin typeface="Comic Sans MS" panose="030F0702030302020204" pitchFamily="66" charset="0"/>
              </a:rPr>
              <a:t> </a:t>
            </a:r>
          </a:p>
          <a:p>
            <a:endParaRPr lang="en-US" sz="1100" dirty="0">
              <a:latin typeface="Comic Sans MS" panose="030F0702030302020204" pitchFamily="66" charset="0"/>
            </a:endParaRPr>
          </a:p>
          <a:p>
            <a:r>
              <a:rPr lang="en-US" sz="1100" dirty="0">
                <a:solidFill>
                  <a:srgbClr val="FF0000"/>
                </a:solidFill>
                <a:latin typeface="Comic Sans MS" panose="030F0702030302020204" pitchFamily="66" charset="0"/>
              </a:rPr>
              <a:t>Under Arizona Law (ARS 13-2911), 2. Threatening to cause damage to any educational institution, property of any educational institution, or property of any person attending an educational institution.</a:t>
            </a:r>
          </a:p>
          <a:p>
            <a:endParaRPr lang="en-US" sz="1100" dirty="0">
              <a:solidFill>
                <a:srgbClr val="FF0000"/>
              </a:solidFill>
              <a:latin typeface="Comic Sans MS" panose="030F0702030302020204" pitchFamily="66" charset="0"/>
            </a:endParaRPr>
          </a:p>
          <a:p>
            <a:r>
              <a:rPr lang="en-US" sz="1100" dirty="0">
                <a:solidFill>
                  <a:srgbClr val="FF0000"/>
                </a:solidFill>
                <a:latin typeface="Comic Sans MS" panose="030F0702030302020204" pitchFamily="66" charset="0"/>
              </a:rPr>
              <a:t>A person found to be in violation of this law as described in paragraphs 1 or 2 above may be charged with a Class 6 Felony. </a:t>
            </a:r>
          </a:p>
          <a:p>
            <a:endParaRPr lang="en-US" sz="1100" dirty="0">
              <a:latin typeface="Comic Sans MS" panose="030F0702030302020204" pitchFamily="66" charset="0"/>
            </a:endParaRPr>
          </a:p>
          <a:p>
            <a:r>
              <a:rPr lang="en-US" sz="1100" dirty="0">
                <a:latin typeface="Comic Sans MS" panose="030F0702030302020204" pitchFamily="66" charset="0"/>
                <a:hlinkClick r:id="rId3"/>
              </a:rPr>
              <a:t>https://lawforkids.org/school-offenses/173-school-offenses/425-school-offenses</a:t>
            </a:r>
            <a:r>
              <a:rPr lang="en-US" sz="1100" dirty="0">
                <a:latin typeface="Comic Sans MS" panose="030F0702030302020204" pitchFamily="66" charset="0"/>
              </a:rPr>
              <a:t> </a:t>
            </a:r>
          </a:p>
          <a:p>
            <a:endParaRPr lang="en-US" sz="1100" dirty="0">
              <a:latin typeface="Comic Sans MS" panose="030F0702030302020204" pitchFamily="66" charset="0"/>
            </a:endParaRPr>
          </a:p>
          <a:p>
            <a:endParaRPr lang="en-US" sz="1100" dirty="0">
              <a:latin typeface="Comic Sans MS" panose="030F0702030302020204" pitchFamily="66" charset="0"/>
            </a:endParaRPr>
          </a:p>
          <a:p>
            <a:endParaRPr lang="en-US" sz="11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362700" y="304958"/>
            <a:ext cx="5576208" cy="6617196"/>
          </a:xfrm>
          <a:prstGeom prst="rect">
            <a:avLst/>
          </a:prstGeom>
          <a:noFill/>
        </p:spPr>
        <p:txBody>
          <a:bodyPr wrap="square" rtlCol="0">
            <a:spAutoFit/>
          </a:bodyPr>
          <a:lstStyle/>
          <a:p>
            <a:pPr algn="ctr"/>
            <a:r>
              <a:rPr lang="en-US" sz="1200" dirty="0">
                <a:latin typeface="Comic Sans MS" panose="030F0702030302020204" pitchFamily="66" charset="0"/>
              </a:rPr>
              <a:t>#8</a:t>
            </a:r>
          </a:p>
          <a:p>
            <a:pPr algn="ctr"/>
            <a:r>
              <a:rPr lang="en-US" sz="1200" dirty="0">
                <a:latin typeface="Comic Sans MS" panose="030F0702030302020204" pitchFamily="66" charset="0"/>
              </a:rPr>
              <a:t>You are driving a car with your friends and they are trying to get you to go faster than the speed limit, telling you everyone else is.</a:t>
            </a:r>
          </a:p>
          <a:p>
            <a:endParaRPr lang="en-US" sz="1200" dirty="0">
              <a:latin typeface="Comic Sans MS" panose="030F0702030302020204" pitchFamily="66" charset="0"/>
            </a:endParaRPr>
          </a:p>
          <a:p>
            <a:r>
              <a:rPr lang="en-US" sz="12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1200" dirty="0">
                <a:latin typeface="Comic Sans MS" panose="030F0702030302020204" pitchFamily="66" charset="0"/>
              </a:rPr>
              <a:t>Say no</a:t>
            </a:r>
          </a:p>
          <a:p>
            <a:pPr marL="342900" indent="-342900">
              <a:buFont typeface="Arial" panose="020B0604020202020204" pitchFamily="34" charset="0"/>
              <a:buChar char="•"/>
            </a:pPr>
            <a:r>
              <a:rPr lang="en-US" sz="1200" dirty="0">
                <a:latin typeface="Comic Sans MS" panose="030F0702030302020204" pitchFamily="66" charset="0"/>
              </a:rPr>
              <a:t>Walk away</a:t>
            </a:r>
          </a:p>
          <a:p>
            <a:pPr marL="342900" indent="-342900">
              <a:buFont typeface="Arial" panose="020B0604020202020204" pitchFamily="34" charset="0"/>
              <a:buChar char="•"/>
            </a:pPr>
            <a:r>
              <a:rPr lang="en-US" sz="1200" dirty="0">
                <a:latin typeface="Comic Sans MS" panose="030F0702030302020204" pitchFamily="66" charset="0"/>
              </a:rPr>
              <a:t>Ignore</a:t>
            </a:r>
          </a:p>
          <a:p>
            <a:pPr marL="342900" indent="-342900">
              <a:buFont typeface="Arial" panose="020B0604020202020204" pitchFamily="34" charset="0"/>
              <a:buChar char="•"/>
            </a:pPr>
            <a:r>
              <a:rPr lang="en-US" sz="1200" dirty="0">
                <a:latin typeface="Comic Sans MS" panose="030F0702030302020204" pitchFamily="66" charset="0"/>
              </a:rPr>
              <a:t>Make an excuse</a:t>
            </a:r>
          </a:p>
          <a:p>
            <a:pPr marL="342900" indent="-342900">
              <a:buFont typeface="Arial" panose="020B0604020202020204" pitchFamily="34" charset="0"/>
              <a:buChar char="•"/>
            </a:pPr>
            <a:r>
              <a:rPr lang="en-US" sz="1200" dirty="0">
                <a:latin typeface="Comic Sans MS" panose="030F0702030302020204" pitchFamily="66" charset="0"/>
              </a:rPr>
              <a:t>Change the subject</a:t>
            </a:r>
          </a:p>
          <a:p>
            <a:pPr marL="342900" indent="-342900">
              <a:buFont typeface="Arial" panose="020B0604020202020204" pitchFamily="34" charset="0"/>
              <a:buChar char="•"/>
            </a:pPr>
            <a:r>
              <a:rPr lang="en-US" sz="1200" dirty="0">
                <a:latin typeface="Comic Sans MS" panose="030F0702030302020204" pitchFamily="66" charset="0"/>
              </a:rPr>
              <a:t>Make a joke</a:t>
            </a:r>
          </a:p>
          <a:p>
            <a:pPr marL="342900" indent="-342900">
              <a:buFont typeface="Arial" panose="020B0604020202020204" pitchFamily="34" charset="0"/>
              <a:buChar char="•"/>
            </a:pPr>
            <a:r>
              <a:rPr lang="en-US" sz="1200" dirty="0">
                <a:latin typeface="Comic Sans MS" panose="030F0702030302020204" pitchFamily="66" charset="0"/>
              </a:rPr>
              <a:t>Suggest an alternative</a:t>
            </a:r>
          </a:p>
          <a:p>
            <a:pPr marL="342900" indent="-342900">
              <a:buFont typeface="Arial" panose="020B0604020202020204" pitchFamily="34" charset="0"/>
              <a:buChar char="•"/>
            </a:pPr>
            <a:r>
              <a:rPr lang="en-US" sz="1200" dirty="0">
                <a:latin typeface="Comic Sans MS" panose="030F0702030302020204" pitchFamily="66" charset="0"/>
              </a:rPr>
              <a:t>Show disapproval</a:t>
            </a:r>
          </a:p>
          <a:p>
            <a:endParaRPr lang="en-US" sz="1200" dirty="0">
              <a:latin typeface="Comic Sans MS" panose="030F0702030302020204" pitchFamily="66" charset="0"/>
            </a:endParaRPr>
          </a:p>
          <a:p>
            <a:r>
              <a:rPr lang="en-US" sz="1200" b="1" dirty="0">
                <a:solidFill>
                  <a:srgbClr val="FF0000"/>
                </a:solidFill>
                <a:latin typeface="Comic Sans MS" panose="030F0702030302020204" pitchFamily="66" charset="0"/>
              </a:rPr>
              <a:t>Laws:</a:t>
            </a:r>
          </a:p>
          <a:p>
            <a:r>
              <a:rPr lang="en-US" sz="1200" dirty="0">
                <a:solidFill>
                  <a:srgbClr val="FF0000"/>
                </a:solidFill>
                <a:latin typeface="Comic Sans MS" panose="030F0702030302020204" pitchFamily="66" charset="0"/>
              </a:rPr>
              <a:t>Arizona Revised Statutes (ARS)28-701A, Speeding. Speeding is a moving violation.  Fines based on speed over the limit</a:t>
            </a:r>
          </a:p>
          <a:p>
            <a:endParaRPr lang="en-US" sz="1200" dirty="0">
              <a:latin typeface="Comic Sans MS" panose="030F0702030302020204" pitchFamily="66" charset="0"/>
            </a:endParaRPr>
          </a:p>
          <a:p>
            <a:r>
              <a:rPr lang="en-US" sz="1200" dirty="0">
                <a:latin typeface="Comic Sans MS" panose="030F0702030302020204" pitchFamily="66" charset="0"/>
                <a:hlinkClick r:id="rId4"/>
              </a:rPr>
              <a:t>https://www.azleg.gov/ars/28/00701-02.htm</a:t>
            </a:r>
            <a:r>
              <a:rPr lang="en-US" sz="1200" dirty="0">
                <a:latin typeface="Comic Sans MS" panose="030F0702030302020204" pitchFamily="66" charset="0"/>
              </a:rPr>
              <a:t> </a:t>
            </a:r>
          </a:p>
          <a:p>
            <a:endParaRPr lang="en-US" sz="1200" dirty="0">
              <a:latin typeface="Comic Sans MS" panose="030F0702030302020204" pitchFamily="66" charset="0"/>
            </a:endParaRPr>
          </a:p>
          <a:p>
            <a:r>
              <a:rPr lang="en-US" sz="1200" dirty="0">
                <a:solidFill>
                  <a:srgbClr val="FF0000"/>
                </a:solidFill>
                <a:latin typeface="Comic Sans MS" panose="030F0702030302020204" pitchFamily="66" charset="0"/>
              </a:rPr>
              <a:t>There are penalties for drivers under the age of 18 who have a graduated driver license and are convicted of a traffic violation:</a:t>
            </a:r>
          </a:p>
          <a:p>
            <a:endParaRPr lang="en-US" sz="1200" dirty="0">
              <a:solidFill>
                <a:srgbClr val="FF0000"/>
              </a:solidFill>
              <a:latin typeface="Comic Sans MS" panose="030F0702030302020204" pitchFamily="66" charset="0"/>
            </a:endParaRPr>
          </a:p>
          <a:p>
            <a:r>
              <a:rPr lang="en-US" sz="1200" dirty="0">
                <a:solidFill>
                  <a:srgbClr val="FF0000"/>
                </a:solidFill>
                <a:latin typeface="Comic Sans MS" panose="030F0702030302020204" pitchFamily="66" charset="0"/>
              </a:rPr>
              <a:t>1st conviction: The driver must attend Traffic Survival School. The violation goes on the driver's record.</a:t>
            </a:r>
          </a:p>
          <a:p>
            <a:r>
              <a:rPr lang="en-US" sz="1200" dirty="0">
                <a:solidFill>
                  <a:srgbClr val="FF0000"/>
                </a:solidFill>
                <a:latin typeface="Comic Sans MS" panose="030F0702030302020204" pitchFamily="66" charset="0"/>
              </a:rPr>
              <a:t>2nd conviction: Three-month suspension of driving privileges. The violation goes on the driver's record.</a:t>
            </a:r>
          </a:p>
          <a:p>
            <a:r>
              <a:rPr lang="en-US" sz="1200" dirty="0">
                <a:solidFill>
                  <a:srgbClr val="FF0000"/>
                </a:solidFill>
                <a:latin typeface="Comic Sans MS" panose="030F0702030302020204" pitchFamily="66" charset="0"/>
              </a:rPr>
              <a:t>3rd conviction: Six-month suspension. The violation goes on the driver's record.</a:t>
            </a:r>
          </a:p>
          <a:p>
            <a:endParaRPr lang="en-US" sz="1200" dirty="0">
              <a:latin typeface="Comic Sans MS" panose="030F0702030302020204" pitchFamily="66" charset="0"/>
            </a:endParaRPr>
          </a:p>
          <a:p>
            <a:r>
              <a:rPr lang="en-US" sz="1200" dirty="0">
                <a:latin typeface="Comic Sans MS" panose="030F0702030302020204" pitchFamily="66" charset="0"/>
                <a:hlinkClick r:id="rId5"/>
              </a:rPr>
              <a:t>https://azdot.gov/motor-vehicles/driver-services/teen-drivers/penalties</a:t>
            </a:r>
            <a:r>
              <a:rPr lang="en-US" sz="1200" dirty="0">
                <a:latin typeface="Comic Sans MS" panose="030F0702030302020204" pitchFamily="66" charset="0"/>
              </a:rPr>
              <a:t> </a:t>
            </a:r>
          </a:p>
          <a:p>
            <a:endParaRPr lang="en-US" sz="1200" dirty="0">
              <a:latin typeface="Comic Sans MS" panose="030F0702030302020204" pitchFamily="66" charset="0"/>
            </a:endParaRPr>
          </a:p>
          <a:p>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3056068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171450"/>
            <a:ext cx="5576208" cy="3170099"/>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#3</a:t>
            </a:r>
          </a:p>
          <a:p>
            <a:pPr algn="ctr"/>
            <a:r>
              <a:rPr lang="en-US" sz="2000" dirty="0">
                <a:latin typeface="Comic Sans MS" panose="030F0702030302020204" pitchFamily="66" charset="0"/>
              </a:rPr>
              <a:t>What ways can you ignore negative comments such as gossip and rumors from peers so you are not tempted to join in? </a:t>
            </a:r>
          </a:p>
          <a:p>
            <a:pPr algn="ctr"/>
            <a:endParaRPr lang="en-US" sz="2000" dirty="0">
              <a:latin typeface="Comic Sans MS" panose="030F0702030302020204" pitchFamily="66" charset="0"/>
            </a:endParaRPr>
          </a:p>
          <a:p>
            <a:r>
              <a:rPr lang="en-US" sz="2000" dirty="0">
                <a:latin typeface="Comic Sans MS" panose="030F0702030302020204" pitchFamily="66" charset="0"/>
              </a:rPr>
              <a:t>Example: Change the subject.</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188530" y="171450"/>
            <a:ext cx="5576208" cy="2554545"/>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#4</a:t>
            </a:r>
          </a:p>
          <a:p>
            <a:pPr algn="ctr"/>
            <a:r>
              <a:rPr lang="en-US" sz="2000" dirty="0">
                <a:latin typeface="Comic Sans MS" panose="030F0702030302020204" pitchFamily="66" charset="0"/>
              </a:rPr>
              <a:t>What excuses can you use to avoid going along with negative ideas from peers and still feel accepted by them?</a:t>
            </a:r>
          </a:p>
          <a:p>
            <a:endParaRPr lang="en-US" sz="2000" dirty="0">
              <a:latin typeface="Comic Sans MS" panose="030F0702030302020204" pitchFamily="66" charset="0"/>
            </a:endParaRPr>
          </a:p>
          <a:p>
            <a:r>
              <a:rPr lang="en-US" sz="2000" dirty="0">
                <a:latin typeface="Comic Sans MS" panose="030F0702030302020204" pitchFamily="66" charset="0"/>
              </a:rPr>
              <a:t>Example: “I have chores to do.”</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1786163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2" y="195943"/>
            <a:ext cx="5576208" cy="2862322"/>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#5</a:t>
            </a:r>
          </a:p>
          <a:p>
            <a:pPr algn="ctr"/>
            <a:r>
              <a:rPr lang="en-US" sz="2000" dirty="0">
                <a:latin typeface="Comic Sans MS" panose="030F0702030302020204" pitchFamily="66" charset="0"/>
              </a:rPr>
              <a:t>What can you say to change the subject when peers are pressuring you to do something you will get in trouble for?</a:t>
            </a:r>
          </a:p>
          <a:p>
            <a:pPr algn="ctr"/>
            <a:endParaRPr lang="en-US" sz="2000" dirty="0">
              <a:latin typeface="Comic Sans MS" panose="030F0702030302020204" pitchFamily="66" charset="0"/>
            </a:endParaRPr>
          </a:p>
          <a:p>
            <a:r>
              <a:rPr lang="en-US" sz="2000" dirty="0">
                <a:latin typeface="Comic Sans MS" panose="030F0702030302020204" pitchFamily="66" charset="0"/>
              </a:rPr>
              <a:t>Example: “Guess what I just heard about…?”</a:t>
            </a:r>
          </a:p>
          <a:p>
            <a:br>
              <a:rPr lang="en-US" sz="2000" dirty="0">
                <a:latin typeface="Comic Sans MS" panose="030F0702030302020204" pitchFamily="66" charset="0"/>
              </a:rPr>
            </a:b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251120" y="195943"/>
            <a:ext cx="5576208" cy="2554545"/>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#6</a:t>
            </a:r>
          </a:p>
          <a:p>
            <a:pPr algn="ctr"/>
            <a:r>
              <a:rPr lang="en-US" sz="2000" dirty="0">
                <a:latin typeface="Comic Sans MS" panose="030F0702030302020204" pitchFamily="66" charset="0"/>
              </a:rPr>
              <a:t>What funny thing can you say to switch the focus from risky plans your friends keep trying to get you to do with them?</a:t>
            </a:r>
          </a:p>
          <a:p>
            <a:endParaRPr lang="en-US" sz="2000" dirty="0">
              <a:latin typeface="Comic Sans MS" panose="030F0702030302020204" pitchFamily="66" charset="0"/>
            </a:endParaRPr>
          </a:p>
          <a:p>
            <a:r>
              <a:rPr lang="en-US" sz="2000" dirty="0">
                <a:latin typeface="Comic Sans MS" panose="030F0702030302020204" pitchFamily="66" charset="0"/>
              </a:rPr>
              <a:t>Example:  Sorry, I can’t, I have to rearrange my underwear drawer.”</a:t>
            </a:r>
          </a:p>
        </p:txBody>
      </p:sp>
    </p:spTree>
    <p:extLst>
      <p:ext uri="{BB962C8B-B14F-4D97-AF65-F5344CB8AC3E}">
        <p14:creationId xmlns:p14="http://schemas.microsoft.com/office/powerpoint/2010/main" val="281853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2246769"/>
          </a:xfrm>
          <a:prstGeom prst="rect">
            <a:avLst/>
          </a:prstGeom>
          <a:noFill/>
        </p:spPr>
        <p:txBody>
          <a:bodyPr wrap="square" rtlCol="0">
            <a:spAutoFit/>
          </a:bodyPr>
          <a:lstStyle/>
          <a:p>
            <a:pPr algn="ctr"/>
            <a:r>
              <a:rPr lang="en-US" sz="2000" dirty="0">
                <a:latin typeface="Comic Sans MS" panose="030F0702030302020204" pitchFamily="66" charset="0"/>
              </a:rPr>
              <a:t>#7</a:t>
            </a:r>
          </a:p>
          <a:p>
            <a:pPr algn="ctr"/>
            <a:r>
              <a:rPr lang="en-US" sz="2000" dirty="0">
                <a:latin typeface="Comic Sans MS" panose="030F0702030302020204" pitchFamily="66" charset="0"/>
              </a:rPr>
              <a:t>What alternatives can you provide instead of going along with risky behaviors your peers are doing?</a:t>
            </a:r>
          </a:p>
          <a:p>
            <a:pPr algn="ctr"/>
            <a:endParaRPr lang="en-US" sz="2000" dirty="0">
              <a:latin typeface="Comic Sans MS" panose="030F0702030302020204" pitchFamily="66" charset="0"/>
            </a:endParaRPr>
          </a:p>
          <a:p>
            <a:r>
              <a:rPr lang="en-US" sz="2000" dirty="0">
                <a:latin typeface="Comic Sans MS" panose="030F0702030302020204" pitchFamily="66" charset="0"/>
              </a:rPr>
              <a:t>Example:  pretend you are working hard on something else</a:t>
            </a: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2246769"/>
          </a:xfrm>
          <a:prstGeom prst="rect">
            <a:avLst/>
          </a:prstGeom>
          <a:noFill/>
        </p:spPr>
        <p:txBody>
          <a:bodyPr wrap="square" rtlCol="0">
            <a:spAutoFit/>
          </a:bodyPr>
          <a:lstStyle/>
          <a:p>
            <a:pPr algn="ctr"/>
            <a:r>
              <a:rPr lang="en-US" sz="2000" dirty="0">
                <a:latin typeface="Comic Sans MS" panose="030F0702030302020204" pitchFamily="66" charset="0"/>
              </a:rPr>
              <a:t>#8</a:t>
            </a:r>
          </a:p>
          <a:p>
            <a:pPr algn="ctr"/>
            <a:r>
              <a:rPr lang="en-US" sz="2000" dirty="0">
                <a:latin typeface="Comic Sans MS" panose="030F0702030302020204" pitchFamily="66" charset="0"/>
              </a:rPr>
              <a:t>What comments can you make to indicate you do not approve of risky plans your peers keep trying to talk you into??</a:t>
            </a:r>
          </a:p>
          <a:p>
            <a:endParaRPr lang="en-US" sz="2000" dirty="0">
              <a:latin typeface="Comic Sans MS" panose="030F0702030302020204" pitchFamily="66" charset="0"/>
            </a:endParaRPr>
          </a:p>
          <a:p>
            <a:r>
              <a:rPr lang="en-US" sz="2000" dirty="0">
                <a:latin typeface="Comic Sans MS" panose="030F0702030302020204" pitchFamily="66" charset="0"/>
              </a:rPr>
              <a:t>Example:  “Do you know how much trouble we can get into?”</a:t>
            </a:r>
          </a:p>
        </p:txBody>
      </p:sp>
    </p:spTree>
    <p:extLst>
      <p:ext uri="{BB962C8B-B14F-4D97-AF65-F5344CB8AC3E}">
        <p14:creationId xmlns:p14="http://schemas.microsoft.com/office/powerpoint/2010/main" val="889922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489857"/>
            <a:ext cx="5576208" cy="5324535"/>
          </a:xfrm>
          <a:prstGeom prst="rect">
            <a:avLst/>
          </a:prstGeom>
          <a:noFill/>
        </p:spPr>
        <p:txBody>
          <a:bodyPr wrap="square" rtlCol="0">
            <a:spAutoFit/>
          </a:bodyPr>
          <a:lstStyle/>
          <a:p>
            <a:pPr algn="ctr"/>
            <a:r>
              <a:rPr lang="en-US" sz="2000" dirty="0">
                <a:latin typeface="Comic Sans MS" panose="030F0702030302020204" pitchFamily="66" charset="0"/>
              </a:rPr>
              <a:t>#1</a:t>
            </a:r>
          </a:p>
          <a:p>
            <a:pPr algn="ctr"/>
            <a:r>
              <a:rPr lang="en-US" sz="2000" dirty="0">
                <a:latin typeface="Comic Sans MS" panose="030F0702030302020204" pitchFamily="66" charset="0"/>
              </a:rPr>
              <a:t>What ways can you say, No” to peers who are pressuring you do something you know is wrong ?</a:t>
            </a:r>
          </a:p>
          <a:p>
            <a:pPr algn="ctr"/>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Shake your head, no.</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“No thank you!”</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“Pass.”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not interested.”</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“No, I will never see tomorrow!”</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“That’s stupid!”</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“Are you nuts!”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“Not me!”</a:t>
            </a:r>
          </a:p>
          <a:p>
            <a:pPr marL="342900" indent="-342900">
              <a:buFont typeface="Arial" panose="020B0604020202020204" pitchFamily="34" charset="0"/>
              <a:buChar char="•"/>
            </a:pPr>
            <a:endParaRPr lang="en-US" sz="2000" dirty="0">
              <a:solidFill>
                <a:srgbClr val="FF0000"/>
              </a:solidFill>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6247864"/>
          </a:xfrm>
          <a:prstGeom prst="rect">
            <a:avLst/>
          </a:prstGeom>
          <a:noFill/>
        </p:spPr>
        <p:txBody>
          <a:bodyPr wrap="square" rtlCol="0">
            <a:spAutoFit/>
          </a:bodyPr>
          <a:lstStyle/>
          <a:p>
            <a:pPr algn="ctr"/>
            <a:r>
              <a:rPr lang="en-US" sz="2000" dirty="0">
                <a:latin typeface="Comic Sans MS" panose="030F0702030302020204" pitchFamily="66" charset="0"/>
              </a:rPr>
              <a:t>#2</a:t>
            </a:r>
          </a:p>
          <a:p>
            <a:pPr algn="ctr"/>
            <a:r>
              <a:rPr lang="en-US" sz="2000" dirty="0">
                <a:latin typeface="Comic Sans MS" panose="030F0702030302020204" pitchFamily="66" charset="0"/>
              </a:rPr>
              <a:t>What could you do when walking away from peers when the conversation is heading in a direction you do not want to be a part of?</a:t>
            </a:r>
          </a:p>
          <a:p>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Avoid looking scared by looking straight ahead instead of down</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Walk away without drawing attention to your leaving</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Eyes ahead with confidence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Keep walking away, don’t come right back</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Say, “See </a:t>
            </a:r>
            <a:r>
              <a:rPr lang="en-US" sz="2000" dirty="0" err="1">
                <a:solidFill>
                  <a:srgbClr val="FF0000"/>
                </a:solidFill>
                <a:latin typeface="Comic Sans MS" panose="030F0702030302020204" pitchFamily="66" charset="0"/>
              </a:rPr>
              <a:t>ya</a:t>
            </a:r>
            <a:r>
              <a:rPr lang="en-US" sz="2000" dirty="0">
                <a:solidFill>
                  <a:srgbClr val="FF0000"/>
                </a:solidFill>
                <a:latin typeface="Comic Sans MS" panose="030F0702030302020204" pitchFamily="66" charset="0"/>
              </a:rPr>
              <a:t> later.” over your shoulder</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Move towards an exit with determination</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Leave as soon as you realize the conversation is heading for trouble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Don’t argue just say no in your own way and leave</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1687695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45620" y="171450"/>
            <a:ext cx="5576208" cy="6555641"/>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#3</a:t>
            </a:r>
          </a:p>
          <a:p>
            <a:pPr algn="ctr"/>
            <a:r>
              <a:rPr lang="en-US" sz="2000" dirty="0">
                <a:latin typeface="Comic Sans MS" panose="030F0702030302020204" pitchFamily="66" charset="0"/>
              </a:rPr>
              <a:t>What ways can you ignore negative comments such as gossip and rumors from peers so you are not tempted to join in? </a:t>
            </a:r>
          </a:p>
          <a:p>
            <a:pPr algn="ctr"/>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Change the subject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Act like you don’t know what is being said</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Act distracted by something else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Pretend you got a phone call</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Act busy</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Start a conversation with someone not related to the negative comments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Say, “</a:t>
            </a:r>
            <a:r>
              <a:rPr lang="en-US" sz="2000" dirty="0" err="1">
                <a:solidFill>
                  <a:srgbClr val="FF0000"/>
                </a:solidFill>
                <a:latin typeface="Comic Sans MS" panose="030F0702030302020204" pitchFamily="66" charset="0"/>
              </a:rPr>
              <a:t>Shhh</a:t>
            </a:r>
            <a:r>
              <a:rPr lang="en-US" sz="2000" dirty="0">
                <a:solidFill>
                  <a:srgbClr val="FF0000"/>
                </a:solidFill>
                <a:latin typeface="Comic Sans MS" panose="030F0702030302020204" pitchFamily="66" charset="0"/>
              </a:rPr>
              <a:t>” we are not suppose to be talking now.”</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If you suspect that a group is gossiping or someone has that reputation, avoid them</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188530" y="171450"/>
            <a:ext cx="5576208" cy="5016758"/>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#4</a:t>
            </a:r>
          </a:p>
          <a:p>
            <a:pPr algn="ctr"/>
            <a:r>
              <a:rPr lang="en-US" sz="2000" dirty="0">
                <a:latin typeface="Comic Sans MS" panose="030F0702030302020204" pitchFamily="66" charset="0"/>
              </a:rPr>
              <a:t>What excuses can you use to avoid going along with negative ideas from peers and still feel accepted by them?</a:t>
            </a:r>
          </a:p>
          <a:p>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have chores to do.”</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need to get my homework done.”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“Ill get into so much trouble!”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have to watch my little brother.”</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“My dad is picking me up.”</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getting drug tested today.”</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late for…”</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just got out of trouble.”</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2203080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2" y="195943"/>
            <a:ext cx="5576208" cy="5324535"/>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#5</a:t>
            </a:r>
          </a:p>
          <a:p>
            <a:pPr algn="ctr"/>
            <a:r>
              <a:rPr lang="en-US" sz="2000" dirty="0">
                <a:latin typeface="Comic Sans MS" panose="030F0702030302020204" pitchFamily="66" charset="0"/>
              </a:rPr>
              <a:t>What can you say to change the subject when peers are pressuring you to do something you will get in trouble for?</a:t>
            </a:r>
          </a:p>
          <a:p>
            <a:pPr algn="ctr"/>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“Guess what I just heard about…?”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“What are you wearing…?”</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“Did you see the game last night?”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“What’s that?” </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“What homework was assigned in Math?”</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hungry, does anyone have something to eat?”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“Look at this hilarious video.”</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“Does my hair look okay?”</a:t>
            </a:r>
            <a:br>
              <a:rPr lang="en-US" sz="2000" dirty="0">
                <a:latin typeface="Comic Sans MS" panose="030F0702030302020204" pitchFamily="66" charset="0"/>
              </a:rPr>
            </a:b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251120" y="195943"/>
            <a:ext cx="5576208" cy="6555641"/>
          </a:xfrm>
          <a:prstGeom prst="rect">
            <a:avLst/>
          </a:prstGeom>
          <a:noFill/>
        </p:spPr>
        <p:txBody>
          <a:bodyPr wrap="square" rtlCol="0">
            <a:spAutoFit/>
          </a:bodyPr>
          <a:lstStyle/>
          <a:p>
            <a:pPr algn="ctr"/>
            <a:endParaRPr lang="en-US" sz="2000" dirty="0">
              <a:latin typeface="Comic Sans MS" panose="030F0702030302020204" pitchFamily="66" charset="0"/>
            </a:endParaRPr>
          </a:p>
          <a:p>
            <a:pPr algn="ctr"/>
            <a:r>
              <a:rPr lang="en-US" sz="2000" dirty="0">
                <a:latin typeface="Comic Sans MS" panose="030F0702030302020204" pitchFamily="66" charset="0"/>
              </a:rPr>
              <a:t>#6</a:t>
            </a:r>
          </a:p>
          <a:p>
            <a:pPr algn="ctr"/>
            <a:r>
              <a:rPr lang="en-US" sz="2000" dirty="0">
                <a:latin typeface="Comic Sans MS" panose="030F0702030302020204" pitchFamily="66" charset="0"/>
              </a:rPr>
              <a:t>What funny thing can you say to switch the focus from risky plans your friends keep trying to get you to do with them?</a:t>
            </a:r>
          </a:p>
          <a:p>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Sorry, I can’t, I have to rearrange my underwear drawer.”</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“Darn, I can’t, I have a date with (Teen heart throb)</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“Nope, I’m in my chill zone tonight.”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“No, Stranger Things is on tonight.”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washing my hair.”</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already have another secret mission tonight, I can’t tell you about it, it’s a secret.”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Sure, like no one has ever got caught for that!”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“Depends, how fun is death?”</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50809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5940088"/>
          </a:xfrm>
          <a:prstGeom prst="rect">
            <a:avLst/>
          </a:prstGeom>
          <a:noFill/>
        </p:spPr>
        <p:txBody>
          <a:bodyPr wrap="square" rtlCol="0">
            <a:spAutoFit/>
          </a:bodyPr>
          <a:lstStyle/>
          <a:p>
            <a:pPr algn="ctr"/>
            <a:r>
              <a:rPr lang="en-US" sz="2000" dirty="0">
                <a:latin typeface="Comic Sans MS" panose="030F0702030302020204" pitchFamily="66" charset="0"/>
              </a:rPr>
              <a:t>#7</a:t>
            </a:r>
          </a:p>
          <a:p>
            <a:pPr algn="ctr"/>
            <a:r>
              <a:rPr lang="en-US" sz="2000" dirty="0">
                <a:latin typeface="Comic Sans MS" panose="030F0702030302020204" pitchFamily="66" charset="0"/>
              </a:rPr>
              <a:t>What alternatives can you provide instead of going along with risky behaviors your peers are doing?</a:t>
            </a:r>
          </a:p>
          <a:p>
            <a:pPr algn="ctr"/>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  </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Pretend you are working hard on something else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“Let’s play video games.”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“Let’s shoot some hoops.”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“Let’s give each other make-overs.”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“Let’s hand out at the mall.”</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Grab your skateboard and let’ go to the park.”</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“Help me make this new recipe, I saw on Top Chef.”</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Let’s make some popcorn and watch Netflix.”</a:t>
            </a: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6247864"/>
          </a:xfrm>
          <a:prstGeom prst="rect">
            <a:avLst/>
          </a:prstGeom>
          <a:noFill/>
        </p:spPr>
        <p:txBody>
          <a:bodyPr wrap="square" rtlCol="0">
            <a:spAutoFit/>
          </a:bodyPr>
          <a:lstStyle/>
          <a:p>
            <a:pPr algn="ctr"/>
            <a:r>
              <a:rPr lang="en-US" sz="2000" dirty="0">
                <a:latin typeface="Comic Sans MS" panose="030F0702030302020204" pitchFamily="66" charset="0"/>
              </a:rPr>
              <a:t>#8</a:t>
            </a:r>
          </a:p>
          <a:p>
            <a:pPr algn="ctr"/>
            <a:r>
              <a:rPr lang="en-US" sz="2000" dirty="0">
                <a:latin typeface="Comic Sans MS" panose="030F0702030302020204" pitchFamily="66" charset="0"/>
              </a:rPr>
              <a:t>What comments can you make to indicate you do not approve of risky plans your peers keep trying to talk you into??</a:t>
            </a:r>
          </a:p>
          <a:p>
            <a:endParaRPr lang="en-US" sz="2000" dirty="0">
              <a:latin typeface="Comic Sans MS" panose="030F0702030302020204" pitchFamily="66" charset="0"/>
            </a:endParaRPr>
          </a:p>
          <a:p>
            <a:r>
              <a:rPr lang="en-US" sz="2000" dirty="0">
                <a:solidFill>
                  <a:srgbClr val="FF0000"/>
                </a:solidFill>
                <a:latin typeface="Comic Sans MS" panose="030F0702030302020204" pitchFamily="66" charset="0"/>
              </a:rPr>
              <a:t>Possible Responses: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“Do you know how much trouble we can get into?”</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“I’m your friend so that is why I am not going with you.”</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“Have you thought this through? I have.”</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“What do you think will happen next?  I l know I do not like how this ends.”</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“That would embarrass me to do that.”</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“I don’t want to be friends if that is how you think.”</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“What flowers to you want me to bring to your funeral?”</a:t>
            </a:r>
          </a:p>
          <a:p>
            <a:pPr marL="342900" indent="-342900">
              <a:buFont typeface="Arial" panose="020B0604020202020204" pitchFamily="34" charset="0"/>
              <a:buChar char="•"/>
            </a:pPr>
            <a:r>
              <a:rPr lang="en-US" sz="2000" dirty="0">
                <a:solidFill>
                  <a:srgbClr val="FF0000"/>
                </a:solidFill>
                <a:latin typeface="Comic Sans MS" panose="030F0702030302020204" pitchFamily="66" charset="0"/>
              </a:rPr>
              <a:t>“Come on, you're smarter than this.”</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2934230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8B30D-861E-493B-8638-453D45DE3797}"/>
              </a:ext>
            </a:extLst>
          </p:cNvPr>
          <p:cNvSpPr/>
          <p:nvPr/>
        </p:nvSpPr>
        <p:spPr>
          <a:xfrm>
            <a:off x="171450" y="106136"/>
            <a:ext cx="5924549"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CFF0214-5EB3-4F59-93AB-9E4649E1023C}"/>
              </a:ext>
            </a:extLst>
          </p:cNvPr>
          <p:cNvSpPr/>
          <p:nvPr/>
        </p:nvSpPr>
        <p:spPr>
          <a:xfrm>
            <a:off x="6188530" y="106136"/>
            <a:ext cx="5924548" cy="664572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D1DE59EC-7325-4224-83F0-FFFFF20B6ABC}"/>
              </a:ext>
            </a:extLst>
          </p:cNvPr>
          <p:cNvSpPr txBox="1"/>
          <p:nvPr/>
        </p:nvSpPr>
        <p:spPr>
          <a:xfrm>
            <a:off x="326571" y="424543"/>
            <a:ext cx="5576208" cy="5016758"/>
          </a:xfrm>
          <a:prstGeom prst="rect">
            <a:avLst/>
          </a:prstGeom>
          <a:noFill/>
        </p:spPr>
        <p:txBody>
          <a:bodyPr wrap="square" rtlCol="0">
            <a:spAutoFit/>
          </a:bodyPr>
          <a:lstStyle/>
          <a:p>
            <a:pPr algn="ctr"/>
            <a:r>
              <a:rPr lang="en-US" sz="2000" dirty="0">
                <a:latin typeface="Comic Sans MS" panose="030F0702030302020204" pitchFamily="66" charset="0"/>
              </a:rPr>
              <a:t>#1</a:t>
            </a:r>
          </a:p>
          <a:p>
            <a:pPr algn="ctr"/>
            <a:r>
              <a:rPr lang="en-US" sz="2000" dirty="0">
                <a:latin typeface="Comic Sans MS" panose="030F0702030302020204" pitchFamily="66" charset="0"/>
              </a:rPr>
              <a:t>Friends are pressuring you to stay out past curfew with them.</a:t>
            </a:r>
          </a:p>
          <a:p>
            <a:pPr algn="ctr"/>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a:p>
            <a:pPr marL="342900" indent="-342900">
              <a:buFont typeface="Arial" panose="020B0604020202020204" pitchFamily="34" charset="0"/>
              <a:buChar char="•"/>
            </a:pPr>
            <a:endParaRPr lang="en-US" sz="2000" dirty="0">
              <a:latin typeface="Comic Sans MS" panose="030F0702030302020204" pitchFamily="66" charset="0"/>
            </a:endParaRPr>
          </a:p>
        </p:txBody>
      </p:sp>
      <p:sp>
        <p:nvSpPr>
          <p:cNvPr id="6" name="TextBox 5">
            <a:extLst>
              <a:ext uri="{FF2B5EF4-FFF2-40B4-BE49-F238E27FC236}">
                <a16:creationId xmlns:a16="http://schemas.microsoft.com/office/drawing/2014/main" id="{9AED714B-4063-4239-ABA8-0111B145082C}"/>
              </a:ext>
            </a:extLst>
          </p:cNvPr>
          <p:cNvSpPr txBox="1"/>
          <p:nvPr/>
        </p:nvSpPr>
        <p:spPr>
          <a:xfrm>
            <a:off x="6444342" y="424543"/>
            <a:ext cx="5576208" cy="4401205"/>
          </a:xfrm>
          <a:prstGeom prst="rect">
            <a:avLst/>
          </a:prstGeom>
          <a:noFill/>
        </p:spPr>
        <p:txBody>
          <a:bodyPr wrap="square" rtlCol="0">
            <a:spAutoFit/>
          </a:bodyPr>
          <a:lstStyle/>
          <a:p>
            <a:pPr algn="ctr"/>
            <a:r>
              <a:rPr lang="en-US" sz="2000" dirty="0">
                <a:latin typeface="Comic Sans MS" panose="030F0702030302020204" pitchFamily="66" charset="0"/>
              </a:rPr>
              <a:t>#2</a:t>
            </a:r>
          </a:p>
          <a:p>
            <a:pPr algn="ctr"/>
            <a:r>
              <a:rPr lang="en-US" sz="2000" dirty="0">
                <a:latin typeface="Comic Sans MS" panose="030F0702030302020204" pitchFamily="66" charset="0"/>
              </a:rPr>
              <a:t>Friends start joking about stealing a car for joy ride.</a:t>
            </a:r>
          </a:p>
          <a:p>
            <a:endParaRPr lang="en-US" sz="2000" dirty="0">
              <a:latin typeface="Comic Sans MS" panose="030F0702030302020204" pitchFamily="66" charset="0"/>
            </a:endParaRPr>
          </a:p>
          <a:p>
            <a:r>
              <a:rPr lang="en-US" sz="2000" dirty="0">
                <a:latin typeface="Comic Sans MS" panose="030F0702030302020204" pitchFamily="66" charset="0"/>
              </a:rPr>
              <a:t>Possible Responses:  </a:t>
            </a:r>
          </a:p>
          <a:p>
            <a:pPr marL="342900" indent="-342900">
              <a:buFont typeface="Arial" panose="020B0604020202020204" pitchFamily="34" charset="0"/>
              <a:buChar char="•"/>
            </a:pPr>
            <a:r>
              <a:rPr lang="en-US" sz="2000" dirty="0">
                <a:latin typeface="Comic Sans MS" panose="030F0702030302020204" pitchFamily="66" charset="0"/>
              </a:rPr>
              <a:t>Say no</a:t>
            </a:r>
          </a:p>
          <a:p>
            <a:pPr marL="342900" indent="-342900">
              <a:buFont typeface="Arial" panose="020B0604020202020204" pitchFamily="34" charset="0"/>
              <a:buChar char="•"/>
            </a:pPr>
            <a:r>
              <a:rPr lang="en-US" sz="2000" dirty="0">
                <a:latin typeface="Comic Sans MS" panose="030F0702030302020204" pitchFamily="66" charset="0"/>
              </a:rPr>
              <a:t>Walk away</a:t>
            </a:r>
          </a:p>
          <a:p>
            <a:pPr marL="342900" indent="-342900">
              <a:buFont typeface="Arial" panose="020B0604020202020204" pitchFamily="34" charset="0"/>
              <a:buChar char="•"/>
            </a:pPr>
            <a:r>
              <a:rPr lang="en-US" sz="2000" dirty="0">
                <a:latin typeface="Comic Sans MS" panose="030F0702030302020204" pitchFamily="66" charset="0"/>
              </a:rPr>
              <a:t>Ignore</a:t>
            </a:r>
          </a:p>
          <a:p>
            <a:pPr marL="342900" indent="-342900">
              <a:buFont typeface="Arial" panose="020B0604020202020204" pitchFamily="34" charset="0"/>
              <a:buChar char="•"/>
            </a:pPr>
            <a:r>
              <a:rPr lang="en-US" sz="2000" dirty="0">
                <a:latin typeface="Comic Sans MS" panose="030F0702030302020204" pitchFamily="66" charset="0"/>
              </a:rPr>
              <a:t>Make an excuse</a:t>
            </a:r>
          </a:p>
          <a:p>
            <a:pPr marL="342900" indent="-342900">
              <a:buFont typeface="Arial" panose="020B0604020202020204" pitchFamily="34" charset="0"/>
              <a:buChar char="•"/>
            </a:pPr>
            <a:r>
              <a:rPr lang="en-US" sz="2000" dirty="0">
                <a:latin typeface="Comic Sans MS" panose="030F0702030302020204" pitchFamily="66" charset="0"/>
              </a:rPr>
              <a:t>Change the subject</a:t>
            </a:r>
          </a:p>
          <a:p>
            <a:pPr marL="342900" indent="-342900">
              <a:buFont typeface="Arial" panose="020B0604020202020204" pitchFamily="34" charset="0"/>
              <a:buChar char="•"/>
            </a:pPr>
            <a:r>
              <a:rPr lang="en-US" sz="2000" dirty="0">
                <a:latin typeface="Comic Sans MS" panose="030F0702030302020204" pitchFamily="66" charset="0"/>
              </a:rPr>
              <a:t>Make a joke</a:t>
            </a:r>
          </a:p>
          <a:p>
            <a:pPr marL="342900" indent="-342900">
              <a:buFont typeface="Arial" panose="020B0604020202020204" pitchFamily="34" charset="0"/>
              <a:buChar char="•"/>
            </a:pPr>
            <a:r>
              <a:rPr lang="en-US" sz="2000" dirty="0">
                <a:latin typeface="Comic Sans MS" panose="030F0702030302020204" pitchFamily="66" charset="0"/>
              </a:rPr>
              <a:t>Suggest an alternative</a:t>
            </a:r>
          </a:p>
          <a:p>
            <a:pPr marL="342900" indent="-342900">
              <a:buFont typeface="Arial" panose="020B0604020202020204" pitchFamily="34" charset="0"/>
              <a:buChar char="•"/>
            </a:pPr>
            <a:r>
              <a:rPr lang="en-US" sz="2000" dirty="0">
                <a:latin typeface="Comic Sans MS" panose="030F0702030302020204" pitchFamily="66" charset="0"/>
              </a:rPr>
              <a:t>Show disapproval</a:t>
            </a:r>
          </a:p>
          <a:p>
            <a:pPr marL="342900" indent="-342900">
              <a:buFont typeface="Arial" panose="020B0604020202020204" pitchFamily="34" charset="0"/>
              <a:buChar char="•"/>
            </a:pPr>
            <a:endParaRPr lang="en-US" sz="2000" dirty="0">
              <a:latin typeface="Comic Sans MS" panose="030F0702030302020204" pitchFamily="66" charset="0"/>
            </a:endParaRPr>
          </a:p>
        </p:txBody>
      </p:sp>
    </p:spTree>
    <p:extLst>
      <p:ext uri="{BB962C8B-B14F-4D97-AF65-F5344CB8AC3E}">
        <p14:creationId xmlns:p14="http://schemas.microsoft.com/office/powerpoint/2010/main" val="34452760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1B56CDCCB8E0B4E8CF709EB276FC179" ma:contentTypeVersion="10" ma:contentTypeDescription="Create a new document." ma:contentTypeScope="" ma:versionID="ffdf29f491c5fe3cd4f538c7223823b1">
  <xsd:schema xmlns:xsd="http://www.w3.org/2001/XMLSchema" xmlns:xs="http://www.w3.org/2001/XMLSchema" xmlns:p="http://schemas.microsoft.com/office/2006/metadata/properties" xmlns:ns3="937d9431-0b7c-4013-9535-160412eccd0d" targetNamespace="http://schemas.microsoft.com/office/2006/metadata/properties" ma:root="true" ma:fieldsID="cfdd3149dfd5007cef0592e94313285a" ns3:_="">
    <xsd:import namespace="937d9431-0b7c-4013-9535-160412eccd0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7d9431-0b7c-4013-9535-160412eccd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3ACD39-281D-49C7-B73C-7E1B8FD54448}">
  <ds:schemaRefs>
    <ds:schemaRef ds:uri="http://schemas.microsoft.com/sharepoint/v3/contenttype/forms"/>
  </ds:schemaRefs>
</ds:datastoreItem>
</file>

<file path=customXml/itemProps2.xml><?xml version="1.0" encoding="utf-8"?>
<ds:datastoreItem xmlns:ds="http://schemas.openxmlformats.org/officeDocument/2006/customXml" ds:itemID="{9D93BF63-3110-4C6E-9756-EE26AF0A2CA3}">
  <ds:schemaRefs>
    <ds:schemaRef ds:uri="http://schemas.microsoft.com/office/infopath/2007/PartnerControls"/>
    <ds:schemaRef ds:uri="http://purl.org/dc/terms/"/>
    <ds:schemaRef ds:uri="http://schemas.microsoft.com/office/2006/documentManagement/types"/>
    <ds:schemaRef ds:uri="http://schemas.microsoft.com/office/2006/metadata/properties"/>
    <ds:schemaRef ds:uri="http://purl.org/dc/dcmitype/"/>
    <ds:schemaRef ds:uri="http://schemas.openxmlformats.org/package/2006/metadata/core-properties"/>
    <ds:schemaRef ds:uri="http://purl.org/dc/elements/1.1/"/>
    <ds:schemaRef ds:uri="937d9431-0b7c-4013-9535-160412eccd0d"/>
    <ds:schemaRef ds:uri="http://www.w3.org/XML/1998/namespace"/>
  </ds:schemaRefs>
</ds:datastoreItem>
</file>

<file path=customXml/itemProps3.xml><?xml version="1.0" encoding="utf-8"?>
<ds:datastoreItem xmlns:ds="http://schemas.openxmlformats.org/officeDocument/2006/customXml" ds:itemID="{B2E9B21A-00F3-49C1-ABE0-5B4026D26B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7d9431-0b7c-4013-9535-160412eccd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256</TotalTime>
  <Words>3002</Words>
  <Application>Microsoft Office PowerPoint</Application>
  <PresentationFormat>Widescreen</PresentationFormat>
  <Paragraphs>416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11</cp:revision>
  <dcterms:created xsi:type="dcterms:W3CDTF">2020-03-12T17:55:55Z</dcterms:created>
  <dcterms:modified xsi:type="dcterms:W3CDTF">2020-03-16T20:31:47Z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0x010100D1B56CDCCB8E0B4E8CF709EB276FC179</vt:lpwstr>
  </property>
</Properties>
</file>