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7"/>
  </p:handoutMasterIdLst>
  <p:sldIdLst>
    <p:sldId id="257" r:id="rId2"/>
    <p:sldId id="258" r:id="rId3"/>
    <p:sldId id="259" r:id="rId4"/>
    <p:sldId id="260" r:id="rId5"/>
    <p:sldId id="261" r:id="rId6"/>
  </p:sldIdLst>
  <p:sldSz cx="9144000" cy="6858000" type="screen4x3"/>
  <p:notesSz cx="7010400"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7" d="100"/>
          <a:sy n="97" d="100"/>
        </p:scale>
        <p:origin x="72" y="16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3408"/>
          </a:xfrm>
          <a:prstGeom prst="rect">
            <a:avLst/>
          </a:prstGeom>
        </p:spPr>
        <p:txBody>
          <a:bodyPr vert="horz" lIns="92830" tIns="46415" rIns="92830" bIns="46415"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3408"/>
          </a:xfrm>
          <a:prstGeom prst="rect">
            <a:avLst/>
          </a:prstGeom>
        </p:spPr>
        <p:txBody>
          <a:bodyPr vert="horz" lIns="92830" tIns="46415" rIns="92830" bIns="46415" rtlCol="0"/>
          <a:lstStyle>
            <a:lvl1pPr algn="r">
              <a:defRPr sz="1200"/>
            </a:lvl1pPr>
          </a:lstStyle>
          <a:p>
            <a:fld id="{A2D68FC3-BAC9-4C96-8434-4A58E1959493}" type="datetimeFigureOut">
              <a:rPr lang="en-US" smtClean="0"/>
              <a:t>9/13/2017</a:t>
            </a:fld>
            <a:endParaRPr lang="en-US"/>
          </a:p>
        </p:txBody>
      </p:sp>
      <p:sp>
        <p:nvSpPr>
          <p:cNvPr id="4" name="Footer Placeholder 3"/>
          <p:cNvSpPr>
            <a:spLocks noGrp="1"/>
          </p:cNvSpPr>
          <p:nvPr>
            <p:ph type="ftr" sz="quarter" idx="2"/>
          </p:nvPr>
        </p:nvSpPr>
        <p:spPr>
          <a:xfrm>
            <a:off x="0" y="8772669"/>
            <a:ext cx="3037840" cy="463407"/>
          </a:xfrm>
          <a:prstGeom prst="rect">
            <a:avLst/>
          </a:prstGeom>
        </p:spPr>
        <p:txBody>
          <a:bodyPr vert="horz" lIns="92830" tIns="46415" rIns="92830" bIns="46415"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772669"/>
            <a:ext cx="3037840" cy="463407"/>
          </a:xfrm>
          <a:prstGeom prst="rect">
            <a:avLst/>
          </a:prstGeom>
        </p:spPr>
        <p:txBody>
          <a:bodyPr vert="horz" lIns="92830" tIns="46415" rIns="92830" bIns="46415" rtlCol="0" anchor="b"/>
          <a:lstStyle>
            <a:lvl1pPr algn="r">
              <a:defRPr sz="1200"/>
            </a:lvl1pPr>
          </a:lstStyle>
          <a:p>
            <a:fld id="{E9A6950A-060C-494B-96CF-BBF7AF5029CA}" type="slidenum">
              <a:rPr lang="en-US" smtClean="0"/>
              <a:t>‹#›</a:t>
            </a:fld>
            <a:endParaRPr lang="en-US"/>
          </a:p>
        </p:txBody>
      </p:sp>
    </p:spTree>
    <p:extLst>
      <p:ext uri="{BB962C8B-B14F-4D97-AF65-F5344CB8AC3E}">
        <p14:creationId xmlns:p14="http://schemas.microsoft.com/office/powerpoint/2010/main" val="10305258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1150C8C-1C92-4B51-B2E3-3804AC45FE8B}" type="datetimeFigureOut">
              <a:rPr lang="en-US" smtClean="0"/>
              <a:t>9/13/2017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2D2C4C-8920-4011-AB92-5A4824035051}" type="slidenum">
              <a:rPr lang="en-US" smtClean="0"/>
              <a:t>‹#›</a:t>
            </a:fld>
            <a:endParaRPr lang="en-US"/>
          </a:p>
        </p:txBody>
      </p:sp>
    </p:spTree>
    <p:extLst>
      <p:ext uri="{BB962C8B-B14F-4D97-AF65-F5344CB8AC3E}">
        <p14:creationId xmlns:p14="http://schemas.microsoft.com/office/powerpoint/2010/main" val="983821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150C8C-1C92-4B51-B2E3-3804AC45FE8B}" type="datetimeFigureOut">
              <a:rPr lang="en-US" smtClean="0"/>
              <a:t>9/13/2017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2D2C4C-8920-4011-AB92-5A4824035051}" type="slidenum">
              <a:rPr lang="en-US" smtClean="0"/>
              <a:t>‹#›</a:t>
            </a:fld>
            <a:endParaRPr lang="en-US"/>
          </a:p>
        </p:txBody>
      </p:sp>
    </p:spTree>
    <p:extLst>
      <p:ext uri="{BB962C8B-B14F-4D97-AF65-F5344CB8AC3E}">
        <p14:creationId xmlns:p14="http://schemas.microsoft.com/office/powerpoint/2010/main" val="20118291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150C8C-1C92-4B51-B2E3-3804AC45FE8B}" type="datetimeFigureOut">
              <a:rPr lang="en-US" smtClean="0"/>
              <a:t>9/13/2017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2D2C4C-8920-4011-AB92-5A4824035051}" type="slidenum">
              <a:rPr lang="en-US" smtClean="0"/>
              <a:t>‹#›</a:t>
            </a:fld>
            <a:endParaRPr lang="en-US"/>
          </a:p>
        </p:txBody>
      </p:sp>
    </p:spTree>
    <p:extLst>
      <p:ext uri="{BB962C8B-B14F-4D97-AF65-F5344CB8AC3E}">
        <p14:creationId xmlns:p14="http://schemas.microsoft.com/office/powerpoint/2010/main" val="40018136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150C8C-1C92-4B51-B2E3-3804AC45FE8B}" type="datetimeFigureOut">
              <a:rPr lang="en-US" smtClean="0"/>
              <a:t>9/13/2017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2D2C4C-8920-4011-AB92-5A4824035051}" type="slidenum">
              <a:rPr lang="en-US" smtClean="0"/>
              <a:t>‹#›</a:t>
            </a:fld>
            <a:endParaRPr lang="en-US"/>
          </a:p>
        </p:txBody>
      </p:sp>
    </p:spTree>
    <p:extLst>
      <p:ext uri="{BB962C8B-B14F-4D97-AF65-F5344CB8AC3E}">
        <p14:creationId xmlns:p14="http://schemas.microsoft.com/office/powerpoint/2010/main" val="405949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150C8C-1C92-4B51-B2E3-3804AC45FE8B}" type="datetimeFigureOut">
              <a:rPr lang="en-US" smtClean="0"/>
              <a:t>9/13/2017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2D2C4C-8920-4011-AB92-5A4824035051}" type="slidenum">
              <a:rPr lang="en-US" smtClean="0"/>
              <a:t>‹#›</a:t>
            </a:fld>
            <a:endParaRPr lang="en-US"/>
          </a:p>
        </p:txBody>
      </p:sp>
    </p:spTree>
    <p:extLst>
      <p:ext uri="{BB962C8B-B14F-4D97-AF65-F5344CB8AC3E}">
        <p14:creationId xmlns:p14="http://schemas.microsoft.com/office/powerpoint/2010/main" val="34658447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1150C8C-1C92-4B51-B2E3-3804AC45FE8B}" type="datetimeFigureOut">
              <a:rPr lang="en-US" smtClean="0"/>
              <a:t>9/13/2017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2D2C4C-8920-4011-AB92-5A4824035051}" type="slidenum">
              <a:rPr lang="en-US" smtClean="0"/>
              <a:t>‹#›</a:t>
            </a:fld>
            <a:endParaRPr lang="en-US"/>
          </a:p>
        </p:txBody>
      </p:sp>
    </p:spTree>
    <p:extLst>
      <p:ext uri="{BB962C8B-B14F-4D97-AF65-F5344CB8AC3E}">
        <p14:creationId xmlns:p14="http://schemas.microsoft.com/office/powerpoint/2010/main" val="15236270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1150C8C-1C92-4B51-B2E3-3804AC45FE8B}" type="datetimeFigureOut">
              <a:rPr lang="en-US" smtClean="0"/>
              <a:t>9/13/2017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42D2C4C-8920-4011-AB92-5A4824035051}" type="slidenum">
              <a:rPr lang="en-US" smtClean="0"/>
              <a:t>‹#›</a:t>
            </a:fld>
            <a:endParaRPr lang="en-US"/>
          </a:p>
        </p:txBody>
      </p:sp>
    </p:spTree>
    <p:extLst>
      <p:ext uri="{BB962C8B-B14F-4D97-AF65-F5344CB8AC3E}">
        <p14:creationId xmlns:p14="http://schemas.microsoft.com/office/powerpoint/2010/main" val="34001246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1150C8C-1C92-4B51-B2E3-3804AC45FE8B}" type="datetimeFigureOut">
              <a:rPr lang="en-US" smtClean="0"/>
              <a:t>9/13/2017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42D2C4C-8920-4011-AB92-5A4824035051}" type="slidenum">
              <a:rPr lang="en-US" smtClean="0"/>
              <a:t>‹#›</a:t>
            </a:fld>
            <a:endParaRPr lang="en-US"/>
          </a:p>
        </p:txBody>
      </p:sp>
    </p:spTree>
    <p:extLst>
      <p:ext uri="{BB962C8B-B14F-4D97-AF65-F5344CB8AC3E}">
        <p14:creationId xmlns:p14="http://schemas.microsoft.com/office/powerpoint/2010/main" val="20298733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150C8C-1C92-4B51-B2E3-3804AC45FE8B}" type="datetimeFigureOut">
              <a:rPr lang="en-US" smtClean="0"/>
              <a:t>9/13/2017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42D2C4C-8920-4011-AB92-5A4824035051}" type="slidenum">
              <a:rPr lang="en-US" smtClean="0"/>
              <a:t>‹#›</a:t>
            </a:fld>
            <a:endParaRPr lang="en-US"/>
          </a:p>
        </p:txBody>
      </p:sp>
    </p:spTree>
    <p:extLst>
      <p:ext uri="{BB962C8B-B14F-4D97-AF65-F5344CB8AC3E}">
        <p14:creationId xmlns:p14="http://schemas.microsoft.com/office/powerpoint/2010/main" val="3648116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150C8C-1C92-4B51-B2E3-3804AC45FE8B}" type="datetimeFigureOut">
              <a:rPr lang="en-US" smtClean="0"/>
              <a:t>9/13/2017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2D2C4C-8920-4011-AB92-5A4824035051}" type="slidenum">
              <a:rPr lang="en-US" smtClean="0"/>
              <a:t>‹#›</a:t>
            </a:fld>
            <a:endParaRPr lang="en-US"/>
          </a:p>
        </p:txBody>
      </p:sp>
    </p:spTree>
    <p:extLst>
      <p:ext uri="{BB962C8B-B14F-4D97-AF65-F5344CB8AC3E}">
        <p14:creationId xmlns:p14="http://schemas.microsoft.com/office/powerpoint/2010/main" val="29067628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150C8C-1C92-4B51-B2E3-3804AC45FE8B}" type="datetimeFigureOut">
              <a:rPr lang="en-US" smtClean="0"/>
              <a:t>9/13/2017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2D2C4C-8920-4011-AB92-5A4824035051}" type="slidenum">
              <a:rPr lang="en-US" smtClean="0"/>
              <a:t>‹#›</a:t>
            </a:fld>
            <a:endParaRPr lang="en-US"/>
          </a:p>
        </p:txBody>
      </p:sp>
    </p:spTree>
    <p:extLst>
      <p:ext uri="{BB962C8B-B14F-4D97-AF65-F5344CB8AC3E}">
        <p14:creationId xmlns:p14="http://schemas.microsoft.com/office/powerpoint/2010/main" val="22147287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150C8C-1C92-4B51-B2E3-3804AC45FE8B}" type="datetimeFigureOut">
              <a:rPr lang="en-US" smtClean="0"/>
              <a:t>9/13/2017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2D2C4C-8920-4011-AB92-5A4824035051}" type="slidenum">
              <a:rPr lang="en-US" smtClean="0"/>
              <a:t>‹#›</a:t>
            </a:fld>
            <a:endParaRPr lang="en-US"/>
          </a:p>
        </p:txBody>
      </p:sp>
    </p:spTree>
    <p:extLst>
      <p:ext uri="{BB962C8B-B14F-4D97-AF65-F5344CB8AC3E}">
        <p14:creationId xmlns:p14="http://schemas.microsoft.com/office/powerpoint/2010/main" val="29793627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lawforkids.org/get-involved/what-do-you-think"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hyperlink" Target="http://lawforkids.org/get-involved/what-do-you-think"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hyperlink" Target="http://lawforkids.org/get-involved/what-do-you-think"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hyperlink" Target="http://lawforkids.org/get-involved/what-do-you-think"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6561" y="-1"/>
            <a:ext cx="4495800" cy="684228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5" name="Rectangle 4"/>
          <p:cNvSpPr/>
          <p:nvPr/>
        </p:nvSpPr>
        <p:spPr>
          <a:xfrm>
            <a:off x="4684059" y="0"/>
            <a:ext cx="4495800" cy="6858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6" name="TextBox 5"/>
          <p:cNvSpPr txBox="1"/>
          <p:nvPr/>
        </p:nvSpPr>
        <p:spPr>
          <a:xfrm>
            <a:off x="226891" y="188259"/>
            <a:ext cx="4343400" cy="3293209"/>
          </a:xfrm>
          <a:prstGeom prst="rect">
            <a:avLst/>
          </a:prstGeom>
          <a:noFill/>
        </p:spPr>
        <p:txBody>
          <a:bodyPr wrap="square" rtlCol="0">
            <a:spAutoFit/>
          </a:bodyPr>
          <a:lstStyle/>
          <a:p>
            <a:r>
              <a:rPr lang="en-US" dirty="0" smtClean="0">
                <a:latin typeface="Comic Sans MS" panose="030F0702030302020204" pitchFamily="66" charset="0"/>
              </a:rPr>
              <a:t>Issue #1:</a:t>
            </a:r>
          </a:p>
          <a:p>
            <a:endParaRPr lang="en-US" dirty="0">
              <a:latin typeface="Comic Sans MS" panose="030F0702030302020204" pitchFamily="66" charset="0"/>
            </a:endParaRPr>
          </a:p>
          <a:p>
            <a:r>
              <a:rPr lang="en-US" dirty="0">
                <a:latin typeface="Comic Sans MS" panose="030F0702030302020204" pitchFamily="66" charset="0"/>
              </a:rPr>
              <a:t>In May, 2016, the Federal Drug Administration (FDA) announced a regulation that would prohibit the sale of e-cigarettes to anyone under the age of 18 and require a photo I.D. to purchase them. This regulation went into effect on August 08, 2016. </a:t>
            </a:r>
            <a:endParaRPr lang="en-US" dirty="0" smtClean="0">
              <a:latin typeface="Comic Sans MS" panose="030F0702030302020204" pitchFamily="66" charset="0"/>
            </a:endParaRPr>
          </a:p>
          <a:p>
            <a:r>
              <a:rPr lang="en-US" sz="1000" dirty="0" smtClean="0">
                <a:latin typeface="Comic Sans MS" panose="030F0702030302020204" pitchFamily="66" charset="0"/>
                <a:hlinkClick r:id="rId2"/>
              </a:rPr>
              <a:t>http</a:t>
            </a:r>
            <a:r>
              <a:rPr lang="en-US" sz="1000" dirty="0">
                <a:latin typeface="Comic Sans MS" panose="030F0702030302020204" pitchFamily="66" charset="0"/>
                <a:hlinkClick r:id="rId2"/>
              </a:rPr>
              <a:t>://</a:t>
            </a:r>
            <a:r>
              <a:rPr lang="en-US" sz="1000" dirty="0" smtClean="0">
                <a:latin typeface="Comic Sans MS" panose="030F0702030302020204" pitchFamily="66" charset="0"/>
                <a:hlinkClick r:id="rId2"/>
              </a:rPr>
              <a:t>lawforkids.org/get-involved/what-do-you-think</a:t>
            </a:r>
            <a:r>
              <a:rPr lang="en-US" sz="1000" dirty="0" smtClean="0">
                <a:latin typeface="Comic Sans MS" panose="030F0702030302020204" pitchFamily="66" charset="0"/>
              </a:rPr>
              <a:t> </a:t>
            </a:r>
            <a:endParaRPr lang="en-US" sz="1000" dirty="0">
              <a:latin typeface="Comic Sans MS" panose="030F0702030302020204" pitchFamily="66" charset="0"/>
            </a:endParaRPr>
          </a:p>
          <a:p>
            <a:endParaRPr lang="en-US" dirty="0" smtClean="0">
              <a:latin typeface="Comic Sans MS" panose="030F0702030302020204" pitchFamily="66" charset="0"/>
            </a:endParaRPr>
          </a:p>
          <a:p>
            <a:r>
              <a:rPr lang="en-US" dirty="0" smtClean="0">
                <a:latin typeface="Comic Sans MS" panose="030F0702030302020204" pitchFamily="66" charset="0"/>
              </a:rPr>
              <a:t>Pros:</a:t>
            </a:r>
            <a:endParaRPr lang="en-US" dirty="0">
              <a:latin typeface="Comic Sans MS" panose="030F0702030302020204" pitchFamily="66" charset="0"/>
            </a:endParaRPr>
          </a:p>
        </p:txBody>
      </p:sp>
      <p:sp>
        <p:nvSpPr>
          <p:cNvPr id="7" name="TextBox 6"/>
          <p:cNvSpPr txBox="1"/>
          <p:nvPr/>
        </p:nvSpPr>
        <p:spPr>
          <a:xfrm>
            <a:off x="4760259" y="188259"/>
            <a:ext cx="4419600" cy="3293209"/>
          </a:xfrm>
          <a:prstGeom prst="rect">
            <a:avLst/>
          </a:prstGeom>
          <a:noFill/>
        </p:spPr>
        <p:txBody>
          <a:bodyPr wrap="square" rtlCol="0">
            <a:spAutoFit/>
          </a:bodyPr>
          <a:lstStyle/>
          <a:p>
            <a:r>
              <a:rPr lang="en-US" dirty="0" smtClean="0">
                <a:latin typeface="Comic Sans MS" panose="030F0702030302020204" pitchFamily="66" charset="0"/>
              </a:rPr>
              <a:t>Issue #1:</a:t>
            </a:r>
          </a:p>
          <a:p>
            <a:endParaRPr lang="en-US" dirty="0">
              <a:latin typeface="Comic Sans MS" panose="030F0702030302020204" pitchFamily="66" charset="0"/>
            </a:endParaRPr>
          </a:p>
          <a:p>
            <a:r>
              <a:rPr lang="en-US" dirty="0">
                <a:latin typeface="Comic Sans MS" panose="030F0702030302020204" pitchFamily="66" charset="0"/>
              </a:rPr>
              <a:t>In May, 2016, the Federal Drug Administration (FDA) announced a regulation that would prohibit the sale of e-cigarettes to anyone under the age of 18 and require a photo I.D. to purchase them. This regulation went into effect on August 08, 2016. </a:t>
            </a:r>
            <a:endParaRPr lang="en-US" dirty="0" smtClean="0">
              <a:latin typeface="Comic Sans MS" panose="030F0702030302020204" pitchFamily="66" charset="0"/>
            </a:endParaRPr>
          </a:p>
          <a:p>
            <a:r>
              <a:rPr lang="en-US" sz="1000" dirty="0" smtClean="0">
                <a:latin typeface="Comic Sans MS" panose="030F0702030302020204" pitchFamily="66" charset="0"/>
                <a:hlinkClick r:id="rId2"/>
              </a:rPr>
              <a:t>http</a:t>
            </a:r>
            <a:r>
              <a:rPr lang="en-US" sz="1000" dirty="0">
                <a:latin typeface="Comic Sans MS" panose="030F0702030302020204" pitchFamily="66" charset="0"/>
                <a:hlinkClick r:id="rId2"/>
              </a:rPr>
              <a:t>://</a:t>
            </a:r>
            <a:r>
              <a:rPr lang="en-US" sz="1000" dirty="0" smtClean="0">
                <a:latin typeface="Comic Sans MS" panose="030F0702030302020204" pitchFamily="66" charset="0"/>
                <a:hlinkClick r:id="rId2"/>
              </a:rPr>
              <a:t>lawforkids.org/get-involved/what-do-you-think</a:t>
            </a:r>
            <a:r>
              <a:rPr lang="en-US" sz="1000" dirty="0" smtClean="0">
                <a:latin typeface="Comic Sans MS" panose="030F0702030302020204" pitchFamily="66" charset="0"/>
              </a:rPr>
              <a:t> </a:t>
            </a:r>
            <a:endParaRPr lang="en-US" sz="1000" dirty="0">
              <a:latin typeface="Comic Sans MS" panose="030F0702030302020204" pitchFamily="66" charset="0"/>
            </a:endParaRPr>
          </a:p>
          <a:p>
            <a:endParaRPr lang="en-US" dirty="0" smtClean="0">
              <a:latin typeface="Comic Sans MS" panose="030F0702030302020204" pitchFamily="66" charset="0"/>
            </a:endParaRPr>
          </a:p>
          <a:p>
            <a:r>
              <a:rPr lang="en-US" dirty="0" smtClean="0">
                <a:latin typeface="Comic Sans MS" panose="030F0702030302020204" pitchFamily="66" charset="0"/>
              </a:rPr>
              <a:t>Cons:</a:t>
            </a:r>
            <a:endParaRPr lang="en-US" dirty="0">
              <a:latin typeface="Comic Sans MS" panose="030F0702030302020204" pitchFamily="66" charset="0"/>
            </a:endParaRPr>
          </a:p>
        </p:txBody>
      </p:sp>
    </p:spTree>
    <p:extLst>
      <p:ext uri="{BB962C8B-B14F-4D97-AF65-F5344CB8AC3E}">
        <p14:creationId xmlns:p14="http://schemas.microsoft.com/office/powerpoint/2010/main" val="495249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6561" y="-1"/>
            <a:ext cx="4495800" cy="684228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5" name="Rectangle 4"/>
          <p:cNvSpPr/>
          <p:nvPr/>
        </p:nvSpPr>
        <p:spPr>
          <a:xfrm>
            <a:off x="4607214" y="0"/>
            <a:ext cx="4495800" cy="6858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6" name="TextBox 5"/>
          <p:cNvSpPr txBox="1"/>
          <p:nvPr/>
        </p:nvSpPr>
        <p:spPr>
          <a:xfrm>
            <a:off x="4683414" y="98612"/>
            <a:ext cx="4343400" cy="4401205"/>
          </a:xfrm>
          <a:prstGeom prst="rect">
            <a:avLst/>
          </a:prstGeom>
          <a:noFill/>
        </p:spPr>
        <p:txBody>
          <a:bodyPr wrap="square" rtlCol="0">
            <a:spAutoFit/>
          </a:bodyPr>
          <a:lstStyle/>
          <a:p>
            <a:r>
              <a:rPr lang="en-US" dirty="0" smtClean="0">
                <a:latin typeface="Comic Sans MS" panose="030F0702030302020204" pitchFamily="66" charset="0"/>
              </a:rPr>
              <a:t>Issue #2:</a:t>
            </a:r>
          </a:p>
          <a:p>
            <a:endParaRPr lang="en-US" dirty="0">
              <a:latin typeface="Comic Sans MS" panose="030F0702030302020204" pitchFamily="66" charset="0"/>
            </a:endParaRPr>
          </a:p>
          <a:p>
            <a:r>
              <a:rPr lang="en-US" dirty="0" smtClean="0">
                <a:latin typeface="Comic Sans MS" panose="030F0702030302020204" pitchFamily="66" charset="0"/>
              </a:rPr>
              <a:t>In </a:t>
            </a:r>
            <a:r>
              <a:rPr lang="en-US" dirty="0">
                <a:latin typeface="Comic Sans MS" panose="030F0702030302020204" pitchFamily="66" charset="0"/>
              </a:rPr>
              <a:t>January 2017, the Senate Committee in New Jersey approved a bill that would prohibit anyone under the age of 18 to get married. In Arizona, the law states that anyone aged 16 &amp; 17 can get married with their parent's permission. If under the age of 16, marriage is allowed if they have their parent's permission AND the approval of a superior court judge.</a:t>
            </a:r>
            <a:endParaRPr lang="en-US" dirty="0" smtClean="0">
              <a:latin typeface="Comic Sans MS" panose="030F0702030302020204" pitchFamily="66" charset="0"/>
            </a:endParaRPr>
          </a:p>
          <a:p>
            <a:r>
              <a:rPr lang="en-US" sz="1000" dirty="0" smtClean="0">
                <a:latin typeface="Comic Sans MS" panose="030F0702030302020204" pitchFamily="66" charset="0"/>
                <a:hlinkClick r:id="rId2"/>
              </a:rPr>
              <a:t>http</a:t>
            </a:r>
            <a:r>
              <a:rPr lang="en-US" sz="1000" dirty="0">
                <a:latin typeface="Comic Sans MS" panose="030F0702030302020204" pitchFamily="66" charset="0"/>
                <a:hlinkClick r:id="rId2"/>
              </a:rPr>
              <a:t>://</a:t>
            </a:r>
            <a:r>
              <a:rPr lang="en-US" sz="1000" dirty="0" smtClean="0">
                <a:latin typeface="Comic Sans MS" panose="030F0702030302020204" pitchFamily="66" charset="0"/>
                <a:hlinkClick r:id="rId2"/>
              </a:rPr>
              <a:t>lawforkids.org/get-involved/what-do-you-think</a:t>
            </a:r>
            <a:r>
              <a:rPr lang="en-US" sz="1000" dirty="0" smtClean="0">
                <a:latin typeface="Comic Sans MS" panose="030F0702030302020204" pitchFamily="66" charset="0"/>
              </a:rPr>
              <a:t> </a:t>
            </a:r>
            <a:endParaRPr lang="en-US" sz="1000" dirty="0">
              <a:latin typeface="Comic Sans MS" panose="030F0702030302020204" pitchFamily="66" charset="0"/>
            </a:endParaRPr>
          </a:p>
          <a:p>
            <a:endParaRPr lang="en-US" dirty="0" smtClean="0">
              <a:latin typeface="Comic Sans MS" panose="030F0702030302020204" pitchFamily="66" charset="0"/>
            </a:endParaRPr>
          </a:p>
          <a:p>
            <a:r>
              <a:rPr lang="en-US" dirty="0" smtClean="0">
                <a:latin typeface="Comic Sans MS" panose="030F0702030302020204" pitchFamily="66" charset="0"/>
              </a:rPr>
              <a:t>Pros:</a:t>
            </a:r>
            <a:endParaRPr lang="en-US" dirty="0">
              <a:latin typeface="Comic Sans MS" panose="030F0702030302020204" pitchFamily="66" charset="0"/>
            </a:endParaRPr>
          </a:p>
        </p:txBody>
      </p:sp>
      <p:sp>
        <p:nvSpPr>
          <p:cNvPr id="7" name="TextBox 6"/>
          <p:cNvSpPr txBox="1"/>
          <p:nvPr/>
        </p:nvSpPr>
        <p:spPr>
          <a:xfrm>
            <a:off x="68298" y="152400"/>
            <a:ext cx="4392706" cy="4401205"/>
          </a:xfrm>
          <a:prstGeom prst="rect">
            <a:avLst/>
          </a:prstGeom>
          <a:noFill/>
        </p:spPr>
        <p:txBody>
          <a:bodyPr wrap="square" rtlCol="0">
            <a:spAutoFit/>
          </a:bodyPr>
          <a:lstStyle/>
          <a:p>
            <a:r>
              <a:rPr lang="en-US" dirty="0" smtClean="0">
                <a:latin typeface="Comic Sans MS" panose="030F0702030302020204" pitchFamily="66" charset="0"/>
              </a:rPr>
              <a:t>Issue #2:</a:t>
            </a:r>
          </a:p>
          <a:p>
            <a:endParaRPr lang="en-US" dirty="0" smtClean="0">
              <a:latin typeface="Comic Sans MS" panose="030F0702030302020204" pitchFamily="66" charset="0"/>
            </a:endParaRPr>
          </a:p>
          <a:p>
            <a:r>
              <a:rPr lang="en-US" dirty="0" smtClean="0">
                <a:latin typeface="Comic Sans MS" panose="030F0702030302020204" pitchFamily="66" charset="0"/>
              </a:rPr>
              <a:t>In </a:t>
            </a:r>
            <a:r>
              <a:rPr lang="en-US" dirty="0">
                <a:latin typeface="Comic Sans MS" panose="030F0702030302020204" pitchFamily="66" charset="0"/>
              </a:rPr>
              <a:t>January 2017, the Senate Committee in New Jersey approved a bill that would prohibit anyone under the age of 18 to get married. In Arizona, the law states that anyone aged 16 &amp; 17 can get married with their parent's permission. If under the age of 16, marriage is allowed if they have their parent's permission AND the approval of a superior court judge.</a:t>
            </a:r>
          </a:p>
          <a:p>
            <a:r>
              <a:rPr lang="en-US" sz="1000" dirty="0" smtClean="0">
                <a:latin typeface="Comic Sans MS" panose="030F0702030302020204" pitchFamily="66" charset="0"/>
                <a:hlinkClick r:id="rId2"/>
              </a:rPr>
              <a:t>http</a:t>
            </a:r>
            <a:r>
              <a:rPr lang="en-US" sz="1000" dirty="0">
                <a:latin typeface="Comic Sans MS" panose="030F0702030302020204" pitchFamily="66" charset="0"/>
                <a:hlinkClick r:id="rId2"/>
              </a:rPr>
              <a:t>://</a:t>
            </a:r>
            <a:r>
              <a:rPr lang="en-US" sz="1000" dirty="0" smtClean="0">
                <a:latin typeface="Comic Sans MS" panose="030F0702030302020204" pitchFamily="66" charset="0"/>
                <a:hlinkClick r:id="rId2"/>
              </a:rPr>
              <a:t>lawforkids.org/get-involved/what-do-you-think</a:t>
            </a:r>
            <a:r>
              <a:rPr lang="en-US" sz="1000" dirty="0" smtClean="0">
                <a:latin typeface="Comic Sans MS" panose="030F0702030302020204" pitchFamily="66" charset="0"/>
              </a:rPr>
              <a:t> </a:t>
            </a:r>
            <a:endParaRPr lang="en-US" sz="1000" dirty="0">
              <a:latin typeface="Comic Sans MS" panose="030F0702030302020204" pitchFamily="66" charset="0"/>
            </a:endParaRPr>
          </a:p>
          <a:p>
            <a:endParaRPr lang="en-US" dirty="0" smtClean="0">
              <a:latin typeface="Comic Sans MS" panose="030F0702030302020204" pitchFamily="66" charset="0"/>
            </a:endParaRPr>
          </a:p>
          <a:p>
            <a:endParaRPr lang="en-US" dirty="0">
              <a:latin typeface="Comic Sans MS" panose="030F0702030302020204" pitchFamily="66" charset="0"/>
            </a:endParaRPr>
          </a:p>
          <a:p>
            <a:r>
              <a:rPr lang="en-US" dirty="0" smtClean="0">
                <a:latin typeface="Comic Sans MS" panose="030F0702030302020204" pitchFamily="66" charset="0"/>
              </a:rPr>
              <a:t>Cons:</a:t>
            </a:r>
            <a:endParaRPr lang="en-US" dirty="0">
              <a:latin typeface="Comic Sans MS" panose="030F0702030302020204" pitchFamily="66" charset="0"/>
            </a:endParaRPr>
          </a:p>
        </p:txBody>
      </p:sp>
    </p:spTree>
    <p:extLst>
      <p:ext uri="{BB962C8B-B14F-4D97-AF65-F5344CB8AC3E}">
        <p14:creationId xmlns:p14="http://schemas.microsoft.com/office/powerpoint/2010/main" val="12697895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6561" y="-1"/>
            <a:ext cx="4495800" cy="684228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Rectangle 4"/>
          <p:cNvSpPr/>
          <p:nvPr/>
        </p:nvSpPr>
        <p:spPr>
          <a:xfrm>
            <a:off x="4532722" y="0"/>
            <a:ext cx="4495800" cy="6858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TextBox 5"/>
          <p:cNvSpPr txBox="1"/>
          <p:nvPr/>
        </p:nvSpPr>
        <p:spPr>
          <a:xfrm>
            <a:off x="76200" y="152400"/>
            <a:ext cx="4343400" cy="4678204"/>
          </a:xfrm>
          <a:prstGeom prst="rect">
            <a:avLst/>
          </a:prstGeom>
          <a:noFill/>
        </p:spPr>
        <p:txBody>
          <a:bodyPr wrap="square" rtlCol="0">
            <a:spAutoFit/>
          </a:bodyPr>
          <a:lstStyle/>
          <a:p>
            <a:r>
              <a:rPr lang="en-US" dirty="0" smtClean="0">
                <a:latin typeface="Comic Sans MS" panose="030F0702030302020204" pitchFamily="66" charset="0"/>
              </a:rPr>
              <a:t>Issue #3:</a:t>
            </a:r>
          </a:p>
          <a:p>
            <a:endParaRPr lang="en-US" dirty="0" smtClean="0">
              <a:latin typeface="Comic Sans MS" panose="030F0702030302020204" pitchFamily="66" charset="0"/>
            </a:endParaRPr>
          </a:p>
          <a:p>
            <a:r>
              <a:rPr lang="en-US" dirty="0" smtClean="0">
                <a:latin typeface="Comic Sans MS" panose="030F0702030302020204" pitchFamily="66" charset="0"/>
              </a:rPr>
              <a:t>Currently</a:t>
            </a:r>
            <a:r>
              <a:rPr lang="en-US" dirty="0">
                <a:latin typeface="Comic Sans MS" panose="030F0702030302020204" pitchFamily="66" charset="0"/>
              </a:rPr>
              <a:t>, citizens must be 18 to vote. Advocates for lowering the voting age to 16 state that youth should have the ability to help decide how their country should be shaped since they will be directly affected when they become adults. Opponents state that youth will not have the knowledge they need to make an informed vote.</a:t>
            </a:r>
          </a:p>
          <a:p>
            <a:r>
              <a:rPr lang="en-US" sz="1000" dirty="0" smtClean="0">
                <a:latin typeface="Comic Sans MS" panose="030F0702030302020204" pitchFamily="66" charset="0"/>
                <a:hlinkClick r:id="rId2"/>
              </a:rPr>
              <a:t>http</a:t>
            </a:r>
            <a:r>
              <a:rPr lang="en-US" sz="1000" dirty="0">
                <a:latin typeface="Comic Sans MS" panose="030F0702030302020204" pitchFamily="66" charset="0"/>
                <a:hlinkClick r:id="rId2"/>
              </a:rPr>
              <a:t>://</a:t>
            </a:r>
            <a:r>
              <a:rPr lang="en-US" sz="1000" dirty="0" smtClean="0">
                <a:latin typeface="Comic Sans MS" panose="030F0702030302020204" pitchFamily="66" charset="0"/>
                <a:hlinkClick r:id="rId2"/>
              </a:rPr>
              <a:t>lawforkids.org/get-involved/what-do-you-think</a:t>
            </a:r>
            <a:r>
              <a:rPr lang="en-US" sz="1000" dirty="0" smtClean="0">
                <a:latin typeface="Comic Sans MS" panose="030F0702030302020204" pitchFamily="66" charset="0"/>
              </a:rPr>
              <a:t> </a:t>
            </a:r>
            <a:endParaRPr lang="en-US" sz="1000" dirty="0">
              <a:latin typeface="Comic Sans MS" panose="030F0702030302020204" pitchFamily="66" charset="0"/>
            </a:endParaRPr>
          </a:p>
          <a:p>
            <a:endParaRPr lang="en-US" dirty="0" smtClean="0">
              <a:latin typeface="Comic Sans MS" panose="030F0702030302020204" pitchFamily="66" charset="0"/>
            </a:endParaRPr>
          </a:p>
          <a:p>
            <a:r>
              <a:rPr lang="en-US" dirty="0" smtClean="0">
                <a:latin typeface="Comic Sans MS" panose="030F0702030302020204" pitchFamily="66" charset="0"/>
              </a:rPr>
              <a:t>Pros:</a:t>
            </a:r>
          </a:p>
          <a:p>
            <a:endParaRPr lang="en-US" dirty="0"/>
          </a:p>
          <a:p>
            <a:endParaRPr lang="en-US" dirty="0" smtClean="0"/>
          </a:p>
          <a:p>
            <a:endParaRPr lang="en-US" dirty="0"/>
          </a:p>
        </p:txBody>
      </p:sp>
      <p:sp>
        <p:nvSpPr>
          <p:cNvPr id="7" name="TextBox 6"/>
          <p:cNvSpPr txBox="1"/>
          <p:nvPr/>
        </p:nvSpPr>
        <p:spPr>
          <a:xfrm>
            <a:off x="4572000" y="152400"/>
            <a:ext cx="4419600" cy="3847207"/>
          </a:xfrm>
          <a:prstGeom prst="rect">
            <a:avLst/>
          </a:prstGeom>
          <a:noFill/>
        </p:spPr>
        <p:txBody>
          <a:bodyPr wrap="square" rtlCol="0">
            <a:spAutoFit/>
          </a:bodyPr>
          <a:lstStyle/>
          <a:p>
            <a:r>
              <a:rPr lang="en-US" dirty="0" smtClean="0">
                <a:latin typeface="Comic Sans MS" panose="030F0702030302020204" pitchFamily="66" charset="0"/>
              </a:rPr>
              <a:t>Issue #3:</a:t>
            </a:r>
          </a:p>
          <a:p>
            <a:endParaRPr lang="en-US" dirty="0">
              <a:latin typeface="Comic Sans MS" panose="030F0702030302020204" pitchFamily="66" charset="0"/>
            </a:endParaRPr>
          </a:p>
          <a:p>
            <a:r>
              <a:rPr lang="en-US" dirty="0">
                <a:latin typeface="Comic Sans MS" panose="030F0702030302020204" pitchFamily="66" charset="0"/>
              </a:rPr>
              <a:t>Currently, citizens must be 18 to vote. Advocates for lowering the voting age to 16 state that youth should have the ability to help decide how their country should be shaped since they will be directly affected when they become adults. Opponents state that youth will not have the knowledge they need to make an informed vote.</a:t>
            </a:r>
          </a:p>
          <a:p>
            <a:r>
              <a:rPr lang="en-US" sz="1000" dirty="0" smtClean="0">
                <a:latin typeface="Comic Sans MS" panose="030F0702030302020204" pitchFamily="66" charset="0"/>
                <a:hlinkClick r:id="rId2"/>
              </a:rPr>
              <a:t>http</a:t>
            </a:r>
            <a:r>
              <a:rPr lang="en-US" sz="1000" dirty="0">
                <a:latin typeface="Comic Sans MS" panose="030F0702030302020204" pitchFamily="66" charset="0"/>
                <a:hlinkClick r:id="rId2"/>
              </a:rPr>
              <a:t>://</a:t>
            </a:r>
            <a:r>
              <a:rPr lang="en-US" sz="1000" dirty="0" smtClean="0">
                <a:latin typeface="Comic Sans MS" panose="030F0702030302020204" pitchFamily="66" charset="0"/>
                <a:hlinkClick r:id="rId2"/>
              </a:rPr>
              <a:t>lawforkids.org/get-involved/what-do-you-think</a:t>
            </a:r>
            <a:r>
              <a:rPr lang="en-US" sz="1000" dirty="0" smtClean="0">
                <a:latin typeface="Comic Sans MS" panose="030F0702030302020204" pitchFamily="66" charset="0"/>
              </a:rPr>
              <a:t> </a:t>
            </a:r>
            <a:endParaRPr lang="en-US" sz="1000" dirty="0">
              <a:latin typeface="Comic Sans MS" panose="030F0702030302020204" pitchFamily="66" charset="0"/>
            </a:endParaRPr>
          </a:p>
          <a:p>
            <a:endParaRPr lang="en-US" dirty="0" smtClean="0">
              <a:latin typeface="Comic Sans MS" panose="030F0702030302020204" pitchFamily="66" charset="0"/>
            </a:endParaRPr>
          </a:p>
          <a:p>
            <a:r>
              <a:rPr lang="en-US" dirty="0" smtClean="0">
                <a:latin typeface="Comic Sans MS" panose="030F0702030302020204" pitchFamily="66" charset="0"/>
              </a:rPr>
              <a:t>Cons:</a:t>
            </a:r>
            <a:endParaRPr lang="en-US" dirty="0">
              <a:latin typeface="Comic Sans MS" panose="030F0702030302020204" pitchFamily="66" charset="0"/>
            </a:endParaRPr>
          </a:p>
        </p:txBody>
      </p:sp>
    </p:spTree>
    <p:extLst>
      <p:ext uri="{BB962C8B-B14F-4D97-AF65-F5344CB8AC3E}">
        <p14:creationId xmlns:p14="http://schemas.microsoft.com/office/powerpoint/2010/main" val="3406901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78" y="26894"/>
            <a:ext cx="4495800" cy="683110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Rectangle 4"/>
          <p:cNvSpPr/>
          <p:nvPr/>
        </p:nvSpPr>
        <p:spPr>
          <a:xfrm>
            <a:off x="4628561" y="26894"/>
            <a:ext cx="4495800" cy="683110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TextBox 5"/>
          <p:cNvSpPr txBox="1"/>
          <p:nvPr/>
        </p:nvSpPr>
        <p:spPr>
          <a:xfrm>
            <a:off x="132761" y="152400"/>
            <a:ext cx="4343400" cy="3847207"/>
          </a:xfrm>
          <a:prstGeom prst="rect">
            <a:avLst/>
          </a:prstGeom>
          <a:noFill/>
        </p:spPr>
        <p:txBody>
          <a:bodyPr wrap="square" rtlCol="0">
            <a:spAutoFit/>
          </a:bodyPr>
          <a:lstStyle/>
          <a:p>
            <a:r>
              <a:rPr lang="en-US" dirty="0" smtClean="0">
                <a:latin typeface="Comic Sans MS" panose="030F0702030302020204" pitchFamily="66" charset="0"/>
              </a:rPr>
              <a:t>Issue #4:</a:t>
            </a:r>
          </a:p>
          <a:p>
            <a:endParaRPr lang="en-US" dirty="0">
              <a:latin typeface="Comic Sans MS" panose="030F0702030302020204" pitchFamily="66" charset="0"/>
            </a:endParaRPr>
          </a:p>
          <a:p>
            <a:r>
              <a:rPr lang="en-US" dirty="0">
                <a:latin typeface="Comic Sans MS" panose="030F0702030302020204" pitchFamily="66" charset="0"/>
              </a:rPr>
              <a:t>A high school student in Alabama invited his grandmother to his school prom as his date. The school will not allow the student to bring his grandmother to the dance due to maximum age restrictions. The school has stated that the restrictions are in place to protect the students at the dance. </a:t>
            </a:r>
            <a:endParaRPr lang="en-US" dirty="0" smtClean="0">
              <a:latin typeface="Comic Sans MS" panose="030F0702030302020204" pitchFamily="66" charset="0"/>
            </a:endParaRPr>
          </a:p>
          <a:p>
            <a:r>
              <a:rPr lang="en-US" sz="1000" dirty="0">
                <a:latin typeface="Comic Sans MS" panose="030F0702030302020204" pitchFamily="66" charset="0"/>
                <a:hlinkClick r:id="rId2"/>
              </a:rPr>
              <a:t>http://</a:t>
            </a:r>
            <a:r>
              <a:rPr lang="en-US" sz="1000" dirty="0" smtClean="0">
                <a:latin typeface="Comic Sans MS" panose="030F0702030302020204" pitchFamily="66" charset="0"/>
                <a:hlinkClick r:id="rId2"/>
              </a:rPr>
              <a:t>lawforkids.org/get-involved/what-do-you-think</a:t>
            </a:r>
            <a:r>
              <a:rPr lang="en-US" sz="1000" dirty="0" smtClean="0">
                <a:latin typeface="Comic Sans MS" panose="030F0702030302020204" pitchFamily="66" charset="0"/>
              </a:rPr>
              <a:t> </a:t>
            </a:r>
            <a:endParaRPr lang="en-US" sz="1000" dirty="0">
              <a:latin typeface="Comic Sans MS" panose="030F0702030302020204" pitchFamily="66" charset="0"/>
            </a:endParaRPr>
          </a:p>
          <a:p>
            <a:endParaRPr lang="en-US" dirty="0" smtClean="0">
              <a:latin typeface="Comic Sans MS" panose="030F0702030302020204" pitchFamily="66" charset="0"/>
            </a:endParaRPr>
          </a:p>
          <a:p>
            <a:r>
              <a:rPr lang="en-US" dirty="0" smtClean="0">
                <a:latin typeface="Comic Sans MS" panose="030F0702030302020204" pitchFamily="66" charset="0"/>
              </a:rPr>
              <a:t>Pros:</a:t>
            </a:r>
            <a:endParaRPr lang="en-US" dirty="0">
              <a:latin typeface="Comic Sans MS" panose="030F0702030302020204" pitchFamily="66" charset="0"/>
            </a:endParaRPr>
          </a:p>
        </p:txBody>
      </p:sp>
      <p:sp>
        <p:nvSpPr>
          <p:cNvPr id="7" name="TextBox 6"/>
          <p:cNvSpPr txBox="1"/>
          <p:nvPr/>
        </p:nvSpPr>
        <p:spPr>
          <a:xfrm>
            <a:off x="4570822" y="22412"/>
            <a:ext cx="4419600" cy="3724096"/>
          </a:xfrm>
          <a:prstGeom prst="rect">
            <a:avLst/>
          </a:prstGeom>
          <a:noFill/>
        </p:spPr>
        <p:txBody>
          <a:bodyPr wrap="square" rtlCol="0">
            <a:spAutoFit/>
          </a:bodyPr>
          <a:lstStyle/>
          <a:p>
            <a:r>
              <a:rPr lang="en-US" dirty="0" smtClean="0">
                <a:latin typeface="Comic Sans MS" panose="030F0702030302020204" pitchFamily="66" charset="0"/>
              </a:rPr>
              <a:t>Issue #4:</a:t>
            </a:r>
          </a:p>
          <a:p>
            <a:endParaRPr lang="en-US" dirty="0" smtClean="0">
              <a:latin typeface="Comic Sans MS" panose="030F0702030302020204" pitchFamily="66" charset="0"/>
            </a:endParaRPr>
          </a:p>
          <a:p>
            <a:r>
              <a:rPr lang="en-US" dirty="0" smtClean="0">
                <a:latin typeface="Comic Sans MS" panose="030F0702030302020204" pitchFamily="66" charset="0"/>
              </a:rPr>
              <a:t>A high school student in Alabama invited his grandmother to his school prom as his date. The school will not allow the student to bring his grandmother to the dance due to maximum age restrictions. The school has stated that the restrictions are in place to protect the students at the dance. </a:t>
            </a:r>
          </a:p>
          <a:p>
            <a:r>
              <a:rPr lang="en-US" sz="1000" dirty="0" smtClean="0">
                <a:latin typeface="Comic Sans MS" panose="030F0702030302020204" pitchFamily="66" charset="0"/>
                <a:hlinkClick r:id="rId2"/>
              </a:rPr>
              <a:t>http://lawforkids.org/get-involved/what-do-you-think</a:t>
            </a:r>
            <a:r>
              <a:rPr lang="en-US" sz="1000" dirty="0" smtClean="0">
                <a:latin typeface="Comic Sans MS" panose="030F0702030302020204" pitchFamily="66" charset="0"/>
              </a:rPr>
              <a:t> </a:t>
            </a:r>
          </a:p>
          <a:p>
            <a:endParaRPr lang="en-US" sz="1000" dirty="0" smtClean="0">
              <a:latin typeface="Comic Sans MS" panose="030F0702030302020204" pitchFamily="66" charset="0"/>
            </a:endParaRPr>
          </a:p>
          <a:p>
            <a:r>
              <a:rPr lang="en-US" dirty="0" smtClean="0">
                <a:latin typeface="Comic Sans MS" panose="030F0702030302020204" pitchFamily="66" charset="0"/>
              </a:rPr>
              <a:t>Cons:</a:t>
            </a:r>
            <a:endParaRPr lang="en-US" dirty="0">
              <a:latin typeface="Comic Sans MS" panose="030F0702030302020204" pitchFamily="66" charset="0"/>
            </a:endParaRPr>
          </a:p>
        </p:txBody>
      </p:sp>
    </p:spTree>
    <p:extLst>
      <p:ext uri="{BB962C8B-B14F-4D97-AF65-F5344CB8AC3E}">
        <p14:creationId xmlns:p14="http://schemas.microsoft.com/office/powerpoint/2010/main" val="41223377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6561" y="-15711"/>
            <a:ext cx="4495800" cy="6858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Rectangle 4"/>
          <p:cNvSpPr/>
          <p:nvPr/>
        </p:nvSpPr>
        <p:spPr>
          <a:xfrm>
            <a:off x="4532722" y="0"/>
            <a:ext cx="4495800" cy="6858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TextBox 5"/>
          <p:cNvSpPr txBox="1"/>
          <p:nvPr/>
        </p:nvSpPr>
        <p:spPr>
          <a:xfrm>
            <a:off x="76200" y="152400"/>
            <a:ext cx="4343400" cy="2862322"/>
          </a:xfrm>
          <a:prstGeom prst="rect">
            <a:avLst/>
          </a:prstGeom>
          <a:noFill/>
        </p:spPr>
        <p:txBody>
          <a:bodyPr wrap="square" rtlCol="0">
            <a:spAutoFit/>
          </a:bodyPr>
          <a:lstStyle/>
          <a:p>
            <a:r>
              <a:rPr lang="en-US" dirty="0" smtClean="0">
                <a:latin typeface="Comic Sans MS" panose="030F0702030302020204" pitchFamily="66" charset="0"/>
              </a:rPr>
              <a:t>Issue #5:</a:t>
            </a:r>
          </a:p>
          <a:p>
            <a:endParaRPr lang="en-US" dirty="0">
              <a:latin typeface="Comic Sans MS" panose="030F0702030302020204" pitchFamily="66" charset="0"/>
            </a:endParaRPr>
          </a:p>
          <a:p>
            <a:endParaRPr lang="en-US" dirty="0" smtClean="0">
              <a:latin typeface="Comic Sans MS" panose="030F0702030302020204" pitchFamily="66" charset="0"/>
            </a:endParaRPr>
          </a:p>
          <a:p>
            <a:endParaRPr lang="en-US" dirty="0">
              <a:latin typeface="Comic Sans MS" panose="030F0702030302020204" pitchFamily="66" charset="0"/>
            </a:endParaRPr>
          </a:p>
          <a:p>
            <a:endParaRPr lang="en-US" dirty="0" smtClean="0">
              <a:latin typeface="Comic Sans MS" panose="030F0702030302020204" pitchFamily="66" charset="0"/>
            </a:endParaRPr>
          </a:p>
          <a:p>
            <a:endParaRPr lang="en-US" dirty="0">
              <a:latin typeface="Comic Sans MS" panose="030F0702030302020204" pitchFamily="66" charset="0"/>
            </a:endParaRPr>
          </a:p>
          <a:p>
            <a:endParaRPr lang="en-US" dirty="0" smtClean="0">
              <a:latin typeface="Comic Sans MS" panose="030F0702030302020204" pitchFamily="66" charset="0"/>
            </a:endParaRPr>
          </a:p>
          <a:p>
            <a:endParaRPr lang="en-US" dirty="0">
              <a:latin typeface="Comic Sans MS" panose="030F0702030302020204" pitchFamily="66" charset="0"/>
            </a:endParaRPr>
          </a:p>
          <a:p>
            <a:endParaRPr lang="en-US" dirty="0" smtClean="0">
              <a:latin typeface="Comic Sans MS" panose="030F0702030302020204" pitchFamily="66" charset="0"/>
            </a:endParaRPr>
          </a:p>
          <a:p>
            <a:r>
              <a:rPr lang="en-US" dirty="0" smtClean="0">
                <a:latin typeface="Comic Sans MS" panose="030F0702030302020204" pitchFamily="66" charset="0"/>
              </a:rPr>
              <a:t>Pros:</a:t>
            </a:r>
            <a:endParaRPr lang="en-US" dirty="0">
              <a:latin typeface="Comic Sans MS" panose="030F0702030302020204" pitchFamily="66" charset="0"/>
            </a:endParaRPr>
          </a:p>
        </p:txBody>
      </p:sp>
      <p:sp>
        <p:nvSpPr>
          <p:cNvPr id="7" name="TextBox 6"/>
          <p:cNvSpPr txBox="1"/>
          <p:nvPr/>
        </p:nvSpPr>
        <p:spPr>
          <a:xfrm>
            <a:off x="4572000" y="152400"/>
            <a:ext cx="4419600" cy="2862322"/>
          </a:xfrm>
          <a:prstGeom prst="rect">
            <a:avLst/>
          </a:prstGeom>
          <a:noFill/>
        </p:spPr>
        <p:txBody>
          <a:bodyPr wrap="square" rtlCol="0">
            <a:spAutoFit/>
          </a:bodyPr>
          <a:lstStyle/>
          <a:p>
            <a:r>
              <a:rPr lang="en-US" dirty="0" smtClean="0">
                <a:latin typeface="Comic Sans MS" panose="030F0702030302020204" pitchFamily="66" charset="0"/>
              </a:rPr>
              <a:t>Issue #5:</a:t>
            </a:r>
          </a:p>
          <a:p>
            <a:endParaRPr lang="en-US" dirty="0">
              <a:latin typeface="Comic Sans MS" panose="030F0702030302020204" pitchFamily="66" charset="0"/>
            </a:endParaRPr>
          </a:p>
          <a:p>
            <a:endParaRPr lang="en-US" dirty="0" smtClean="0">
              <a:latin typeface="Comic Sans MS" panose="030F0702030302020204" pitchFamily="66" charset="0"/>
            </a:endParaRPr>
          </a:p>
          <a:p>
            <a:endParaRPr lang="en-US" dirty="0">
              <a:latin typeface="Comic Sans MS" panose="030F0702030302020204" pitchFamily="66" charset="0"/>
            </a:endParaRPr>
          </a:p>
          <a:p>
            <a:endParaRPr lang="en-US" dirty="0" smtClean="0">
              <a:latin typeface="Comic Sans MS" panose="030F0702030302020204" pitchFamily="66" charset="0"/>
            </a:endParaRPr>
          </a:p>
          <a:p>
            <a:endParaRPr lang="en-US" dirty="0">
              <a:latin typeface="Comic Sans MS" panose="030F0702030302020204" pitchFamily="66" charset="0"/>
            </a:endParaRPr>
          </a:p>
          <a:p>
            <a:endParaRPr lang="en-US" dirty="0" smtClean="0">
              <a:latin typeface="Comic Sans MS" panose="030F0702030302020204" pitchFamily="66" charset="0"/>
            </a:endParaRPr>
          </a:p>
          <a:p>
            <a:endParaRPr lang="en-US" dirty="0">
              <a:latin typeface="Comic Sans MS" panose="030F0702030302020204" pitchFamily="66" charset="0"/>
            </a:endParaRPr>
          </a:p>
          <a:p>
            <a:endParaRPr lang="en-US" dirty="0" smtClean="0">
              <a:latin typeface="Comic Sans MS" panose="030F0702030302020204" pitchFamily="66" charset="0"/>
            </a:endParaRPr>
          </a:p>
          <a:p>
            <a:r>
              <a:rPr lang="en-US" dirty="0" smtClean="0">
                <a:latin typeface="Comic Sans MS" panose="030F0702030302020204" pitchFamily="66" charset="0"/>
              </a:rPr>
              <a:t>Cons:</a:t>
            </a:r>
            <a:endParaRPr lang="en-US" dirty="0">
              <a:latin typeface="Comic Sans MS" panose="030F0702030302020204" pitchFamily="66" charset="0"/>
            </a:endParaRPr>
          </a:p>
        </p:txBody>
      </p:sp>
    </p:spTree>
    <p:extLst>
      <p:ext uri="{BB962C8B-B14F-4D97-AF65-F5344CB8AC3E}">
        <p14:creationId xmlns:p14="http://schemas.microsoft.com/office/powerpoint/2010/main" val="65568957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TotalTime>
  <Words>322</Words>
  <Application>Microsoft Office PowerPoint</Application>
  <PresentationFormat>On-screen Show (4:3)</PresentationFormat>
  <Paragraphs>70</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Comic Sans MS</vt:lpstr>
      <vt:lpstr>Office Theme</vt:lpstr>
      <vt:lpstr>PowerPoint Presentation</vt:lpstr>
      <vt:lpstr>PowerPoint Presentation</vt:lpstr>
      <vt:lpstr>PowerPoint Presentation</vt:lpstr>
      <vt:lpstr>PowerPoint Presentation</vt:lpstr>
      <vt:lpstr>PowerPoint Presentation</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Owner</dc:creator>
  <cp:lastModifiedBy>Diana Strouth</cp:lastModifiedBy>
  <cp:revision>7</cp:revision>
  <cp:lastPrinted>2017-09-13T19:06:03Z</cp:lastPrinted>
  <dcterms:created xsi:type="dcterms:W3CDTF">2017-08-02T19:00:18Z</dcterms:created>
  <dcterms:modified xsi:type="dcterms:W3CDTF">2017-09-13T19:06:18Z</dcterms:modified>
</cp:coreProperties>
</file>