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tus Offesne Cards" id="{10CC4AD8-AE96-4973-BCD0-03E29943F9B0}">
          <p14:sldIdLst>
            <p14:sldId id="256"/>
            <p14:sldId id="257"/>
            <p14:sldId id="258"/>
          </p14:sldIdLst>
        </p14:section>
        <p14:section name="Terms" id="{550037BF-9F6E-4730-94AA-E31077858A6F}">
          <p14:sldIdLst>
            <p14:sldId id="259"/>
          </p14:sldIdLst>
        </p14:section>
        <p14:section name="Definitions" id="{8B61D67D-E9E5-4B02-8F1B-03A38C4BF0B0}">
          <p14:sldIdLst>
            <p14:sldId id="260"/>
            <p14:sldId id="261"/>
          </p14:sldIdLst>
        </p14:section>
        <p14:section name="Postive Messages" id="{5C868B77-873E-4020-B599-803861AF6E03}">
          <p14:sldIdLst>
            <p14:sldId id="262"/>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1" autoAdjust="0"/>
    <p:restoredTop sz="94660"/>
  </p:normalViewPr>
  <p:slideViewPr>
    <p:cSldViewPr snapToGrid="0">
      <p:cViewPr varScale="1">
        <p:scale>
          <a:sx n="70" d="100"/>
          <a:sy n="70" d="100"/>
        </p:scale>
        <p:origin x="60" y="8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E2CE0D-6DF0-4BC6-8E95-9DD39063F5CB}" type="datetimeFigureOut">
              <a:rPr lang="en-US" smtClean="0"/>
              <a:t>9/12/2017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1615800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2CE0D-6DF0-4BC6-8E95-9DD39063F5CB}" type="datetimeFigureOut">
              <a:rPr lang="en-US" smtClean="0"/>
              <a:t>9/12/2017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169967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2CE0D-6DF0-4BC6-8E95-9DD39063F5CB}" type="datetimeFigureOut">
              <a:rPr lang="en-US" smtClean="0"/>
              <a:t>9/12/2017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117720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2CE0D-6DF0-4BC6-8E95-9DD39063F5CB}" type="datetimeFigureOut">
              <a:rPr lang="en-US" smtClean="0"/>
              <a:t>9/12/2017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3898438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E2CE0D-6DF0-4BC6-8E95-9DD39063F5CB}" type="datetimeFigureOut">
              <a:rPr lang="en-US" smtClean="0"/>
              <a:t>9/12/2017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553716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E2CE0D-6DF0-4BC6-8E95-9DD39063F5CB}" type="datetimeFigureOut">
              <a:rPr lang="en-US" smtClean="0"/>
              <a:t>9/12/2017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270656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E2CE0D-6DF0-4BC6-8E95-9DD39063F5CB}" type="datetimeFigureOut">
              <a:rPr lang="en-US" smtClean="0"/>
              <a:t>9/12/2017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645686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E2CE0D-6DF0-4BC6-8E95-9DD39063F5CB}" type="datetimeFigureOut">
              <a:rPr lang="en-US" smtClean="0"/>
              <a:t>9/12/2017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3052896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2CE0D-6DF0-4BC6-8E95-9DD39063F5CB}" type="datetimeFigureOut">
              <a:rPr lang="en-US" smtClean="0"/>
              <a:t>9/12/2017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1087754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E2CE0D-6DF0-4BC6-8E95-9DD39063F5CB}" type="datetimeFigureOut">
              <a:rPr lang="en-US" smtClean="0"/>
              <a:t>9/12/2017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363254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E2CE0D-6DF0-4BC6-8E95-9DD39063F5CB}" type="datetimeFigureOut">
              <a:rPr lang="en-US" smtClean="0"/>
              <a:t>9/12/2017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C676FF-2366-4DA5-82D9-514320179B08}" type="slidenum">
              <a:rPr lang="en-US" smtClean="0"/>
              <a:t>‹#›</a:t>
            </a:fld>
            <a:endParaRPr lang="en-US"/>
          </a:p>
        </p:txBody>
      </p:sp>
    </p:spTree>
    <p:extLst>
      <p:ext uri="{BB962C8B-B14F-4D97-AF65-F5344CB8AC3E}">
        <p14:creationId xmlns:p14="http://schemas.microsoft.com/office/powerpoint/2010/main" val="1214028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E2CE0D-6DF0-4BC6-8E95-9DD39063F5CB}" type="datetimeFigureOut">
              <a:rPr lang="en-US" smtClean="0"/>
              <a:t>9/12/2017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676FF-2366-4DA5-82D9-514320179B08}" type="slidenum">
              <a:rPr lang="en-US" smtClean="0"/>
              <a:t>‹#›</a:t>
            </a:fld>
            <a:endParaRPr lang="en-US"/>
          </a:p>
        </p:txBody>
      </p:sp>
    </p:spTree>
    <p:extLst>
      <p:ext uri="{BB962C8B-B14F-4D97-AF65-F5344CB8AC3E}">
        <p14:creationId xmlns:p14="http://schemas.microsoft.com/office/powerpoint/2010/main" val="4260620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s://www.spreadshirt.com/resist+peer+pressure+t-shirts-A8140792" TargetMode="External"/><Relationship Id="rId4" Type="http://schemas.openxmlformats.org/officeDocument/2006/relationships/hyperlink" Target="http://lemongrad.com/motivation-quotes-for-students/"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0879"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227351"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419725" y="419725"/>
            <a:ext cx="5456419" cy="2585323"/>
          </a:xfrm>
          <a:prstGeom prst="rect">
            <a:avLst/>
          </a:prstGeom>
          <a:noFill/>
        </p:spPr>
        <p:txBody>
          <a:bodyPr wrap="square" rtlCol="0">
            <a:spAutoFit/>
          </a:bodyPr>
          <a:lstStyle/>
          <a:p>
            <a:pPr algn="ctr"/>
            <a:r>
              <a:rPr lang="en-US" b="1" dirty="0" smtClean="0">
                <a:latin typeface="Comic Sans MS" panose="030F0702030302020204" pitchFamily="66" charset="0"/>
              </a:rPr>
              <a:t>Truancy</a:t>
            </a:r>
          </a:p>
          <a:p>
            <a:r>
              <a:rPr lang="en-US" dirty="0" smtClean="0">
                <a:latin typeface="Comic Sans MS" panose="030F0702030302020204" pitchFamily="66" charset="0"/>
              </a:rPr>
              <a:t>A.R.S. 15-802 states, every child between the ages of six and sixteen years shall attend a school and shall be provided instruction in at least the subjects of reading, grammar, mathematics, social studies and science. The person who has custody of the child shall choose a public, private, charter or home school to provide instruction.</a:t>
            </a:r>
            <a:endParaRPr lang="en-US" dirty="0">
              <a:latin typeface="Comic Sans MS" panose="030F0702030302020204" pitchFamily="66" charset="0"/>
            </a:endParaRPr>
          </a:p>
        </p:txBody>
      </p:sp>
      <p:sp>
        <p:nvSpPr>
          <p:cNvPr id="9" name="TextBox 8"/>
          <p:cNvSpPr txBox="1"/>
          <p:nvPr/>
        </p:nvSpPr>
        <p:spPr>
          <a:xfrm>
            <a:off x="6438275" y="419725"/>
            <a:ext cx="5456419" cy="2031325"/>
          </a:xfrm>
          <a:prstGeom prst="rect">
            <a:avLst/>
          </a:prstGeom>
          <a:noFill/>
        </p:spPr>
        <p:txBody>
          <a:bodyPr wrap="square" rtlCol="0">
            <a:spAutoFit/>
          </a:bodyPr>
          <a:lstStyle/>
          <a:p>
            <a:pPr algn="ctr"/>
            <a:r>
              <a:rPr lang="en-US" b="1" dirty="0" smtClean="0">
                <a:latin typeface="Comic Sans MS" panose="030F0702030302020204" pitchFamily="66" charset="0"/>
              </a:rPr>
              <a:t>Curfew</a:t>
            </a:r>
          </a:p>
          <a:p>
            <a:r>
              <a:rPr lang="en-US" dirty="0" smtClean="0">
                <a:latin typeface="Comic Sans MS" panose="030F0702030302020204" pitchFamily="66" charset="0"/>
              </a:rPr>
              <a:t>Curfew is how late a person under 18 years old can legally stay outside in a public place. Curfews are often different if you are under or over the age of 16. Curfews will be different from city to city. Your parent or guardian may  also be cited for your violation of curfew laws. </a:t>
            </a:r>
            <a:endParaRPr lang="en-US" dirty="0">
              <a:latin typeface="Comic Sans MS" panose="030F0702030302020204" pitchFamily="66" charset="0"/>
            </a:endParaRPr>
          </a:p>
        </p:txBody>
      </p:sp>
    </p:spTree>
    <p:extLst>
      <p:ext uri="{BB962C8B-B14F-4D97-AF65-F5344CB8AC3E}">
        <p14:creationId xmlns:p14="http://schemas.microsoft.com/office/powerpoint/2010/main" val="581795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0879"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227351"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419725" y="419725"/>
            <a:ext cx="5456419" cy="1200329"/>
          </a:xfrm>
          <a:prstGeom prst="rect">
            <a:avLst/>
          </a:prstGeom>
          <a:noFill/>
        </p:spPr>
        <p:txBody>
          <a:bodyPr wrap="square" rtlCol="0">
            <a:spAutoFit/>
          </a:bodyPr>
          <a:lstStyle/>
          <a:p>
            <a:pPr algn="ctr"/>
            <a:r>
              <a:rPr lang="en-US" b="1" dirty="0" smtClean="0">
                <a:latin typeface="Comic Sans MS" panose="030F0702030302020204" pitchFamily="66" charset="0"/>
              </a:rPr>
              <a:t>Underage Drinking</a:t>
            </a:r>
          </a:p>
          <a:p>
            <a:r>
              <a:rPr lang="en-US" dirty="0" smtClean="0">
                <a:latin typeface="Comic Sans MS" panose="030F0702030302020204" pitchFamily="66" charset="0"/>
              </a:rPr>
              <a:t>It is against the law for a person under the legal drinking age (which is 21) to buy, receive, have in possession, or consume alcohol (ARS 4-244).</a:t>
            </a:r>
            <a:endParaRPr lang="en-US" dirty="0">
              <a:latin typeface="Comic Sans MS" panose="030F0702030302020204" pitchFamily="66" charset="0"/>
            </a:endParaRPr>
          </a:p>
        </p:txBody>
      </p:sp>
      <p:sp>
        <p:nvSpPr>
          <p:cNvPr id="9" name="TextBox 8"/>
          <p:cNvSpPr txBox="1"/>
          <p:nvPr/>
        </p:nvSpPr>
        <p:spPr>
          <a:xfrm>
            <a:off x="6438275" y="419725"/>
            <a:ext cx="5456419" cy="1754326"/>
          </a:xfrm>
          <a:prstGeom prst="rect">
            <a:avLst/>
          </a:prstGeom>
          <a:noFill/>
        </p:spPr>
        <p:txBody>
          <a:bodyPr wrap="square" rtlCol="0">
            <a:spAutoFit/>
          </a:bodyPr>
          <a:lstStyle/>
          <a:p>
            <a:pPr algn="ctr"/>
            <a:r>
              <a:rPr lang="en-US" b="1" dirty="0" smtClean="0">
                <a:latin typeface="Comic Sans MS" panose="030F0702030302020204" pitchFamily="66" charset="0"/>
              </a:rPr>
              <a:t>Smoking</a:t>
            </a:r>
          </a:p>
          <a:p>
            <a:r>
              <a:rPr lang="en-US" dirty="0" smtClean="0">
                <a:latin typeface="Comic Sans MS" panose="030F0702030302020204" pitchFamily="66" charset="0"/>
              </a:rPr>
              <a:t>Tobacco products are defined as cigars, cigarettes, or cigarette papers, and smoking or chewing tobacco (ARS 13-3622). So if you are under the age of 18 you should not have any of these items. </a:t>
            </a:r>
            <a:endParaRPr lang="en-US" dirty="0">
              <a:latin typeface="Comic Sans MS" panose="030F0702030302020204" pitchFamily="66" charset="0"/>
            </a:endParaRPr>
          </a:p>
        </p:txBody>
      </p:sp>
    </p:spTree>
    <p:extLst>
      <p:ext uri="{BB962C8B-B14F-4D97-AF65-F5344CB8AC3E}">
        <p14:creationId xmlns:p14="http://schemas.microsoft.com/office/powerpoint/2010/main" val="4220038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0879"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227351" y="119922"/>
            <a:ext cx="5771212" cy="6565692"/>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419725" y="419725"/>
            <a:ext cx="5456419" cy="2308324"/>
          </a:xfrm>
          <a:prstGeom prst="rect">
            <a:avLst/>
          </a:prstGeom>
          <a:noFill/>
        </p:spPr>
        <p:txBody>
          <a:bodyPr wrap="square" rtlCol="0">
            <a:spAutoFit/>
          </a:bodyPr>
          <a:lstStyle/>
          <a:p>
            <a:pPr algn="ctr"/>
            <a:r>
              <a:rPr lang="en-US" b="1" dirty="0" smtClean="0">
                <a:latin typeface="Comic Sans MS" panose="030F0702030302020204" pitchFamily="66" charset="0"/>
              </a:rPr>
              <a:t>Running Away</a:t>
            </a:r>
          </a:p>
          <a:p>
            <a:r>
              <a:rPr lang="en-US" dirty="0" smtClean="0">
                <a:latin typeface="Comic Sans MS" panose="030F0702030302020204" pitchFamily="66" charset="0"/>
              </a:rPr>
              <a:t>Arizona does not have a specific statute for runaway, but would classify the act as an “incorrigible child” – ARS 8-201(19) It is against the law in Arizona for an adult or another juvenile to ‘harbor’ a runaway youth – this law is called, contributing to the delinquency of a minor; ARS 13-3616</a:t>
            </a:r>
          </a:p>
        </p:txBody>
      </p:sp>
      <p:sp>
        <p:nvSpPr>
          <p:cNvPr id="9" name="TextBox 8"/>
          <p:cNvSpPr txBox="1"/>
          <p:nvPr/>
        </p:nvSpPr>
        <p:spPr>
          <a:xfrm>
            <a:off x="6438275" y="419725"/>
            <a:ext cx="5456419" cy="2585323"/>
          </a:xfrm>
          <a:prstGeom prst="rect">
            <a:avLst/>
          </a:prstGeom>
          <a:noFill/>
        </p:spPr>
        <p:txBody>
          <a:bodyPr wrap="square" rtlCol="0">
            <a:spAutoFit/>
          </a:bodyPr>
          <a:lstStyle/>
          <a:p>
            <a:pPr algn="ctr"/>
            <a:r>
              <a:rPr lang="en-US" b="1" dirty="0" smtClean="0">
                <a:latin typeface="Comic Sans MS" panose="030F0702030302020204" pitchFamily="66" charset="0"/>
              </a:rPr>
              <a:t>Incorrigible</a:t>
            </a:r>
          </a:p>
          <a:p>
            <a:r>
              <a:rPr lang="en-US" dirty="0" smtClean="0">
                <a:latin typeface="Comic Sans MS" panose="030F0702030302020204" pitchFamily="66" charset="0"/>
              </a:rPr>
              <a:t>Incorrigibility means the breaking of rules or laws that usually don’t apply to adults, behaving in a manner that that could endanger self or others, and refusing to obey the reasonable orders or directions of parents and guardians. Incorrigible actions include missing school, running away, and using tobacco and alcohol (ARS 8-201). </a:t>
            </a:r>
            <a:endParaRPr lang="en-US" dirty="0">
              <a:latin typeface="Comic Sans MS" panose="030F0702030302020204" pitchFamily="66" charset="0"/>
            </a:endParaRPr>
          </a:p>
        </p:txBody>
      </p:sp>
    </p:spTree>
    <p:extLst>
      <p:ext uri="{BB962C8B-B14F-4D97-AF65-F5344CB8AC3E}">
        <p14:creationId xmlns:p14="http://schemas.microsoft.com/office/powerpoint/2010/main" val="4248623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9920" y="0"/>
            <a:ext cx="11932171" cy="12891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119920" y="1316637"/>
            <a:ext cx="11932171" cy="133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119920" y="2710724"/>
            <a:ext cx="11932171" cy="133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119920" y="4104811"/>
            <a:ext cx="11932171" cy="133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119921" y="5523875"/>
            <a:ext cx="11932171" cy="133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TextBox 16"/>
          <p:cNvSpPr txBox="1"/>
          <p:nvPr/>
        </p:nvSpPr>
        <p:spPr>
          <a:xfrm>
            <a:off x="2938072" y="0"/>
            <a:ext cx="5606319" cy="1446550"/>
          </a:xfrm>
          <a:prstGeom prst="rect">
            <a:avLst/>
          </a:prstGeom>
          <a:noFill/>
        </p:spPr>
        <p:txBody>
          <a:bodyPr wrap="square" rtlCol="0">
            <a:spAutoFit/>
          </a:bodyPr>
          <a:lstStyle/>
          <a:p>
            <a:pPr algn="ctr"/>
            <a:r>
              <a:rPr lang="en-US" sz="8800" dirty="0" smtClean="0">
                <a:latin typeface="Comic Sans MS" panose="030F0702030302020204" pitchFamily="66" charset="0"/>
              </a:rPr>
              <a:t>FINES</a:t>
            </a:r>
            <a:endParaRPr lang="en-US" sz="8800" dirty="0">
              <a:latin typeface="Comic Sans MS" panose="030F0702030302020204" pitchFamily="66" charset="0"/>
            </a:endParaRPr>
          </a:p>
        </p:txBody>
      </p:sp>
      <p:sp>
        <p:nvSpPr>
          <p:cNvPr id="18" name="TextBox 17"/>
          <p:cNvSpPr txBox="1"/>
          <p:nvPr/>
        </p:nvSpPr>
        <p:spPr>
          <a:xfrm>
            <a:off x="2169200" y="1325374"/>
            <a:ext cx="7448859" cy="1446550"/>
          </a:xfrm>
          <a:prstGeom prst="rect">
            <a:avLst/>
          </a:prstGeom>
          <a:noFill/>
        </p:spPr>
        <p:txBody>
          <a:bodyPr wrap="square" rtlCol="0">
            <a:spAutoFit/>
          </a:bodyPr>
          <a:lstStyle/>
          <a:p>
            <a:pPr algn="ctr"/>
            <a:r>
              <a:rPr lang="en-US" sz="8800" dirty="0" smtClean="0">
                <a:latin typeface="Comic Sans MS" panose="030F0702030302020204" pitchFamily="66" charset="0"/>
              </a:rPr>
              <a:t>PROBATION</a:t>
            </a:r>
            <a:endParaRPr lang="en-US" sz="8800" dirty="0">
              <a:latin typeface="Comic Sans MS" panose="030F0702030302020204" pitchFamily="66" charset="0"/>
            </a:endParaRPr>
          </a:p>
        </p:txBody>
      </p:sp>
      <p:sp>
        <p:nvSpPr>
          <p:cNvPr id="19" name="TextBox 18"/>
          <p:cNvSpPr txBox="1"/>
          <p:nvPr/>
        </p:nvSpPr>
        <p:spPr>
          <a:xfrm>
            <a:off x="2069892" y="2750070"/>
            <a:ext cx="8032226" cy="1446550"/>
          </a:xfrm>
          <a:prstGeom prst="rect">
            <a:avLst/>
          </a:prstGeom>
          <a:noFill/>
        </p:spPr>
        <p:txBody>
          <a:bodyPr wrap="square" rtlCol="0">
            <a:spAutoFit/>
          </a:bodyPr>
          <a:lstStyle/>
          <a:p>
            <a:pPr algn="ctr"/>
            <a:r>
              <a:rPr lang="en-US" sz="8800" dirty="0">
                <a:latin typeface="Comic Sans MS" panose="030F0702030302020204" pitchFamily="66" charset="0"/>
              </a:rPr>
              <a:t>C</a:t>
            </a:r>
            <a:r>
              <a:rPr lang="en-US" sz="8800" dirty="0" smtClean="0">
                <a:latin typeface="Comic Sans MS" panose="030F0702030302020204" pitchFamily="66" charset="0"/>
              </a:rPr>
              <a:t>OUNSELING</a:t>
            </a:r>
            <a:endParaRPr lang="en-US" sz="8800" dirty="0">
              <a:latin typeface="Comic Sans MS" panose="030F0702030302020204" pitchFamily="66" charset="0"/>
            </a:endParaRPr>
          </a:p>
        </p:txBody>
      </p:sp>
      <p:sp>
        <p:nvSpPr>
          <p:cNvPr id="20" name="TextBox 19"/>
          <p:cNvSpPr txBox="1"/>
          <p:nvPr/>
        </p:nvSpPr>
        <p:spPr>
          <a:xfrm>
            <a:off x="299803" y="4034856"/>
            <a:ext cx="11617377" cy="1323439"/>
          </a:xfrm>
          <a:prstGeom prst="rect">
            <a:avLst/>
          </a:prstGeom>
          <a:noFill/>
        </p:spPr>
        <p:txBody>
          <a:bodyPr wrap="square" rtlCol="0">
            <a:spAutoFit/>
          </a:bodyPr>
          <a:lstStyle/>
          <a:p>
            <a:pPr algn="ctr"/>
            <a:r>
              <a:rPr lang="en-US" sz="8000" dirty="0" smtClean="0">
                <a:latin typeface="Comic Sans MS" panose="030F0702030302020204" pitchFamily="66" charset="0"/>
              </a:rPr>
              <a:t>COMMUNITY SERVICE</a:t>
            </a:r>
            <a:endParaRPr lang="en-US" sz="8000" dirty="0">
              <a:latin typeface="Comic Sans MS" panose="030F0702030302020204" pitchFamily="66" charset="0"/>
            </a:endParaRPr>
          </a:p>
        </p:txBody>
      </p:sp>
      <p:sp>
        <p:nvSpPr>
          <p:cNvPr id="21" name="TextBox 20"/>
          <p:cNvSpPr txBox="1"/>
          <p:nvPr/>
        </p:nvSpPr>
        <p:spPr>
          <a:xfrm>
            <a:off x="2069892" y="5482037"/>
            <a:ext cx="7587518" cy="1446550"/>
          </a:xfrm>
          <a:prstGeom prst="rect">
            <a:avLst/>
          </a:prstGeom>
          <a:noFill/>
        </p:spPr>
        <p:txBody>
          <a:bodyPr wrap="square" rtlCol="0">
            <a:spAutoFit/>
          </a:bodyPr>
          <a:lstStyle/>
          <a:p>
            <a:pPr algn="ctr"/>
            <a:r>
              <a:rPr lang="en-US" sz="8800" dirty="0" smtClean="0">
                <a:latin typeface="Comic Sans MS" panose="030F0702030302020204" pitchFamily="66" charset="0"/>
              </a:rPr>
              <a:t>DETENTION</a:t>
            </a:r>
            <a:endParaRPr lang="en-US" sz="8800" dirty="0">
              <a:latin typeface="Comic Sans MS" panose="030F0702030302020204" pitchFamily="66" charset="0"/>
            </a:endParaRPr>
          </a:p>
        </p:txBody>
      </p:sp>
    </p:spTree>
    <p:extLst>
      <p:ext uri="{BB962C8B-B14F-4D97-AF65-F5344CB8AC3E}">
        <p14:creationId xmlns:p14="http://schemas.microsoft.com/office/powerpoint/2010/main" val="2618025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931" y="134912"/>
            <a:ext cx="12087069" cy="16189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194872" y="374754"/>
            <a:ext cx="11827239" cy="923330"/>
          </a:xfrm>
          <a:prstGeom prst="rect">
            <a:avLst/>
          </a:prstGeom>
          <a:noFill/>
        </p:spPr>
        <p:txBody>
          <a:bodyPr wrap="square" rtlCol="0">
            <a:spAutoFit/>
          </a:bodyPr>
          <a:lstStyle/>
          <a:p>
            <a:r>
              <a:rPr lang="en-US" dirty="0">
                <a:latin typeface="Comic Sans MS" panose="030F0702030302020204" pitchFamily="66" charset="0"/>
              </a:rPr>
              <a:t>The court can impose a fine if appropriate. The amount of the fine often depends upon the circumstances of the case, such as whether property damage was involved, or whether the juvenile also committed traffic offenses. However, it’s not typical for juveniles to be fined and not also receive other </a:t>
            </a:r>
            <a:r>
              <a:rPr lang="en-US" dirty="0" smtClean="0">
                <a:latin typeface="Comic Sans MS" panose="030F0702030302020204" pitchFamily="66" charset="0"/>
              </a:rPr>
              <a:t>consequences</a:t>
            </a:r>
            <a:r>
              <a:rPr lang="en-US" dirty="0">
                <a:latin typeface="Comic Sans MS" panose="030F0702030302020204" pitchFamily="66" charset="0"/>
              </a:rPr>
              <a:t>.</a:t>
            </a:r>
          </a:p>
        </p:txBody>
      </p:sp>
      <p:sp>
        <p:nvSpPr>
          <p:cNvPr id="4" name="Rectangle 3"/>
          <p:cNvSpPr/>
          <p:nvPr/>
        </p:nvSpPr>
        <p:spPr>
          <a:xfrm>
            <a:off x="104931" y="2202996"/>
            <a:ext cx="12087069" cy="16189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9862" y="2412300"/>
            <a:ext cx="11827239" cy="1200329"/>
          </a:xfrm>
          <a:prstGeom prst="rect">
            <a:avLst/>
          </a:prstGeom>
          <a:noFill/>
        </p:spPr>
        <p:txBody>
          <a:bodyPr wrap="square" rtlCol="0">
            <a:spAutoFit/>
          </a:bodyPr>
          <a:lstStyle/>
          <a:p>
            <a:r>
              <a:rPr lang="en-US" dirty="0">
                <a:latin typeface="Comic Sans MS" panose="030F0702030302020204" pitchFamily="66" charset="0"/>
              </a:rPr>
              <a:t>The court can impose a probation sentence that requires the juvenile to regularly contact a probation officer for a period of months, typically for 12 months or more. The juvenile must comply with the terms established by the court and the officer, such as attending school regularly, complying with a curfew, and not committing more offenses.</a:t>
            </a:r>
          </a:p>
        </p:txBody>
      </p:sp>
      <p:pic>
        <p:nvPicPr>
          <p:cNvPr id="8" name="Picture 7"/>
          <p:cNvPicPr>
            <a:picLocks noChangeAspect="1"/>
          </p:cNvPicPr>
          <p:nvPr/>
        </p:nvPicPr>
        <p:blipFill>
          <a:blip r:embed="rId2"/>
          <a:stretch>
            <a:fillRect/>
          </a:stretch>
        </p:blipFill>
        <p:spPr>
          <a:xfrm>
            <a:off x="104931" y="4271080"/>
            <a:ext cx="12101609" cy="1215320"/>
          </a:xfrm>
          <a:prstGeom prst="rect">
            <a:avLst/>
          </a:prstGeom>
        </p:spPr>
      </p:pic>
      <p:sp>
        <p:nvSpPr>
          <p:cNvPr id="9" name="TextBox 8"/>
          <p:cNvSpPr txBox="1"/>
          <p:nvPr/>
        </p:nvSpPr>
        <p:spPr>
          <a:xfrm>
            <a:off x="104931" y="4601980"/>
            <a:ext cx="11917180" cy="646331"/>
          </a:xfrm>
          <a:prstGeom prst="rect">
            <a:avLst/>
          </a:prstGeom>
          <a:noFill/>
        </p:spPr>
        <p:txBody>
          <a:bodyPr wrap="square" rtlCol="0">
            <a:spAutoFit/>
          </a:bodyPr>
          <a:lstStyle/>
          <a:p>
            <a:r>
              <a:rPr lang="en-US" dirty="0">
                <a:latin typeface="Comic Sans MS" panose="030F0702030302020204" pitchFamily="66" charset="0"/>
              </a:rPr>
              <a:t>A court can require the youth, and his parents or guardians, to attend therapy or counseling sessions. Counseling is often provided by state social workers or psychologists.</a:t>
            </a:r>
          </a:p>
        </p:txBody>
      </p:sp>
    </p:spTree>
    <p:extLst>
      <p:ext uri="{BB962C8B-B14F-4D97-AF65-F5344CB8AC3E}">
        <p14:creationId xmlns:p14="http://schemas.microsoft.com/office/powerpoint/2010/main" val="245108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931" y="134912"/>
            <a:ext cx="12087069" cy="16189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194872" y="374754"/>
            <a:ext cx="11827239" cy="1200329"/>
          </a:xfrm>
          <a:prstGeom prst="rect">
            <a:avLst/>
          </a:prstGeom>
          <a:noFill/>
        </p:spPr>
        <p:txBody>
          <a:bodyPr wrap="square" rtlCol="0">
            <a:spAutoFit/>
          </a:bodyPr>
          <a:lstStyle/>
          <a:p>
            <a:r>
              <a:rPr lang="en-US" dirty="0">
                <a:latin typeface="Comic Sans MS" panose="030F0702030302020204" pitchFamily="66" charset="0"/>
              </a:rPr>
              <a:t>The youth may be sentenced to perform community service. The court may order the juvenile to complete a specific number of hours or complete a community service program. The type of service can range dramatically, and includes programs that require the juvenile to clean public areas to assisting in homeless shelters or community centers for the elderly.</a:t>
            </a:r>
          </a:p>
        </p:txBody>
      </p:sp>
      <p:sp>
        <p:nvSpPr>
          <p:cNvPr id="4" name="Rectangle 3"/>
          <p:cNvSpPr/>
          <p:nvPr/>
        </p:nvSpPr>
        <p:spPr>
          <a:xfrm>
            <a:off x="104931" y="2202996"/>
            <a:ext cx="12087069" cy="13796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09862" y="2412300"/>
            <a:ext cx="11827239" cy="923330"/>
          </a:xfrm>
          <a:prstGeom prst="rect">
            <a:avLst/>
          </a:prstGeom>
          <a:noFill/>
        </p:spPr>
        <p:txBody>
          <a:bodyPr wrap="square" rtlCol="0">
            <a:spAutoFit/>
          </a:bodyPr>
          <a:lstStyle/>
          <a:p>
            <a:r>
              <a:rPr lang="en-US" dirty="0">
                <a:latin typeface="Comic Sans MS" panose="030F0702030302020204" pitchFamily="66" charset="0"/>
              </a:rPr>
              <a:t>A court may also sentence a juvenile to serve time in a juvenile detention center. Similar to jails, detention centers confine the juvenile to a facility. Detention is the most severe punishment a juvenile court can administer.</a:t>
            </a:r>
          </a:p>
        </p:txBody>
      </p:sp>
    </p:spTree>
    <p:extLst>
      <p:ext uri="{BB962C8B-B14F-4D97-AF65-F5344CB8AC3E}">
        <p14:creationId xmlns:p14="http://schemas.microsoft.com/office/powerpoint/2010/main" val="575549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4826" y="242546"/>
            <a:ext cx="6895476" cy="2305782"/>
          </a:xfrm>
          <a:prstGeom prst="rect">
            <a:avLst/>
          </a:prstGeom>
        </p:spPr>
      </p:pic>
      <p:pic>
        <p:nvPicPr>
          <p:cNvPr id="3" name="Picture 2"/>
          <p:cNvPicPr>
            <a:picLocks noChangeAspect="1"/>
          </p:cNvPicPr>
          <p:nvPr/>
        </p:nvPicPr>
        <p:blipFill>
          <a:blip r:embed="rId3"/>
          <a:stretch>
            <a:fillRect/>
          </a:stretch>
        </p:blipFill>
        <p:spPr>
          <a:xfrm>
            <a:off x="7934801" y="609813"/>
            <a:ext cx="3697566" cy="4856814"/>
          </a:xfrm>
          <a:prstGeom prst="rect">
            <a:avLst/>
          </a:prstGeom>
        </p:spPr>
      </p:pic>
      <p:sp>
        <p:nvSpPr>
          <p:cNvPr id="4" name="Rectangle 3"/>
          <p:cNvSpPr/>
          <p:nvPr/>
        </p:nvSpPr>
        <p:spPr>
          <a:xfrm>
            <a:off x="671886" y="2853554"/>
            <a:ext cx="5424114" cy="369332"/>
          </a:xfrm>
          <a:prstGeom prst="rect">
            <a:avLst/>
          </a:prstGeom>
        </p:spPr>
        <p:txBody>
          <a:bodyPr wrap="none">
            <a:spAutoFit/>
          </a:bodyPr>
          <a:lstStyle/>
          <a:p>
            <a:r>
              <a:rPr lang="en-US" dirty="0">
                <a:hlinkClick r:id="rId4"/>
              </a:rPr>
              <a:t>http://lemongrad.com/motivation-quotes-for-students</a:t>
            </a:r>
            <a:r>
              <a:rPr lang="en-US" dirty="0" smtClean="0">
                <a:hlinkClick r:id="rId4"/>
              </a:rPr>
              <a:t>/</a:t>
            </a:r>
            <a:r>
              <a:rPr lang="en-US" dirty="0" smtClean="0"/>
              <a:t> </a:t>
            </a:r>
            <a:endParaRPr lang="en-US" dirty="0"/>
          </a:p>
        </p:txBody>
      </p:sp>
      <p:sp>
        <p:nvSpPr>
          <p:cNvPr id="5" name="Rectangle 4"/>
          <p:cNvSpPr/>
          <p:nvPr/>
        </p:nvSpPr>
        <p:spPr>
          <a:xfrm>
            <a:off x="4482059" y="5894006"/>
            <a:ext cx="7709941" cy="369332"/>
          </a:xfrm>
          <a:prstGeom prst="rect">
            <a:avLst/>
          </a:prstGeom>
        </p:spPr>
        <p:txBody>
          <a:bodyPr wrap="square">
            <a:spAutoFit/>
          </a:bodyPr>
          <a:lstStyle/>
          <a:p>
            <a:r>
              <a:rPr lang="en-US" dirty="0">
                <a:hlinkClick r:id="rId5"/>
              </a:rPr>
              <a:t>https://</a:t>
            </a:r>
            <a:r>
              <a:rPr lang="en-US" dirty="0" smtClean="0">
                <a:hlinkClick r:id="rId5"/>
              </a:rPr>
              <a:t>www.spreadshirt.com/resist+peer+pressure+t-shirts-A8140792</a:t>
            </a:r>
            <a:r>
              <a:rPr lang="en-US" dirty="0" smtClean="0"/>
              <a:t> </a:t>
            </a:r>
            <a:endParaRPr lang="en-US" dirty="0"/>
          </a:p>
        </p:txBody>
      </p:sp>
    </p:spTree>
    <p:extLst>
      <p:ext uri="{BB962C8B-B14F-4D97-AF65-F5344CB8AC3E}">
        <p14:creationId xmlns:p14="http://schemas.microsoft.com/office/powerpoint/2010/main" val="4294648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ree Positive Thoughts"/>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592602" y="-2357074"/>
            <a:ext cx="6677891" cy="11392040"/>
          </a:xfrm>
          <a:prstGeom prst="rect">
            <a:avLst/>
          </a:prstGeom>
          <a:noFill/>
          <a:ln>
            <a:noFill/>
          </a:ln>
        </p:spPr>
      </p:pic>
    </p:spTree>
    <p:extLst>
      <p:ext uri="{BB962C8B-B14F-4D97-AF65-F5344CB8AC3E}">
        <p14:creationId xmlns:p14="http://schemas.microsoft.com/office/powerpoint/2010/main" val="2144687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589</Words>
  <Application>Microsoft Office PowerPoint</Application>
  <PresentationFormat>Widescreen</PresentationFormat>
  <Paragraphs>24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Deepika Padmavati</cp:lastModifiedBy>
  <cp:revision>9</cp:revision>
  <cp:lastPrinted>2017-09-12T21:54:51Z</cp:lastPrinted>
  <dcterms:created xsi:type="dcterms:W3CDTF">2017-08-22T17:34:12Z</dcterms:created>
  <dcterms:modified xsi:type="dcterms:W3CDTF">2017-09-12T21:54:53Z</dcterms:modified>
</cp:coreProperties>
</file>