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DCA80-261A-4399-A3AF-755E41B93C37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772525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F2625-8DCE-4863-B50A-08AE83597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03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E2B8-4AD8-4034-8BD3-131FD561E37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F441A-025D-4992-8BD1-BCEB20A4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41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E2B8-4AD8-4034-8BD3-131FD561E37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F441A-025D-4992-8BD1-BCEB20A4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21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E2B8-4AD8-4034-8BD3-131FD561E37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F441A-025D-4992-8BD1-BCEB20A4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34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E2B8-4AD8-4034-8BD3-131FD561E37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F441A-025D-4992-8BD1-BCEB20A4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070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E2B8-4AD8-4034-8BD3-131FD561E37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F441A-025D-4992-8BD1-BCEB20A4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31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E2B8-4AD8-4034-8BD3-131FD561E37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F441A-025D-4992-8BD1-BCEB20A4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8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E2B8-4AD8-4034-8BD3-131FD561E37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F441A-025D-4992-8BD1-BCEB20A4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41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E2B8-4AD8-4034-8BD3-131FD561E37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F441A-025D-4992-8BD1-BCEB20A4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E2B8-4AD8-4034-8BD3-131FD561E37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F441A-025D-4992-8BD1-BCEB20A4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53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E2B8-4AD8-4034-8BD3-131FD561E37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F441A-025D-4992-8BD1-BCEB20A4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49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4E2B8-4AD8-4034-8BD3-131FD561E37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F441A-025D-4992-8BD1-BCEB20A4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05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4E2B8-4AD8-4034-8BD3-131FD561E37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F441A-025D-4992-8BD1-BCEB20A4A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427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zleg.gov/arstitle/" TargetMode="External"/><Relationship Id="rId2" Type="http://schemas.openxmlformats.org/officeDocument/2006/relationships/hyperlink" Target="https://www.nlchp.org/Alone_Without_A_Hom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zleg.gov/arstitle/" TargetMode="External"/><Relationship Id="rId2" Type="http://schemas.openxmlformats.org/officeDocument/2006/relationships/hyperlink" Target="https://www.nlchp.org/Alone_Without_A_Home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ssingkids.org/LegalResources/Runaway" TargetMode="External"/><Relationship Id="rId2" Type="http://schemas.openxmlformats.org/officeDocument/2006/relationships/hyperlink" Target="https://www.1800runaway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missingkids.org/cybertipline" TargetMode="External"/><Relationship Id="rId4" Type="http://schemas.openxmlformats.org/officeDocument/2006/relationships/hyperlink" Target="https://www.crisistextline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bing.com/images/search?view=detailV2&amp;ccid=wd3/nTBt&amp;id=53D32E04F90F32B7793BAE7F6AC8B24E39410BE8&amp;thid=OIP.wd3_nTBtkLEqT6tnIi0ekwEsDF&amp;q=images+of+runaway+teens&amp;simid=608028432901539493&amp;selectedIndex=64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bing.com/images/search?view=detailV2&amp;ccid=M2s6w5Hg&amp;id=E98FBF366AF82504550A5485AAA8C2E51177063E&amp;thid=OIP.M2s6w5HgsOhJv_ABDHPULQEsDK&amp;q=Juvenile+Youth&amp;simid=608004312385195943&amp;selectedIndex=81&amp;ajaxhist=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bing.com/images/search?view=detailV2&amp;ccid=l3wJARsA&amp;id=7CE7CA2821688476A3DF6A460AE93D922F0F8A09&amp;thid=OIP.l3wJARsAxfmSS3W_F_rSCAEsCW&amp;q=images+of+homeless+teens&amp;simid=608054924250973923&amp;selectedIndex=1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bing.com/images/search?view=detailV2&amp;ccid=M2s6w5Hg&amp;id=E98FBF366AF82504550A5485AAA8C2E51177063E&amp;thid=OIP.M2s6w5HgsOhJv_ABDHPULQEsDK&amp;q=Juvenile+Youth&amp;simid=608004312385195943&amp;selectedIndex=81&amp;ajaxhist=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bing.com/images/search?view=detailV2&amp;ccid=bEN0OksV&amp;id=335DC3C15BB604C8D065F0754F2E1382175E7818&amp;thid=OIP.bEN0OksV4mOTzu00s5CzpAEsCd&amp;q=images+of+homeless+teens&amp;simid=607998956530109149&amp;selectedIndex=18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bing.com/images/search?view=detailV2&amp;ccid=M2s6w5Hg&amp;id=E98FBF366AF82504550A5485AAA8C2E51177063E&amp;thid=OIP.M2s6w5HgsOhJv_ABDHPULQEsDK&amp;q=Juvenile+Youth&amp;simid=608004312385195943&amp;selectedIndex=81&amp;ajaxhist=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images/search?view=detailV2&amp;ccid=M2s6w5Hg&amp;id=E98FBF366AF82504550A5485AAA8C2E51177063E&amp;thid=OIP.M2s6w5HgsOhJv_ABDHPULQEsDK&amp;q=Juvenile+Youth&amp;simid=608004312385195943&amp;selectedIndex=81&amp;ajaxhist=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images/search?view=detailV2&amp;ccid=M2s6w5Hg&amp;id=E98FBF366AF82504550A5485AAA8C2E51177063E&amp;thid=OIP.M2s6w5HgsOhJv_ABDHPULQEsDK&amp;q=Juvenile+Youth&amp;simid=608004312385195943&amp;selectedIndex=81&amp;ajaxhist=0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images/search?view=detailV2&amp;ccid=M2s6w5Hg&amp;id=E98FBF366AF82504550A5485AAA8C2E51177063E&amp;thid=OIP.M2s6w5HgsOhJv_ABDHPULQEsDK&amp;q=Juvenile+Youth&amp;simid=608004312385195943&amp;selectedIndex=81&amp;ajaxhist=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826926"/>
            <a:ext cx="12192000" cy="1536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43% of youth that runaway report being beaten by a caretaker as the reason for running away.</a:t>
            </a:r>
            <a:endParaRPr lang="en-US" sz="28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600" u="sng" dirty="0" smtClean="0">
                <a:solidFill>
                  <a:srgbClr val="0563C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  <a:hlinkClick r:id="rId2"/>
              </a:rPr>
              <a:t>https://www.nlchp.org/Alone_Without_A_Home</a:t>
            </a:r>
            <a:endParaRPr lang="en-US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3515818"/>
            <a:ext cx="12192000" cy="1536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20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Each year an estimated 1.6 million children experience homelessness in relation to running away from home. Youth that run away from home do so for many reasons – including severe family conflict, parental abuse or neglect, family mental health issues and/or substance abuse.</a:t>
            </a:r>
            <a:endParaRPr lang="en-US" sz="20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en-US" sz="1600" u="sng" dirty="0" smtClean="0">
                <a:solidFill>
                  <a:srgbClr val="0000FF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  <a:hlinkClick r:id="rId2"/>
              </a:rPr>
              <a:t>https://www.nlchp.org/Alone_Without_A_Home</a:t>
            </a:r>
            <a:endParaRPr lang="en-US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321508"/>
            <a:ext cx="12192000" cy="1536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28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Every law in Arizona can be located in the Arizona Revised Statutes through the state legislature on the web or in printed form. The web address is: </a:t>
            </a:r>
            <a:r>
              <a:rPr lang="en-US" sz="1600" u="sng" dirty="0" smtClean="0">
                <a:solidFill>
                  <a:srgbClr val="0000FF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  <a:hlinkClick r:id="rId3"/>
              </a:rPr>
              <a:t>http://www.azleg.gov/arstitle/</a:t>
            </a:r>
            <a:endParaRPr lang="en-US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21236"/>
            <a:ext cx="12192000" cy="1536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28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25% of youth report that they had requests by a caretaker for sexual activity as a reason for running away</a:t>
            </a:r>
          </a:p>
          <a:p>
            <a:pPr algn="ctr">
              <a:lnSpc>
                <a:spcPct val="115000"/>
              </a:lnSpc>
            </a:pP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  <a:hlinkClick r:id="rId2"/>
              </a:rPr>
              <a:t>https://www.nlchp.org/Alone_Without_A_Home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92002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321508"/>
            <a:ext cx="12192000" cy="1536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It is against the law in Arizona for an adult or another juvenile to ‘harbor’ a runaway youth – this law is called, contributing to the delinquency of a minor; Arizona Revised Statute 13-3616</a:t>
            </a:r>
          </a:p>
          <a:p>
            <a:pPr algn="ctr"/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  <a:hlinkClick r:id="rId2"/>
              </a:rPr>
              <a:t>https://www.nlchp.org/Alone_Without_A_Home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3515818"/>
            <a:ext cx="12192000" cy="1536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28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20% of youth had conflicts with their parents around their sexual orientation which caused them to leave</a:t>
            </a:r>
          </a:p>
          <a:p>
            <a:pPr algn="ctr">
              <a:lnSpc>
                <a:spcPct val="115000"/>
              </a:lnSpc>
            </a:pP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  <a:hlinkClick r:id="rId2"/>
              </a:rPr>
              <a:t>https://www.nlchp.org/Alone_Without_A_Home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710128"/>
            <a:ext cx="12192000" cy="1536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28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Every law in Arizona can be located in the Arizona Revised Statutes through the state legislature on the web or in printed form. The web address is: </a:t>
            </a:r>
            <a:r>
              <a:rPr lang="en-US" sz="1600" u="sng" dirty="0" smtClean="0">
                <a:solidFill>
                  <a:srgbClr val="0000FF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  <a:hlinkClick r:id="rId3"/>
              </a:rPr>
              <a:t>http://www.azleg.gov/arstitle/</a:t>
            </a:r>
            <a:endParaRPr lang="en-US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21236"/>
            <a:ext cx="12192000" cy="1536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28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Arizona does not have a specific statute for runaway, but would classify the act as an “incorrigible child” – 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Arizona Revised Statute 8-201(19)</a:t>
            </a:r>
            <a:endParaRPr lang="en-US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046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321508"/>
            <a:ext cx="12192000" cy="1536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If you have run away from home, are not sure what to do, and need help, you can call 1-800-786-2929</a:t>
            </a:r>
          </a:p>
          <a:p>
            <a:pPr algn="ctr"/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  <a:hlinkClick r:id="rId2"/>
              </a:rPr>
              <a:t>https://www.1800runaway.org/#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3515818"/>
            <a:ext cx="12192000" cy="1536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20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If you suspect someone is a missing child and needs help you can call 1800-843-5678</a:t>
            </a:r>
          </a:p>
          <a:p>
            <a:pPr algn="ctr">
              <a:lnSpc>
                <a:spcPct val="115000"/>
              </a:lnSpc>
            </a:pPr>
            <a:r>
              <a:rPr lang="en-US" sz="20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The National Center for Missing and exploited Children</a:t>
            </a:r>
          </a:p>
          <a:p>
            <a:pPr algn="ctr">
              <a:lnSpc>
                <a:spcPct val="115000"/>
              </a:lnSpc>
            </a:pP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  <a:hlinkClick r:id="rId3"/>
              </a:rPr>
              <a:t>http://www.missingkids.org/LegalResources/Runaway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710128"/>
            <a:ext cx="12192000" cy="1536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28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If you are ever in a crisis and need to reach out to someone, you can text 741741 (24 hours a day, 365 days a year).</a:t>
            </a:r>
          </a:p>
          <a:p>
            <a:pPr algn="ctr">
              <a:lnSpc>
                <a:spcPct val="115000"/>
              </a:lnSpc>
            </a:pP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  <a:hlinkClick r:id="rId4"/>
              </a:rPr>
              <a:t>https://www.crisistextline.org/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21236"/>
            <a:ext cx="12192000" cy="1536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24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1 in 6 of the 18,500 runaways reported to the National Center for Exploited and Missing Children in 2016 were likely to be sex trafficking victims </a:t>
            </a:r>
          </a:p>
          <a:p>
            <a:pPr algn="ctr">
              <a:lnSpc>
                <a:spcPct val="115000"/>
              </a:lnSpc>
            </a:pP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  <a:hlinkClick r:id="rId5"/>
              </a:rPr>
              <a:t>http://www.missingkids.org/cybertipline</a:t>
            </a: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 </a:t>
            </a:r>
          </a:p>
          <a:p>
            <a:pPr algn="ctr">
              <a:lnSpc>
                <a:spcPct val="115000"/>
              </a:lnSpc>
            </a:pPr>
            <a:r>
              <a:rPr lang="en-US" sz="1600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ahoma" panose="020B060403050404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79581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result for images of runaway teens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591" y="577014"/>
            <a:ext cx="4977792" cy="381487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44379" y="6025364"/>
            <a:ext cx="1175385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971800" algn="ctr"/>
                <a:tab pos="5943600" algn="r"/>
              </a:tabLs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Images retrieved from: </a:t>
            </a:r>
            <a:r>
              <a:rPr lang="en-US" sz="1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https://www.bing.com/images/search?view=detailV2&amp;ccid=M2s6w5Hg&amp;id=E98FBF366AF82504550A5485AAA8C2E51177063E&amp;thid=OIP.M2s6w5HgsOhJv_ABDHPULQEsDK&amp;q=Juvenile+Youth&amp;simid=608004312385195943&amp;selectedIndex=81&amp;ajaxhist=0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623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result for images of homeless teens">
            <a:hlinkClick r:id="rId2"/>
          </p:cNvPr>
          <p:cNvPicPr/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761" y="805571"/>
            <a:ext cx="5577912" cy="335079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97042" y="5806515"/>
            <a:ext cx="1139390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971800" algn="ctr"/>
                <a:tab pos="5943600" algn="r"/>
              </a:tabLs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Images retrieved from: </a:t>
            </a:r>
            <a:r>
              <a:rPr lang="en-US" sz="1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https://www.bing.com/images/search?view=detailV2&amp;ccid=M2s6w5Hg&amp;id=E98FBF366AF82504550A5485AAA8C2E51177063E&amp;thid=OIP.M2s6w5HgsOhJv_ABDHPULQEsDK&amp;q=Juvenile+Youth&amp;simid=608004312385195943&amp;selectedIndex=81&amp;ajaxhist=0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310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result for images of homeless teens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663" y="842211"/>
            <a:ext cx="5898755" cy="317560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453189" y="5830579"/>
            <a:ext cx="1128562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971800" algn="ctr"/>
                <a:tab pos="5943600" algn="r"/>
              </a:tabLs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Images retrieved from: </a:t>
            </a:r>
            <a:r>
              <a:rPr lang="en-US" sz="1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https://www.bing.com/images/search?view=detailV2&amp;ccid=M2s6w5Hg&amp;id=E98FBF366AF82504550A5485AAA8C2E51177063E&amp;thid=OIP.M2s6w5HgsOhJv_ABDHPULQEsDK&amp;q=Juvenile+Youth&amp;simid=608004312385195943&amp;selectedIndex=81&amp;ajaxhist=0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056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058" y="589546"/>
            <a:ext cx="6731851" cy="44257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0921" y="5823284"/>
            <a:ext cx="1149015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971800" algn="ctr"/>
                <a:tab pos="5943600" algn="r"/>
              </a:tabLs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Images retrieved from: </a:t>
            </a:r>
            <a:r>
              <a:rPr lang="en-US" sz="1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https://www.bing.com/images/search?view=detailV2&amp;ccid=M2s6w5Hg&amp;id=E98FBF366AF82504550A5485AAA8C2E51177063E&amp;thid=OIP.M2s6w5HgsOhJv_ABDHPULQEsDK&amp;q=Juvenile+Youth&amp;simid=608004312385195943&amp;selectedIndex=81&amp;ajaxhist=0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010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9016" y="661007"/>
            <a:ext cx="7163529" cy="402183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65484" y="5902767"/>
            <a:ext cx="113096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971800" algn="ctr"/>
                <a:tab pos="5943600" algn="r"/>
              </a:tabLs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Images retrieved from: </a:t>
            </a:r>
            <a:r>
              <a:rPr lang="en-US" sz="1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https://www.bing.com/images/search?view=detailV2&amp;ccid=M2s6w5Hg&amp;id=E98FBF366AF82504550A5485AAA8C2E51177063E&amp;thid=OIP.M2s6w5HgsOhJv_ABDHPULQEsDK&amp;q=Juvenile+Youth&amp;simid=608004312385195943&amp;selectedIndex=81&amp;ajaxhist=0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009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646" y="873565"/>
            <a:ext cx="6258245" cy="36430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3031" y="5914799"/>
            <a:ext cx="1140593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971800" algn="ctr"/>
                <a:tab pos="5943600" algn="r"/>
              </a:tabLst>
            </a:pPr>
            <a:r>
              <a:rPr lang="en-US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Images retrieved from: </a:t>
            </a:r>
            <a:r>
              <a:rPr lang="en-US" sz="1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https://www.bing.com/images/search?view=detailV2&amp;ccid=M2s6w5Hg&amp;id=E98FBF366AF82504550A5485AAA8C2E51177063E&amp;thid=OIP.M2s6w5HgsOhJv_ABDHPULQEsDK&amp;q=Juvenile+Youth&amp;simid=608004312385195943&amp;selectedIndex=81&amp;ajaxhist=0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58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406</Words>
  <Application>Microsoft Office PowerPoint</Application>
  <PresentationFormat>Widescreen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11</cp:revision>
  <cp:lastPrinted>2017-09-13T20:03:19Z</cp:lastPrinted>
  <dcterms:created xsi:type="dcterms:W3CDTF">2017-08-15T21:10:23Z</dcterms:created>
  <dcterms:modified xsi:type="dcterms:W3CDTF">2017-09-13T20:03:35Z</dcterms:modified>
</cp:coreProperties>
</file>