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1" r:id="rId6"/>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94678" autoAdjust="0"/>
  </p:normalViewPr>
  <p:slideViewPr>
    <p:cSldViewPr snapToGrid="0">
      <p:cViewPr varScale="1">
        <p:scale>
          <a:sx n="70" d="100"/>
          <a:sy n="70" d="100"/>
        </p:scale>
        <p:origin x="72" y="9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8DAC6C9-E6D6-4097-B595-7A3EA446B434}" type="datetimeFigureOut">
              <a:rPr lang="en-US" smtClean="0"/>
              <a:t>8/25/2016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7695A6-CCE2-48DE-96B6-1E8E98233D7B}" type="slidenum">
              <a:rPr lang="en-US" smtClean="0"/>
              <a:t>‹#›</a:t>
            </a:fld>
            <a:endParaRPr lang="en-US"/>
          </a:p>
        </p:txBody>
      </p:sp>
    </p:spTree>
    <p:extLst>
      <p:ext uri="{BB962C8B-B14F-4D97-AF65-F5344CB8AC3E}">
        <p14:creationId xmlns:p14="http://schemas.microsoft.com/office/powerpoint/2010/main" val="824394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8DAC6C9-E6D6-4097-B595-7A3EA446B434}" type="datetimeFigureOut">
              <a:rPr lang="en-US" smtClean="0"/>
              <a:t>8/25/2016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7695A6-CCE2-48DE-96B6-1E8E98233D7B}" type="slidenum">
              <a:rPr lang="en-US" smtClean="0"/>
              <a:t>‹#›</a:t>
            </a:fld>
            <a:endParaRPr lang="en-US"/>
          </a:p>
        </p:txBody>
      </p:sp>
    </p:spTree>
    <p:extLst>
      <p:ext uri="{BB962C8B-B14F-4D97-AF65-F5344CB8AC3E}">
        <p14:creationId xmlns:p14="http://schemas.microsoft.com/office/powerpoint/2010/main" val="2444013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8DAC6C9-E6D6-4097-B595-7A3EA446B434}" type="datetimeFigureOut">
              <a:rPr lang="en-US" smtClean="0"/>
              <a:t>8/25/2016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7695A6-CCE2-48DE-96B6-1E8E98233D7B}" type="slidenum">
              <a:rPr lang="en-US" smtClean="0"/>
              <a:t>‹#›</a:t>
            </a:fld>
            <a:endParaRPr lang="en-US"/>
          </a:p>
        </p:txBody>
      </p:sp>
    </p:spTree>
    <p:extLst>
      <p:ext uri="{BB962C8B-B14F-4D97-AF65-F5344CB8AC3E}">
        <p14:creationId xmlns:p14="http://schemas.microsoft.com/office/powerpoint/2010/main" val="1970977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8DAC6C9-E6D6-4097-B595-7A3EA446B434}" type="datetimeFigureOut">
              <a:rPr lang="en-US" smtClean="0"/>
              <a:t>8/25/2016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7695A6-CCE2-48DE-96B6-1E8E98233D7B}" type="slidenum">
              <a:rPr lang="en-US" smtClean="0"/>
              <a:t>‹#›</a:t>
            </a:fld>
            <a:endParaRPr lang="en-US"/>
          </a:p>
        </p:txBody>
      </p:sp>
    </p:spTree>
    <p:extLst>
      <p:ext uri="{BB962C8B-B14F-4D97-AF65-F5344CB8AC3E}">
        <p14:creationId xmlns:p14="http://schemas.microsoft.com/office/powerpoint/2010/main" val="2355592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DAC6C9-E6D6-4097-B595-7A3EA446B434}" type="datetimeFigureOut">
              <a:rPr lang="en-US" smtClean="0"/>
              <a:t>8/25/2016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7695A6-CCE2-48DE-96B6-1E8E98233D7B}" type="slidenum">
              <a:rPr lang="en-US" smtClean="0"/>
              <a:t>‹#›</a:t>
            </a:fld>
            <a:endParaRPr lang="en-US"/>
          </a:p>
        </p:txBody>
      </p:sp>
    </p:spTree>
    <p:extLst>
      <p:ext uri="{BB962C8B-B14F-4D97-AF65-F5344CB8AC3E}">
        <p14:creationId xmlns:p14="http://schemas.microsoft.com/office/powerpoint/2010/main" val="904237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8DAC6C9-E6D6-4097-B595-7A3EA446B434}" type="datetimeFigureOut">
              <a:rPr lang="en-US" smtClean="0"/>
              <a:t>8/25/2016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7695A6-CCE2-48DE-96B6-1E8E98233D7B}" type="slidenum">
              <a:rPr lang="en-US" smtClean="0"/>
              <a:t>‹#›</a:t>
            </a:fld>
            <a:endParaRPr lang="en-US"/>
          </a:p>
        </p:txBody>
      </p:sp>
    </p:spTree>
    <p:extLst>
      <p:ext uri="{BB962C8B-B14F-4D97-AF65-F5344CB8AC3E}">
        <p14:creationId xmlns:p14="http://schemas.microsoft.com/office/powerpoint/2010/main" val="33149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8DAC6C9-E6D6-4097-B595-7A3EA446B434}" type="datetimeFigureOut">
              <a:rPr lang="en-US" smtClean="0"/>
              <a:t>8/25/2016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7695A6-CCE2-48DE-96B6-1E8E98233D7B}" type="slidenum">
              <a:rPr lang="en-US" smtClean="0"/>
              <a:t>‹#›</a:t>
            </a:fld>
            <a:endParaRPr lang="en-US"/>
          </a:p>
        </p:txBody>
      </p:sp>
    </p:spTree>
    <p:extLst>
      <p:ext uri="{BB962C8B-B14F-4D97-AF65-F5344CB8AC3E}">
        <p14:creationId xmlns:p14="http://schemas.microsoft.com/office/powerpoint/2010/main" val="1294640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8DAC6C9-E6D6-4097-B595-7A3EA446B434}" type="datetimeFigureOut">
              <a:rPr lang="en-US" smtClean="0"/>
              <a:t>8/25/2016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7695A6-CCE2-48DE-96B6-1E8E98233D7B}" type="slidenum">
              <a:rPr lang="en-US" smtClean="0"/>
              <a:t>‹#›</a:t>
            </a:fld>
            <a:endParaRPr lang="en-US"/>
          </a:p>
        </p:txBody>
      </p:sp>
    </p:spTree>
    <p:extLst>
      <p:ext uri="{BB962C8B-B14F-4D97-AF65-F5344CB8AC3E}">
        <p14:creationId xmlns:p14="http://schemas.microsoft.com/office/powerpoint/2010/main" val="1480954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DAC6C9-E6D6-4097-B595-7A3EA446B434}" type="datetimeFigureOut">
              <a:rPr lang="en-US" smtClean="0"/>
              <a:t>8/25/2016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7695A6-CCE2-48DE-96B6-1E8E98233D7B}" type="slidenum">
              <a:rPr lang="en-US" smtClean="0"/>
              <a:t>‹#›</a:t>
            </a:fld>
            <a:endParaRPr lang="en-US"/>
          </a:p>
        </p:txBody>
      </p:sp>
    </p:spTree>
    <p:extLst>
      <p:ext uri="{BB962C8B-B14F-4D97-AF65-F5344CB8AC3E}">
        <p14:creationId xmlns:p14="http://schemas.microsoft.com/office/powerpoint/2010/main" val="2221183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DAC6C9-E6D6-4097-B595-7A3EA446B434}" type="datetimeFigureOut">
              <a:rPr lang="en-US" smtClean="0"/>
              <a:t>8/25/2016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7695A6-CCE2-48DE-96B6-1E8E98233D7B}" type="slidenum">
              <a:rPr lang="en-US" smtClean="0"/>
              <a:t>‹#›</a:t>
            </a:fld>
            <a:endParaRPr lang="en-US"/>
          </a:p>
        </p:txBody>
      </p:sp>
    </p:spTree>
    <p:extLst>
      <p:ext uri="{BB962C8B-B14F-4D97-AF65-F5344CB8AC3E}">
        <p14:creationId xmlns:p14="http://schemas.microsoft.com/office/powerpoint/2010/main" val="3292141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DAC6C9-E6D6-4097-B595-7A3EA446B434}" type="datetimeFigureOut">
              <a:rPr lang="en-US" smtClean="0"/>
              <a:t>8/25/2016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7695A6-CCE2-48DE-96B6-1E8E98233D7B}" type="slidenum">
              <a:rPr lang="en-US" smtClean="0"/>
              <a:t>‹#›</a:t>
            </a:fld>
            <a:endParaRPr lang="en-US"/>
          </a:p>
        </p:txBody>
      </p:sp>
    </p:spTree>
    <p:extLst>
      <p:ext uri="{BB962C8B-B14F-4D97-AF65-F5344CB8AC3E}">
        <p14:creationId xmlns:p14="http://schemas.microsoft.com/office/powerpoint/2010/main" val="1090427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DAC6C9-E6D6-4097-B595-7A3EA446B434}" type="datetimeFigureOut">
              <a:rPr lang="en-US" smtClean="0"/>
              <a:t>8/25/2016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7695A6-CCE2-48DE-96B6-1E8E98233D7B}" type="slidenum">
              <a:rPr lang="en-US" smtClean="0"/>
              <a:t>‹#›</a:t>
            </a:fld>
            <a:endParaRPr lang="en-US"/>
          </a:p>
        </p:txBody>
      </p:sp>
    </p:spTree>
    <p:extLst>
      <p:ext uri="{BB962C8B-B14F-4D97-AF65-F5344CB8AC3E}">
        <p14:creationId xmlns:p14="http://schemas.microsoft.com/office/powerpoint/2010/main" val="247651662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6602" y="220446"/>
            <a:ext cx="11655188" cy="5189113"/>
          </a:xfrm>
          <a:prstGeom prst="rect">
            <a:avLst/>
          </a:prstGeom>
        </p:spPr>
        <p:txBody>
          <a:bodyPr wrap="square">
            <a:spAutoFit/>
          </a:bodyPr>
          <a:lstStyle/>
          <a:p>
            <a:pPr>
              <a:lnSpc>
                <a:spcPct val="115000"/>
              </a:lnSpc>
            </a:pPr>
            <a:r>
              <a:rPr lang="en-US" sz="2400" b="1" dirty="0">
                <a:latin typeface="Comic Sans MS" panose="030F0702030302020204" pitchFamily="66" charset="0"/>
                <a:ea typeface="Calibri" panose="020F0502020204030204" pitchFamily="34" charset="0"/>
                <a:cs typeface="Tahoma" panose="020B0604030504040204" pitchFamily="34" charset="0"/>
              </a:rPr>
              <a:t>Scenario #1 Property Theft</a:t>
            </a:r>
            <a:endParaRPr lang="en-US" sz="2400" dirty="0">
              <a:latin typeface="Comic Sans MS" panose="030F0702030302020204" pitchFamily="66" charset="0"/>
              <a:ea typeface="Calibri" panose="020F0502020204030204" pitchFamily="34" charset="0"/>
              <a:cs typeface="Times New Roman" panose="02020603050405020304" pitchFamily="18" charset="0"/>
            </a:endParaRPr>
          </a:p>
          <a:p>
            <a:pPr>
              <a:lnSpc>
                <a:spcPct val="115000"/>
              </a:lnSpc>
            </a:pPr>
            <a:endParaRPr lang="en-US" sz="2400" dirty="0" smtClean="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r>
              <a:rPr lang="en-US" sz="2400" dirty="0" smtClean="0">
                <a:latin typeface="Comic Sans MS" panose="030F0702030302020204" pitchFamily="66" charset="0"/>
                <a:ea typeface="Calibri" panose="020F0502020204030204" pitchFamily="34" charset="0"/>
                <a:cs typeface="Tahoma" panose="020B0604030504040204" pitchFamily="34" charset="0"/>
              </a:rPr>
              <a:t>You </a:t>
            </a:r>
            <a:r>
              <a:rPr lang="en-US" sz="2400" dirty="0">
                <a:latin typeface="Comic Sans MS" panose="030F0702030302020204" pitchFamily="66" charset="0"/>
                <a:ea typeface="Calibri" panose="020F0502020204030204" pitchFamily="34" charset="0"/>
                <a:cs typeface="Tahoma" panose="020B0604030504040204" pitchFamily="34" charset="0"/>
              </a:rPr>
              <a:t>and your friend are hanging out by the courts at lunch time.  A student playing basketball runs over and grabs their backpack.  You notice that their new iPhone fell out of their pack.</a:t>
            </a:r>
            <a:endParaRPr lang="en-US" sz="2400" dirty="0">
              <a:latin typeface="Comic Sans MS" panose="030F0702030302020204" pitchFamily="66" charset="0"/>
              <a:ea typeface="Calibri" panose="020F0502020204030204" pitchFamily="34" charset="0"/>
              <a:cs typeface="Times New Roman" panose="02020603050405020304" pitchFamily="18" charset="0"/>
            </a:endParaRPr>
          </a:p>
          <a:p>
            <a:pPr>
              <a:lnSpc>
                <a:spcPct val="115000"/>
              </a:lnSpc>
            </a:pPr>
            <a:r>
              <a:rPr lang="en-US" sz="2400" dirty="0">
                <a:latin typeface="Comic Sans MS" panose="030F0702030302020204" pitchFamily="66" charset="0"/>
                <a:ea typeface="Calibri" panose="020F0502020204030204" pitchFamily="34" charset="0"/>
                <a:cs typeface="Tahoma" panose="020B0604030504040204" pitchFamily="34" charset="0"/>
              </a:rPr>
              <a:t> </a:t>
            </a:r>
            <a:endParaRPr lang="en-US" sz="2400" dirty="0">
              <a:latin typeface="Comic Sans MS" panose="030F0702030302020204" pitchFamily="66" charset="0"/>
              <a:ea typeface="Calibri" panose="020F0502020204030204" pitchFamily="34" charset="0"/>
              <a:cs typeface="Times New Roman" panose="02020603050405020304" pitchFamily="18" charset="0"/>
            </a:endParaRPr>
          </a:p>
          <a:p>
            <a:pPr>
              <a:lnSpc>
                <a:spcPct val="115000"/>
              </a:lnSpc>
            </a:pPr>
            <a:r>
              <a:rPr lang="en-US" sz="2400" dirty="0">
                <a:latin typeface="Comic Sans MS" panose="030F0702030302020204" pitchFamily="66" charset="0"/>
                <a:ea typeface="Calibri" panose="020F0502020204030204" pitchFamily="34" charset="0"/>
                <a:cs typeface="Tahoma" panose="020B0604030504040204" pitchFamily="34" charset="0"/>
              </a:rPr>
              <a:t>Impulse? </a:t>
            </a:r>
            <a:endParaRPr lang="en-US" sz="2400" dirty="0" smtClean="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endParaRPr lang="en-US" sz="2400" dirty="0" smtClean="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r>
              <a:rPr lang="en-US" sz="2400" dirty="0" smtClean="0">
                <a:latin typeface="Comic Sans MS" panose="030F0702030302020204" pitchFamily="66" charset="0"/>
                <a:ea typeface="Calibri" panose="020F0502020204030204" pitchFamily="34" charset="0"/>
                <a:cs typeface="Tahoma" panose="020B0604030504040204" pitchFamily="34" charset="0"/>
              </a:rPr>
              <a:t>Consequence</a:t>
            </a:r>
            <a:r>
              <a:rPr lang="en-US" sz="2400" dirty="0">
                <a:latin typeface="Comic Sans MS" panose="030F0702030302020204" pitchFamily="66" charset="0"/>
                <a:ea typeface="Calibri" panose="020F0502020204030204" pitchFamily="34" charset="0"/>
                <a:cs typeface="Tahoma" panose="020B0604030504040204" pitchFamily="34" charset="0"/>
              </a:rPr>
              <a:t>?</a:t>
            </a:r>
            <a:r>
              <a:rPr lang="en-US" sz="2400" dirty="0">
                <a:solidFill>
                  <a:srgbClr val="FF0000"/>
                </a:solidFill>
                <a:latin typeface="Comic Sans MS" panose="030F0702030302020204" pitchFamily="66" charset="0"/>
                <a:ea typeface="Calibri" panose="020F0502020204030204" pitchFamily="34" charset="0"/>
                <a:cs typeface="Tahoma" panose="020B0604030504040204" pitchFamily="34" charset="0"/>
              </a:rPr>
              <a:t> </a:t>
            </a:r>
            <a:endParaRPr lang="en-US" sz="2400" dirty="0" smtClean="0">
              <a:solidFill>
                <a:srgbClr val="FF0000"/>
              </a:solidFill>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endParaRPr lang="en-US" sz="2400" dirty="0" smtClean="0">
              <a:solidFill>
                <a:srgbClr val="FF0000"/>
              </a:solidFill>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endParaRPr lang="en-US" sz="2400" dirty="0">
              <a:solidFill>
                <a:srgbClr val="FF0000"/>
              </a:solidFill>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r>
              <a:rPr lang="en-US" sz="2400" dirty="0" smtClean="0">
                <a:latin typeface="Comic Sans MS" panose="030F0702030302020204" pitchFamily="66" charset="0"/>
                <a:ea typeface="Calibri" panose="020F0502020204030204" pitchFamily="34" charset="0"/>
                <a:cs typeface="Tahoma" panose="020B0604030504040204" pitchFamily="34" charset="0"/>
              </a:rPr>
              <a:t>What </a:t>
            </a:r>
            <a:r>
              <a:rPr lang="en-US" sz="2400" dirty="0">
                <a:latin typeface="Comic Sans MS" panose="030F0702030302020204" pitchFamily="66" charset="0"/>
                <a:ea typeface="Calibri" panose="020F0502020204030204" pitchFamily="34" charset="0"/>
                <a:cs typeface="Tahoma" panose="020B0604030504040204" pitchFamily="34" charset="0"/>
              </a:rPr>
              <a:t>can you tell yourself to fight off this impulse? </a:t>
            </a:r>
            <a:endParaRPr lang="en-US" sz="2400" dirty="0">
              <a:solidFill>
                <a:srgbClr val="FF0000"/>
              </a:solidFill>
              <a:latin typeface="Comic Sans MS" panose="030F0702030302020204" pitchFamily="66" charset="0"/>
              <a:ea typeface="Calibri" panose="020F0502020204030204" pitchFamily="34" charset="0"/>
              <a:cs typeface="Tahoma" panose="020B0604030504040204" pitchFamily="34" charset="0"/>
            </a:endParaRPr>
          </a:p>
        </p:txBody>
      </p:sp>
    </p:spTree>
    <p:extLst>
      <p:ext uri="{BB962C8B-B14F-4D97-AF65-F5344CB8AC3E}">
        <p14:creationId xmlns:p14="http://schemas.microsoft.com/office/powerpoint/2010/main" val="3911292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785" y="384220"/>
            <a:ext cx="11354937" cy="5613845"/>
          </a:xfrm>
          <a:prstGeom prst="rect">
            <a:avLst/>
          </a:prstGeom>
        </p:spPr>
        <p:txBody>
          <a:bodyPr wrap="square">
            <a:spAutoFit/>
          </a:bodyPr>
          <a:lstStyle/>
          <a:p>
            <a:pPr>
              <a:lnSpc>
                <a:spcPct val="115000"/>
              </a:lnSpc>
            </a:pPr>
            <a:r>
              <a:rPr lang="en-US" sz="2400" b="1" dirty="0">
                <a:latin typeface="Comic Sans MS" panose="030F0702030302020204" pitchFamily="66" charset="0"/>
                <a:ea typeface="Calibri" panose="020F0502020204030204" pitchFamily="34" charset="0"/>
                <a:cs typeface="Tahoma" panose="020B0604030504040204" pitchFamily="34" charset="0"/>
              </a:rPr>
              <a:t>Scenario #2 Literary Theft</a:t>
            </a:r>
            <a:endParaRPr lang="en-US" sz="2400" dirty="0">
              <a:latin typeface="Comic Sans MS" panose="030F0702030302020204" pitchFamily="66" charset="0"/>
              <a:ea typeface="Calibri" panose="020F0502020204030204" pitchFamily="34" charset="0"/>
              <a:cs typeface="Times New Roman" panose="02020603050405020304" pitchFamily="18" charset="0"/>
            </a:endParaRPr>
          </a:p>
          <a:p>
            <a:pPr>
              <a:lnSpc>
                <a:spcPct val="115000"/>
              </a:lnSpc>
            </a:pPr>
            <a:endParaRPr lang="en-US" sz="2400" dirty="0" smtClean="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r>
              <a:rPr lang="en-US" sz="2400" dirty="0" smtClean="0">
                <a:latin typeface="Comic Sans MS" panose="030F0702030302020204" pitchFamily="66" charset="0"/>
                <a:ea typeface="Calibri" panose="020F0502020204030204" pitchFamily="34" charset="0"/>
                <a:cs typeface="Tahoma" panose="020B0604030504040204" pitchFamily="34" charset="0"/>
              </a:rPr>
              <a:t>Before </a:t>
            </a:r>
            <a:r>
              <a:rPr lang="en-US" sz="2400" dirty="0">
                <a:latin typeface="Comic Sans MS" panose="030F0702030302020204" pitchFamily="66" charset="0"/>
                <a:ea typeface="Calibri" panose="020F0502020204030204" pitchFamily="34" charset="0"/>
                <a:cs typeface="Tahoma" panose="020B0604030504040204" pitchFamily="34" charset="0"/>
              </a:rPr>
              <a:t>finalizing your bibliography for a paper you are writing, that is due the next day, you fall asleep.  The next morning </a:t>
            </a:r>
            <a:r>
              <a:rPr lang="en-US" sz="2400" dirty="0" smtClean="0">
                <a:latin typeface="Comic Sans MS" panose="030F0702030302020204" pitchFamily="66" charset="0"/>
                <a:ea typeface="Calibri" panose="020F0502020204030204" pitchFamily="34" charset="0"/>
                <a:cs typeface="Tahoma" panose="020B0604030504040204" pitchFamily="34" charset="0"/>
              </a:rPr>
              <a:t>teammates </a:t>
            </a:r>
            <a:r>
              <a:rPr lang="en-US" sz="2400" dirty="0">
                <a:latin typeface="Comic Sans MS" panose="030F0702030302020204" pitchFamily="66" charset="0"/>
                <a:ea typeface="Calibri" panose="020F0502020204030204" pitchFamily="34" charset="0"/>
                <a:cs typeface="Tahoma" panose="020B0604030504040204" pitchFamily="34" charset="0"/>
              </a:rPr>
              <a:t>from track are at your door early to pick you up.  You have been anxiously waiting the opportunity to run with the team and today is the day they are including you. </a:t>
            </a:r>
            <a:endParaRPr lang="en-US" sz="2400" dirty="0">
              <a:latin typeface="Comic Sans MS" panose="030F0702030302020204" pitchFamily="66" charset="0"/>
              <a:ea typeface="Calibri" panose="020F0502020204030204" pitchFamily="34" charset="0"/>
              <a:cs typeface="Times New Roman" panose="02020603050405020304" pitchFamily="18" charset="0"/>
            </a:endParaRPr>
          </a:p>
          <a:p>
            <a:pPr>
              <a:lnSpc>
                <a:spcPct val="115000"/>
              </a:lnSpc>
            </a:pPr>
            <a:r>
              <a:rPr lang="en-US" sz="2400" dirty="0">
                <a:latin typeface="Comic Sans MS" panose="030F0702030302020204" pitchFamily="66" charset="0"/>
                <a:ea typeface="Calibri" panose="020F0502020204030204" pitchFamily="34" charset="0"/>
                <a:cs typeface="Tahoma" panose="020B0604030504040204" pitchFamily="34" charset="0"/>
              </a:rPr>
              <a:t> </a:t>
            </a:r>
            <a:endParaRPr lang="en-US" sz="2400" dirty="0">
              <a:latin typeface="Comic Sans MS" panose="030F0702030302020204" pitchFamily="66" charset="0"/>
              <a:ea typeface="Calibri" panose="020F0502020204030204" pitchFamily="34" charset="0"/>
              <a:cs typeface="Times New Roman" panose="02020603050405020304" pitchFamily="18" charset="0"/>
            </a:endParaRPr>
          </a:p>
          <a:p>
            <a:pPr>
              <a:lnSpc>
                <a:spcPct val="115000"/>
              </a:lnSpc>
            </a:pPr>
            <a:r>
              <a:rPr lang="en-US" sz="2400" dirty="0">
                <a:latin typeface="Comic Sans MS" panose="030F0702030302020204" pitchFamily="66" charset="0"/>
                <a:ea typeface="Calibri" panose="020F0502020204030204" pitchFamily="34" charset="0"/>
                <a:cs typeface="Tahoma" panose="020B0604030504040204" pitchFamily="34" charset="0"/>
              </a:rPr>
              <a:t>Impulse? </a:t>
            </a:r>
            <a:endParaRPr lang="en-US" sz="2400" dirty="0" smtClean="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endParaRPr lang="en-US" sz="2400" dirty="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r>
              <a:rPr lang="en-US" sz="2400" dirty="0" smtClean="0">
                <a:latin typeface="Comic Sans MS" panose="030F0702030302020204" pitchFamily="66" charset="0"/>
                <a:ea typeface="Calibri" panose="020F0502020204030204" pitchFamily="34" charset="0"/>
                <a:cs typeface="Tahoma" panose="020B0604030504040204" pitchFamily="34" charset="0"/>
              </a:rPr>
              <a:t>Consequence</a:t>
            </a:r>
            <a:r>
              <a:rPr lang="en-US" sz="2400" dirty="0">
                <a:latin typeface="Comic Sans MS" panose="030F0702030302020204" pitchFamily="66" charset="0"/>
                <a:ea typeface="Calibri" panose="020F0502020204030204" pitchFamily="34" charset="0"/>
                <a:cs typeface="Tahoma" panose="020B0604030504040204" pitchFamily="34" charset="0"/>
              </a:rPr>
              <a:t>? </a:t>
            </a:r>
            <a:endParaRPr lang="en-US" sz="2400" dirty="0" smtClean="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endParaRPr lang="en-US" sz="2400" dirty="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endParaRPr lang="en-US" sz="2400" dirty="0">
              <a:latin typeface="Comic Sans MS" panose="030F0702030302020204" pitchFamily="66" charset="0"/>
              <a:ea typeface="Calibri" panose="020F0502020204030204" pitchFamily="34" charset="0"/>
              <a:cs typeface="Times New Roman" panose="02020603050405020304" pitchFamily="18" charset="0"/>
            </a:endParaRPr>
          </a:p>
          <a:p>
            <a:pPr>
              <a:lnSpc>
                <a:spcPct val="115000"/>
              </a:lnSpc>
            </a:pPr>
            <a:r>
              <a:rPr lang="en-US" sz="2400" dirty="0">
                <a:latin typeface="Comic Sans MS" panose="030F0702030302020204" pitchFamily="66" charset="0"/>
                <a:ea typeface="Calibri" panose="020F0502020204030204" pitchFamily="34" charset="0"/>
                <a:cs typeface="Tahoma" panose="020B0604030504040204" pitchFamily="34" charset="0"/>
              </a:rPr>
              <a:t>What can you tell yourself to fight off this impulse? </a:t>
            </a:r>
            <a:endParaRPr lang="en-US" sz="2400" dirty="0">
              <a:effectLst/>
              <a:latin typeface="Comic Sans MS" panose="030F0702030302020204" pitchFamily="66"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81147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4842" y="370572"/>
            <a:ext cx="11423176" cy="5613845"/>
          </a:xfrm>
          <a:prstGeom prst="rect">
            <a:avLst/>
          </a:prstGeom>
        </p:spPr>
        <p:txBody>
          <a:bodyPr wrap="square">
            <a:spAutoFit/>
          </a:bodyPr>
          <a:lstStyle/>
          <a:p>
            <a:pPr>
              <a:lnSpc>
                <a:spcPct val="115000"/>
              </a:lnSpc>
            </a:pPr>
            <a:r>
              <a:rPr lang="en-US" sz="2400" b="1" dirty="0">
                <a:latin typeface="Comic Sans MS" panose="030F0702030302020204" pitchFamily="66" charset="0"/>
                <a:ea typeface="Calibri" panose="020F0502020204030204" pitchFamily="34" charset="0"/>
                <a:cs typeface="Tahoma" panose="020B0604030504040204" pitchFamily="34" charset="0"/>
              </a:rPr>
              <a:t>Scenario #3 Shoplifting</a:t>
            </a:r>
            <a:endParaRPr lang="en-US" sz="2400" dirty="0">
              <a:latin typeface="Comic Sans MS" panose="030F0702030302020204" pitchFamily="66" charset="0"/>
              <a:ea typeface="Calibri" panose="020F0502020204030204" pitchFamily="34" charset="0"/>
              <a:cs typeface="Times New Roman" panose="02020603050405020304" pitchFamily="18" charset="0"/>
            </a:endParaRPr>
          </a:p>
          <a:p>
            <a:pPr>
              <a:lnSpc>
                <a:spcPct val="115000"/>
              </a:lnSpc>
            </a:pPr>
            <a:endParaRPr lang="en-US" sz="2400" dirty="0" smtClean="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r>
              <a:rPr lang="en-US" sz="2400" dirty="0" smtClean="0">
                <a:latin typeface="Comic Sans MS" panose="030F0702030302020204" pitchFamily="66" charset="0"/>
                <a:ea typeface="Calibri" panose="020F0502020204030204" pitchFamily="34" charset="0"/>
                <a:cs typeface="Tahoma" panose="020B0604030504040204" pitchFamily="34" charset="0"/>
              </a:rPr>
              <a:t>You </a:t>
            </a:r>
            <a:r>
              <a:rPr lang="en-US" sz="2400" dirty="0">
                <a:latin typeface="Comic Sans MS" panose="030F0702030302020204" pitchFamily="66" charset="0"/>
                <a:ea typeface="Calibri" panose="020F0502020204030204" pitchFamily="34" charset="0"/>
                <a:cs typeface="Tahoma" panose="020B0604030504040204" pitchFamily="34" charset="0"/>
              </a:rPr>
              <a:t>are shopping at the mall with three other friends.  While looking at some merchandise, you notice one of the friends hides a shirt in their clothes.  You see the other two do the same.  One of the friends says </a:t>
            </a:r>
            <a:r>
              <a:rPr lang="en-US" sz="2400" dirty="0" smtClean="0">
                <a:latin typeface="Comic Sans MS" panose="030F0702030302020204" pitchFamily="66" charset="0"/>
                <a:ea typeface="Calibri" panose="020F0502020204030204" pitchFamily="34" charset="0"/>
                <a:cs typeface="Tahoma" panose="020B0604030504040204" pitchFamily="34" charset="0"/>
              </a:rPr>
              <a:t>“It’s </a:t>
            </a:r>
            <a:r>
              <a:rPr lang="en-US" sz="2400" dirty="0">
                <a:latin typeface="Comic Sans MS" panose="030F0702030302020204" pitchFamily="66" charset="0"/>
                <a:ea typeface="Calibri" panose="020F0502020204030204" pitchFamily="34" charset="0"/>
                <a:cs typeface="Tahoma" panose="020B0604030504040204" pitchFamily="34" charset="0"/>
              </a:rPr>
              <a:t>your turn or are you </a:t>
            </a:r>
            <a:r>
              <a:rPr lang="en-US" sz="2400" dirty="0" smtClean="0">
                <a:latin typeface="Comic Sans MS" panose="030F0702030302020204" pitchFamily="66" charset="0"/>
                <a:ea typeface="Calibri" panose="020F0502020204030204" pitchFamily="34" charset="0"/>
                <a:cs typeface="Tahoma" panose="020B0604030504040204" pitchFamily="34" charset="0"/>
              </a:rPr>
              <a:t>chicken</a:t>
            </a:r>
            <a:r>
              <a:rPr lang="en-US" sz="2400" dirty="0" smtClean="0">
                <a:latin typeface="Comic Sans MS" panose="030F0702030302020204" pitchFamily="66" charset="0"/>
                <a:ea typeface="Calibri" panose="020F0502020204030204" pitchFamily="34" charset="0"/>
                <a:cs typeface="Tahoma" panose="020B0604030504040204" pitchFamily="34" charset="0"/>
              </a:rPr>
              <a:t>?” </a:t>
            </a:r>
            <a:endParaRPr lang="en-US" sz="2400" dirty="0">
              <a:latin typeface="Comic Sans MS" panose="030F0702030302020204" pitchFamily="66" charset="0"/>
              <a:ea typeface="Calibri" panose="020F0502020204030204" pitchFamily="34" charset="0"/>
              <a:cs typeface="Times New Roman" panose="02020603050405020304" pitchFamily="18" charset="0"/>
            </a:endParaRPr>
          </a:p>
          <a:p>
            <a:pPr>
              <a:lnSpc>
                <a:spcPct val="115000"/>
              </a:lnSpc>
            </a:pPr>
            <a:r>
              <a:rPr lang="en-US" sz="2400" dirty="0">
                <a:latin typeface="Comic Sans MS" panose="030F0702030302020204" pitchFamily="66" charset="0"/>
                <a:ea typeface="Calibri" panose="020F0502020204030204" pitchFamily="34" charset="0"/>
                <a:cs typeface="Tahoma" panose="020B0604030504040204" pitchFamily="34" charset="0"/>
              </a:rPr>
              <a:t> </a:t>
            </a:r>
            <a:endParaRPr lang="en-US" sz="2400" dirty="0">
              <a:latin typeface="Comic Sans MS" panose="030F0702030302020204" pitchFamily="66" charset="0"/>
              <a:ea typeface="Calibri" panose="020F0502020204030204" pitchFamily="34" charset="0"/>
              <a:cs typeface="Times New Roman" panose="02020603050405020304" pitchFamily="18" charset="0"/>
            </a:endParaRPr>
          </a:p>
          <a:p>
            <a:pPr>
              <a:lnSpc>
                <a:spcPct val="115000"/>
              </a:lnSpc>
            </a:pPr>
            <a:r>
              <a:rPr lang="en-US" sz="2400" dirty="0">
                <a:latin typeface="Comic Sans MS" panose="030F0702030302020204" pitchFamily="66" charset="0"/>
                <a:ea typeface="Calibri" panose="020F0502020204030204" pitchFamily="34" charset="0"/>
                <a:cs typeface="Tahoma" panose="020B0604030504040204" pitchFamily="34" charset="0"/>
              </a:rPr>
              <a:t>Impulse? </a:t>
            </a:r>
            <a:endParaRPr lang="en-US" sz="2400" dirty="0" smtClean="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endParaRPr lang="en-US" sz="2400" dirty="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r>
              <a:rPr lang="en-US" sz="2400" dirty="0" smtClean="0">
                <a:latin typeface="Comic Sans MS" panose="030F0702030302020204" pitchFamily="66" charset="0"/>
                <a:ea typeface="Calibri" panose="020F0502020204030204" pitchFamily="34" charset="0"/>
                <a:cs typeface="Tahoma" panose="020B0604030504040204" pitchFamily="34" charset="0"/>
              </a:rPr>
              <a:t>Consequence</a:t>
            </a:r>
            <a:r>
              <a:rPr lang="en-US" sz="2400" dirty="0">
                <a:latin typeface="Comic Sans MS" panose="030F0702030302020204" pitchFamily="66" charset="0"/>
                <a:ea typeface="Calibri" panose="020F0502020204030204" pitchFamily="34" charset="0"/>
                <a:cs typeface="Tahoma" panose="020B0604030504040204" pitchFamily="34" charset="0"/>
              </a:rPr>
              <a:t>? </a:t>
            </a:r>
            <a:endParaRPr lang="en-US" sz="2400" dirty="0" smtClean="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endParaRPr lang="en-US" sz="2400" dirty="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endParaRPr lang="en-US" sz="2400" dirty="0" smtClean="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r>
              <a:rPr lang="en-US" sz="2400" dirty="0" smtClean="0">
                <a:latin typeface="Comic Sans MS" panose="030F0702030302020204" pitchFamily="66" charset="0"/>
                <a:ea typeface="Calibri" panose="020F0502020204030204" pitchFamily="34" charset="0"/>
                <a:cs typeface="Tahoma" panose="020B0604030504040204" pitchFamily="34" charset="0"/>
              </a:rPr>
              <a:t>What </a:t>
            </a:r>
            <a:r>
              <a:rPr lang="en-US" sz="2400" dirty="0">
                <a:latin typeface="Comic Sans MS" panose="030F0702030302020204" pitchFamily="66" charset="0"/>
                <a:ea typeface="Calibri" panose="020F0502020204030204" pitchFamily="34" charset="0"/>
                <a:cs typeface="Tahoma" panose="020B0604030504040204" pitchFamily="34" charset="0"/>
              </a:rPr>
              <a:t>can you tell yourself to fight off this impulse?  </a:t>
            </a:r>
            <a:endParaRPr lang="en-US" sz="2400" dirty="0">
              <a:effectLst/>
              <a:latin typeface="Comic Sans MS" panose="030F0702030302020204" pitchFamily="66"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31713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0251" y="379720"/>
            <a:ext cx="11191164" cy="5613845"/>
          </a:xfrm>
          <a:prstGeom prst="rect">
            <a:avLst/>
          </a:prstGeom>
        </p:spPr>
        <p:txBody>
          <a:bodyPr wrap="square">
            <a:spAutoFit/>
          </a:bodyPr>
          <a:lstStyle/>
          <a:p>
            <a:pPr>
              <a:lnSpc>
                <a:spcPct val="115000"/>
              </a:lnSpc>
            </a:pPr>
            <a:r>
              <a:rPr lang="en-US" sz="2400" b="1" dirty="0">
                <a:latin typeface="Comic Sans MS" panose="030F0702030302020204" pitchFamily="66" charset="0"/>
                <a:ea typeface="Calibri" panose="020F0502020204030204" pitchFamily="34" charset="0"/>
                <a:cs typeface="Tahoma" panose="020B0604030504040204" pitchFamily="34" charset="0"/>
              </a:rPr>
              <a:t>Scenario #4 </a:t>
            </a:r>
            <a:r>
              <a:rPr lang="en-US" sz="2400" b="1" dirty="0" smtClean="0">
                <a:latin typeface="Comic Sans MS" panose="030F0702030302020204" pitchFamily="66" charset="0"/>
                <a:ea typeface="Calibri" panose="020F0502020204030204" pitchFamily="34" charset="0"/>
                <a:cs typeface="Tahoma" panose="020B0604030504040204" pitchFamily="34" charset="0"/>
              </a:rPr>
              <a:t>Product </a:t>
            </a:r>
            <a:r>
              <a:rPr lang="en-US" sz="2400" b="1" dirty="0">
                <a:latin typeface="Comic Sans MS" panose="030F0702030302020204" pitchFamily="66" charset="0"/>
                <a:ea typeface="Calibri" panose="020F0502020204030204" pitchFamily="34" charset="0"/>
                <a:cs typeface="Tahoma" panose="020B0604030504040204" pitchFamily="34" charset="0"/>
              </a:rPr>
              <a:t>Theft</a:t>
            </a:r>
            <a:endParaRPr lang="en-US" sz="2400" dirty="0">
              <a:latin typeface="Comic Sans MS" panose="030F0702030302020204" pitchFamily="66" charset="0"/>
              <a:ea typeface="Calibri" panose="020F0502020204030204" pitchFamily="34" charset="0"/>
              <a:cs typeface="Times New Roman" panose="02020603050405020304" pitchFamily="18" charset="0"/>
            </a:endParaRPr>
          </a:p>
          <a:p>
            <a:pPr>
              <a:lnSpc>
                <a:spcPct val="115000"/>
              </a:lnSpc>
            </a:pPr>
            <a:endParaRPr lang="en-US" sz="2400" dirty="0" smtClean="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r>
              <a:rPr lang="en-US" sz="2400" dirty="0" smtClean="0">
                <a:latin typeface="Comic Sans MS" panose="030F0702030302020204" pitchFamily="66" charset="0"/>
                <a:ea typeface="Calibri" panose="020F0502020204030204" pitchFamily="34" charset="0"/>
                <a:cs typeface="Tahoma" panose="020B0604030504040204" pitchFamily="34" charset="0"/>
              </a:rPr>
              <a:t>You </a:t>
            </a:r>
            <a:r>
              <a:rPr lang="en-US" sz="2400" dirty="0">
                <a:latin typeface="Comic Sans MS" panose="030F0702030302020204" pitchFamily="66" charset="0"/>
                <a:ea typeface="Calibri" panose="020F0502020204030204" pitchFamily="34" charset="0"/>
                <a:cs typeface="Tahoma" panose="020B0604030504040204" pitchFamily="34" charset="0"/>
              </a:rPr>
              <a:t>use your cell phone to </a:t>
            </a:r>
            <a:r>
              <a:rPr lang="en-US" sz="2400" dirty="0" smtClean="0">
                <a:latin typeface="Comic Sans MS" panose="030F0702030302020204" pitchFamily="66" charset="0"/>
                <a:ea typeface="Calibri" panose="020F0502020204030204" pitchFamily="34" charset="0"/>
                <a:cs typeface="Tahoma" panose="020B0604030504040204" pitchFamily="34" charset="0"/>
              </a:rPr>
              <a:t>record </a:t>
            </a:r>
            <a:r>
              <a:rPr lang="en-US" sz="2400" dirty="0">
                <a:latin typeface="Comic Sans MS" panose="030F0702030302020204" pitchFamily="66" charset="0"/>
                <a:ea typeface="Calibri" panose="020F0502020204030204" pitchFamily="34" charset="0"/>
                <a:cs typeface="Tahoma" panose="020B0604030504040204" pitchFamily="34" charset="0"/>
              </a:rPr>
              <a:t>skateboarders performing tricks at the park.  You upload your video on your computer and place a popular song on the video as your background music.  </a:t>
            </a:r>
            <a:r>
              <a:rPr lang="en-US" sz="2400" dirty="0" smtClean="0">
                <a:latin typeface="Comic Sans MS" panose="030F0702030302020204" pitchFamily="66" charset="0"/>
                <a:ea typeface="Calibri" panose="020F0502020204030204" pitchFamily="34" charset="0"/>
                <a:cs typeface="Tahoma" panose="020B0604030504040204" pitchFamily="34" charset="0"/>
              </a:rPr>
              <a:t>You </a:t>
            </a:r>
            <a:r>
              <a:rPr lang="en-US" sz="2400" dirty="0">
                <a:latin typeface="Comic Sans MS" panose="030F0702030302020204" pitchFamily="66" charset="0"/>
                <a:ea typeface="Calibri" panose="020F0502020204030204" pitchFamily="34" charset="0"/>
                <a:cs typeface="Tahoma" panose="020B0604030504040204" pitchFamily="34" charset="0"/>
              </a:rPr>
              <a:t>show your friends the video and they encourage you to post it on YouTube to see how many hits you can get.</a:t>
            </a:r>
            <a:endParaRPr lang="en-US" sz="2400" dirty="0">
              <a:latin typeface="Comic Sans MS" panose="030F0702030302020204" pitchFamily="66" charset="0"/>
              <a:ea typeface="Calibri" panose="020F0502020204030204" pitchFamily="34" charset="0"/>
              <a:cs typeface="Times New Roman" panose="02020603050405020304" pitchFamily="18" charset="0"/>
            </a:endParaRPr>
          </a:p>
          <a:p>
            <a:pPr>
              <a:lnSpc>
                <a:spcPct val="115000"/>
              </a:lnSpc>
            </a:pPr>
            <a:r>
              <a:rPr lang="en-US" sz="2400" dirty="0">
                <a:latin typeface="Comic Sans MS" panose="030F0702030302020204" pitchFamily="66" charset="0"/>
                <a:ea typeface="Calibri" panose="020F0502020204030204" pitchFamily="34" charset="0"/>
                <a:cs typeface="Tahoma" panose="020B0604030504040204" pitchFamily="34" charset="0"/>
              </a:rPr>
              <a:t> </a:t>
            </a:r>
            <a:endParaRPr lang="en-US" sz="2400" dirty="0">
              <a:latin typeface="Comic Sans MS" panose="030F0702030302020204" pitchFamily="66" charset="0"/>
              <a:ea typeface="Calibri" panose="020F0502020204030204" pitchFamily="34" charset="0"/>
              <a:cs typeface="Times New Roman" panose="02020603050405020304" pitchFamily="18" charset="0"/>
            </a:endParaRPr>
          </a:p>
          <a:p>
            <a:pPr>
              <a:lnSpc>
                <a:spcPct val="115000"/>
              </a:lnSpc>
            </a:pPr>
            <a:r>
              <a:rPr lang="en-US" sz="2400" dirty="0">
                <a:latin typeface="Comic Sans MS" panose="030F0702030302020204" pitchFamily="66" charset="0"/>
                <a:ea typeface="Calibri" panose="020F0502020204030204" pitchFamily="34" charset="0"/>
                <a:cs typeface="Tahoma" panose="020B0604030504040204" pitchFamily="34" charset="0"/>
              </a:rPr>
              <a:t>Impulse? </a:t>
            </a:r>
            <a:endParaRPr lang="en-US" sz="2400" dirty="0" smtClean="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endParaRPr lang="en-US" sz="2400" dirty="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r>
              <a:rPr lang="en-US" sz="2400" dirty="0" smtClean="0">
                <a:latin typeface="Comic Sans MS" panose="030F0702030302020204" pitchFamily="66" charset="0"/>
                <a:ea typeface="Calibri" panose="020F0502020204030204" pitchFamily="34" charset="0"/>
                <a:cs typeface="Tahoma" panose="020B0604030504040204" pitchFamily="34" charset="0"/>
              </a:rPr>
              <a:t>Consequence</a:t>
            </a:r>
            <a:r>
              <a:rPr lang="en-US" sz="2400" dirty="0">
                <a:latin typeface="Comic Sans MS" panose="030F0702030302020204" pitchFamily="66" charset="0"/>
                <a:ea typeface="Calibri" panose="020F0502020204030204" pitchFamily="34" charset="0"/>
                <a:cs typeface="Tahoma" panose="020B0604030504040204" pitchFamily="34" charset="0"/>
              </a:rPr>
              <a:t>? </a:t>
            </a:r>
            <a:endParaRPr lang="en-US" sz="2400" dirty="0" smtClean="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endParaRPr lang="en-US" sz="2400" dirty="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endParaRPr lang="en-US" sz="2400" dirty="0" smtClean="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r>
              <a:rPr lang="en-US" sz="2400" dirty="0" smtClean="0">
                <a:latin typeface="Comic Sans MS" panose="030F0702030302020204" pitchFamily="66" charset="0"/>
                <a:ea typeface="Calibri" panose="020F0502020204030204" pitchFamily="34" charset="0"/>
                <a:cs typeface="Tahoma" panose="020B0604030504040204" pitchFamily="34" charset="0"/>
              </a:rPr>
              <a:t>What </a:t>
            </a:r>
            <a:r>
              <a:rPr lang="en-US" sz="2400" dirty="0">
                <a:latin typeface="Comic Sans MS" panose="030F0702030302020204" pitchFamily="66" charset="0"/>
                <a:ea typeface="Calibri" panose="020F0502020204030204" pitchFamily="34" charset="0"/>
                <a:cs typeface="Tahoma" panose="020B0604030504040204" pitchFamily="34" charset="0"/>
              </a:rPr>
              <a:t>can you tell yourself to fight off this impulse? </a:t>
            </a:r>
            <a:endParaRPr lang="en-US" sz="2400" dirty="0">
              <a:effectLst/>
              <a:latin typeface="Comic Sans MS" panose="030F0702030302020204" pitchFamily="66"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560586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0251" y="324978"/>
            <a:ext cx="11218460" cy="5613845"/>
          </a:xfrm>
          <a:prstGeom prst="rect">
            <a:avLst/>
          </a:prstGeom>
        </p:spPr>
        <p:txBody>
          <a:bodyPr wrap="square">
            <a:spAutoFit/>
          </a:bodyPr>
          <a:lstStyle/>
          <a:p>
            <a:pPr>
              <a:lnSpc>
                <a:spcPct val="115000"/>
              </a:lnSpc>
            </a:pPr>
            <a:r>
              <a:rPr lang="en-US" sz="2400" b="1" dirty="0">
                <a:latin typeface="Comic Sans MS" panose="030F0702030302020204" pitchFamily="66" charset="0"/>
                <a:ea typeface="Calibri" panose="020F0502020204030204" pitchFamily="34" charset="0"/>
                <a:cs typeface="Tahoma" panose="020B0604030504040204" pitchFamily="34" charset="0"/>
              </a:rPr>
              <a:t>Scenario #5 Joy Riding</a:t>
            </a:r>
            <a:endParaRPr lang="en-US" sz="2400" dirty="0">
              <a:latin typeface="Comic Sans MS" panose="030F0702030302020204" pitchFamily="66" charset="0"/>
              <a:ea typeface="Calibri" panose="020F0502020204030204" pitchFamily="34" charset="0"/>
              <a:cs typeface="Times New Roman" panose="02020603050405020304" pitchFamily="18" charset="0"/>
            </a:endParaRPr>
          </a:p>
          <a:p>
            <a:pPr>
              <a:lnSpc>
                <a:spcPct val="115000"/>
              </a:lnSpc>
            </a:pPr>
            <a:endParaRPr lang="en-US" sz="2400" dirty="0" smtClean="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r>
              <a:rPr lang="en-US" sz="2400" dirty="0" smtClean="0">
                <a:latin typeface="Comic Sans MS" panose="030F0702030302020204" pitchFamily="66" charset="0"/>
                <a:ea typeface="Calibri" panose="020F0502020204030204" pitchFamily="34" charset="0"/>
                <a:cs typeface="Tahoma" panose="020B0604030504040204" pitchFamily="34" charset="0"/>
              </a:rPr>
              <a:t>After </a:t>
            </a:r>
            <a:r>
              <a:rPr lang="en-US" sz="2400" dirty="0">
                <a:latin typeface="Comic Sans MS" panose="030F0702030302020204" pitchFamily="66" charset="0"/>
                <a:ea typeface="Calibri" panose="020F0502020204030204" pitchFamily="34" charset="0"/>
                <a:cs typeface="Tahoma" panose="020B0604030504040204" pitchFamily="34" charset="0"/>
              </a:rPr>
              <a:t>school, you and a group of friends walk over to another friend’s house to hang out and watch TV.  Your friends start talking about how fun it would be to cruise the park where a lot of other kids from school hang out. You notice the car keys, belonging to your friend’s dad, just lying on the counter.  </a:t>
            </a:r>
            <a:endParaRPr lang="en-US" sz="2400" dirty="0">
              <a:latin typeface="Comic Sans MS" panose="030F0702030302020204" pitchFamily="66" charset="0"/>
              <a:ea typeface="Calibri" panose="020F0502020204030204" pitchFamily="34" charset="0"/>
              <a:cs typeface="Times New Roman" panose="02020603050405020304" pitchFamily="18" charset="0"/>
            </a:endParaRPr>
          </a:p>
          <a:p>
            <a:pPr>
              <a:lnSpc>
                <a:spcPct val="115000"/>
              </a:lnSpc>
            </a:pPr>
            <a:r>
              <a:rPr lang="en-US" sz="2400" b="1" dirty="0">
                <a:latin typeface="Comic Sans MS" panose="030F0702030302020204" pitchFamily="66" charset="0"/>
                <a:ea typeface="Calibri" panose="020F0502020204030204" pitchFamily="34" charset="0"/>
                <a:cs typeface="Tahoma" panose="020B0604030504040204" pitchFamily="34" charset="0"/>
              </a:rPr>
              <a:t> </a:t>
            </a:r>
            <a:endParaRPr lang="en-US" sz="2400" dirty="0">
              <a:latin typeface="Comic Sans MS" panose="030F0702030302020204" pitchFamily="66" charset="0"/>
              <a:ea typeface="Calibri" panose="020F0502020204030204" pitchFamily="34" charset="0"/>
              <a:cs typeface="Times New Roman" panose="02020603050405020304" pitchFamily="18" charset="0"/>
            </a:endParaRPr>
          </a:p>
          <a:p>
            <a:pPr>
              <a:lnSpc>
                <a:spcPct val="115000"/>
              </a:lnSpc>
            </a:pPr>
            <a:r>
              <a:rPr lang="en-US" sz="2400" dirty="0">
                <a:latin typeface="Comic Sans MS" panose="030F0702030302020204" pitchFamily="66" charset="0"/>
                <a:ea typeface="Calibri" panose="020F0502020204030204" pitchFamily="34" charset="0"/>
                <a:cs typeface="Tahoma" panose="020B0604030504040204" pitchFamily="34" charset="0"/>
              </a:rPr>
              <a:t>Possible Impulse? </a:t>
            </a:r>
            <a:endParaRPr lang="en-US" sz="2400" dirty="0" smtClean="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endParaRPr lang="en-US" sz="2400" dirty="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r>
              <a:rPr lang="en-US" sz="2400" dirty="0" smtClean="0">
                <a:latin typeface="Comic Sans MS" panose="030F0702030302020204" pitchFamily="66" charset="0"/>
                <a:ea typeface="Calibri" panose="020F0502020204030204" pitchFamily="34" charset="0"/>
                <a:cs typeface="Tahoma" panose="020B0604030504040204" pitchFamily="34" charset="0"/>
              </a:rPr>
              <a:t>Consequence</a:t>
            </a:r>
            <a:r>
              <a:rPr lang="en-US" sz="2400" dirty="0">
                <a:latin typeface="Comic Sans MS" panose="030F0702030302020204" pitchFamily="66" charset="0"/>
                <a:ea typeface="Calibri" panose="020F0502020204030204" pitchFamily="34" charset="0"/>
                <a:cs typeface="Tahoma" panose="020B0604030504040204" pitchFamily="34" charset="0"/>
              </a:rPr>
              <a:t>? </a:t>
            </a:r>
            <a:endParaRPr lang="en-US" sz="2400" dirty="0" smtClean="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endParaRPr lang="en-US" sz="2400" dirty="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endParaRPr lang="en-US" sz="2400" dirty="0" smtClean="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r>
              <a:rPr lang="en-US" sz="2400" dirty="0" smtClean="0">
                <a:latin typeface="Comic Sans MS" panose="030F0702030302020204" pitchFamily="66" charset="0"/>
                <a:ea typeface="Calibri" panose="020F0502020204030204" pitchFamily="34" charset="0"/>
                <a:cs typeface="Tahoma" panose="020B0604030504040204" pitchFamily="34" charset="0"/>
              </a:rPr>
              <a:t>What </a:t>
            </a:r>
            <a:r>
              <a:rPr lang="en-US" sz="2400" dirty="0">
                <a:latin typeface="Comic Sans MS" panose="030F0702030302020204" pitchFamily="66" charset="0"/>
                <a:ea typeface="Calibri" panose="020F0502020204030204" pitchFamily="34" charset="0"/>
                <a:cs typeface="Tahoma" panose="020B0604030504040204" pitchFamily="34" charset="0"/>
              </a:rPr>
              <a:t>can you tell yourself to fight off this impulse? </a:t>
            </a:r>
            <a:endParaRPr lang="en-US" sz="2400" dirty="0">
              <a:effectLst/>
              <a:latin typeface="Comic Sans MS" panose="030F0702030302020204" pitchFamily="66"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04254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6602" y="393368"/>
            <a:ext cx="11395881" cy="5613845"/>
          </a:xfrm>
          <a:prstGeom prst="rect">
            <a:avLst/>
          </a:prstGeom>
        </p:spPr>
        <p:txBody>
          <a:bodyPr wrap="square">
            <a:spAutoFit/>
          </a:bodyPr>
          <a:lstStyle/>
          <a:p>
            <a:pPr>
              <a:lnSpc>
                <a:spcPct val="115000"/>
              </a:lnSpc>
            </a:pPr>
            <a:r>
              <a:rPr lang="en-US" sz="2400" b="1" dirty="0">
                <a:latin typeface="Comic Sans MS" panose="030F0702030302020204" pitchFamily="66" charset="0"/>
                <a:ea typeface="Calibri" panose="020F0502020204030204" pitchFamily="34" charset="0"/>
                <a:cs typeface="Tahoma" panose="020B0604030504040204" pitchFamily="34" charset="0"/>
              </a:rPr>
              <a:t>Scenario #6 Stealing Answers</a:t>
            </a:r>
            <a:endParaRPr lang="en-US" sz="2400" dirty="0">
              <a:latin typeface="Comic Sans MS" panose="030F0702030302020204" pitchFamily="66" charset="0"/>
              <a:ea typeface="Calibri" panose="020F0502020204030204" pitchFamily="34" charset="0"/>
              <a:cs typeface="Times New Roman" panose="02020603050405020304" pitchFamily="18" charset="0"/>
            </a:endParaRPr>
          </a:p>
          <a:p>
            <a:pPr>
              <a:lnSpc>
                <a:spcPct val="115000"/>
              </a:lnSpc>
            </a:pPr>
            <a:endParaRPr lang="en-US" sz="2400" dirty="0" smtClean="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r>
              <a:rPr lang="en-US" sz="2400" dirty="0" smtClean="0">
                <a:latin typeface="Comic Sans MS" panose="030F0702030302020204" pitchFamily="66" charset="0"/>
                <a:ea typeface="Calibri" panose="020F0502020204030204" pitchFamily="34" charset="0"/>
                <a:cs typeface="Tahoma" panose="020B0604030504040204" pitchFamily="34" charset="0"/>
              </a:rPr>
              <a:t>You </a:t>
            </a:r>
            <a:r>
              <a:rPr lang="en-US" sz="2400" dirty="0">
                <a:latin typeface="Comic Sans MS" panose="030F0702030302020204" pitchFamily="66" charset="0"/>
                <a:ea typeface="Calibri" panose="020F0502020204030204" pitchFamily="34" charset="0"/>
                <a:cs typeface="Tahoma" panose="020B0604030504040204" pitchFamily="34" charset="0"/>
              </a:rPr>
              <a:t>see the answers to the history test laying on the teacher’s desk when the teacher is not around.</a:t>
            </a:r>
            <a:endParaRPr lang="en-US" sz="2400" dirty="0">
              <a:latin typeface="Comic Sans MS" panose="030F0702030302020204" pitchFamily="66" charset="0"/>
              <a:ea typeface="Calibri" panose="020F0502020204030204" pitchFamily="34" charset="0"/>
              <a:cs typeface="Times New Roman" panose="02020603050405020304" pitchFamily="18" charset="0"/>
            </a:endParaRPr>
          </a:p>
          <a:p>
            <a:pPr>
              <a:lnSpc>
                <a:spcPct val="115000"/>
              </a:lnSpc>
            </a:pPr>
            <a:r>
              <a:rPr lang="en-US" sz="2400" dirty="0">
                <a:latin typeface="Comic Sans MS" panose="030F0702030302020204" pitchFamily="66" charset="0"/>
                <a:ea typeface="Calibri" panose="020F0502020204030204" pitchFamily="34" charset="0"/>
                <a:cs typeface="Tahoma" panose="020B0604030504040204" pitchFamily="34" charset="0"/>
              </a:rPr>
              <a:t>You didn’t study and believe you will get into a lot of trouble at home if you don’t pass.</a:t>
            </a:r>
            <a:endParaRPr lang="en-US" sz="2400" dirty="0">
              <a:latin typeface="Comic Sans MS" panose="030F0702030302020204" pitchFamily="66" charset="0"/>
              <a:ea typeface="Calibri" panose="020F0502020204030204" pitchFamily="34" charset="0"/>
              <a:cs typeface="Times New Roman" panose="02020603050405020304" pitchFamily="18" charset="0"/>
            </a:endParaRPr>
          </a:p>
          <a:p>
            <a:pPr>
              <a:lnSpc>
                <a:spcPct val="115000"/>
              </a:lnSpc>
            </a:pPr>
            <a:r>
              <a:rPr lang="en-US" sz="2400" dirty="0">
                <a:latin typeface="Comic Sans MS" panose="030F0702030302020204" pitchFamily="66" charset="0"/>
                <a:ea typeface="Calibri" panose="020F0502020204030204" pitchFamily="34" charset="0"/>
                <a:cs typeface="Tahoma" panose="020B0604030504040204" pitchFamily="34" charset="0"/>
              </a:rPr>
              <a:t> </a:t>
            </a:r>
            <a:endParaRPr lang="en-US" sz="2400" dirty="0">
              <a:latin typeface="Comic Sans MS" panose="030F0702030302020204" pitchFamily="66" charset="0"/>
              <a:ea typeface="Calibri" panose="020F0502020204030204" pitchFamily="34" charset="0"/>
              <a:cs typeface="Times New Roman" panose="02020603050405020304" pitchFamily="18" charset="0"/>
            </a:endParaRPr>
          </a:p>
          <a:p>
            <a:pPr>
              <a:lnSpc>
                <a:spcPct val="115000"/>
              </a:lnSpc>
            </a:pPr>
            <a:r>
              <a:rPr lang="en-US" sz="2400" dirty="0">
                <a:latin typeface="Comic Sans MS" panose="030F0702030302020204" pitchFamily="66" charset="0"/>
                <a:ea typeface="Calibri" panose="020F0502020204030204" pitchFamily="34" charset="0"/>
                <a:cs typeface="Tahoma" panose="020B0604030504040204" pitchFamily="34" charset="0"/>
              </a:rPr>
              <a:t>Possible Impulse? </a:t>
            </a:r>
            <a:endParaRPr lang="en-US" sz="2400" dirty="0">
              <a:latin typeface="Comic Sans MS" panose="030F0702030302020204" pitchFamily="66" charset="0"/>
              <a:ea typeface="Calibri" panose="020F0502020204030204" pitchFamily="34" charset="0"/>
              <a:cs typeface="Times New Roman" panose="02020603050405020304" pitchFamily="18" charset="0"/>
            </a:endParaRPr>
          </a:p>
          <a:p>
            <a:pPr>
              <a:lnSpc>
                <a:spcPct val="115000"/>
              </a:lnSpc>
            </a:pPr>
            <a:endParaRPr lang="en-US" sz="2400" dirty="0" smtClean="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r>
              <a:rPr lang="en-US" sz="2400" dirty="0" smtClean="0">
                <a:latin typeface="Comic Sans MS" panose="030F0702030302020204" pitchFamily="66" charset="0"/>
                <a:ea typeface="Calibri" panose="020F0502020204030204" pitchFamily="34" charset="0"/>
                <a:cs typeface="Tahoma" panose="020B0604030504040204" pitchFamily="34" charset="0"/>
              </a:rPr>
              <a:t>Consequence</a:t>
            </a:r>
            <a:r>
              <a:rPr lang="en-US" sz="2400" dirty="0">
                <a:latin typeface="Comic Sans MS" panose="030F0702030302020204" pitchFamily="66" charset="0"/>
                <a:ea typeface="Calibri" panose="020F0502020204030204" pitchFamily="34" charset="0"/>
                <a:cs typeface="Tahoma" panose="020B0604030504040204" pitchFamily="34" charset="0"/>
              </a:rPr>
              <a:t>? </a:t>
            </a:r>
            <a:endParaRPr lang="en-US" sz="2400" dirty="0" smtClean="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endParaRPr lang="en-US" sz="2400" dirty="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endParaRPr lang="en-US" sz="2400" dirty="0" smtClean="0">
              <a:latin typeface="Comic Sans MS" panose="030F0702030302020204" pitchFamily="66" charset="0"/>
              <a:ea typeface="Calibri" panose="020F0502020204030204" pitchFamily="34" charset="0"/>
              <a:cs typeface="Tahoma" panose="020B0604030504040204" pitchFamily="34" charset="0"/>
            </a:endParaRPr>
          </a:p>
          <a:p>
            <a:pPr>
              <a:lnSpc>
                <a:spcPct val="115000"/>
              </a:lnSpc>
            </a:pPr>
            <a:r>
              <a:rPr lang="en-US" sz="2400" dirty="0" smtClean="0">
                <a:latin typeface="Comic Sans MS" panose="030F0702030302020204" pitchFamily="66" charset="0"/>
                <a:ea typeface="Calibri" panose="020F0502020204030204" pitchFamily="34" charset="0"/>
                <a:cs typeface="Tahoma" panose="020B0604030504040204" pitchFamily="34" charset="0"/>
              </a:rPr>
              <a:t>What </a:t>
            </a:r>
            <a:r>
              <a:rPr lang="en-US" sz="2400" dirty="0">
                <a:latin typeface="Comic Sans MS" panose="030F0702030302020204" pitchFamily="66" charset="0"/>
                <a:ea typeface="Calibri" panose="020F0502020204030204" pitchFamily="34" charset="0"/>
                <a:cs typeface="Tahoma" panose="020B0604030504040204" pitchFamily="34" charset="0"/>
              </a:rPr>
              <a:t>can you tell yourself to fight off this impulse? </a:t>
            </a:r>
            <a:endParaRPr lang="en-US" sz="2400" dirty="0">
              <a:effectLst/>
              <a:latin typeface="Comic Sans MS" panose="030F0702030302020204" pitchFamily="66"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0296610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TotalTime>
  <Words>374</Words>
  <Application>Microsoft Office PowerPoint</Application>
  <PresentationFormat>Widescreen</PresentationFormat>
  <Paragraphs>61</Paragraphs>
  <Slides>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Calibri</vt:lpstr>
      <vt:lpstr>Calibri Light</vt:lpstr>
      <vt:lpstr>Comic Sans MS</vt:lpstr>
      <vt:lpstr>Tahoma</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5</cp:revision>
  <dcterms:created xsi:type="dcterms:W3CDTF">2016-08-16T22:28:44Z</dcterms:created>
  <dcterms:modified xsi:type="dcterms:W3CDTF">2016-08-25T22:50:09Z</dcterms:modified>
</cp:coreProperties>
</file>