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
  </p:handoutMasterIdLst>
  <p:sldIdLst>
    <p:sldId id="256" r:id="rId2"/>
    <p:sldId id="257" r:id="rId3"/>
  </p:sldIdLst>
  <p:sldSz cx="12192000" cy="6858000"/>
  <p:notesSz cx="6858000" cy="92122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0" d="100"/>
          <a:sy n="40" d="100"/>
        </p:scale>
        <p:origin x="72" y="5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620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5213" y="0"/>
            <a:ext cx="2971227" cy="462043"/>
          </a:xfrm>
          <a:prstGeom prst="rect">
            <a:avLst/>
          </a:prstGeom>
        </p:spPr>
        <p:txBody>
          <a:bodyPr vert="horz" lIns="91440" tIns="45720" rIns="91440" bIns="45720" rtlCol="0"/>
          <a:lstStyle>
            <a:lvl1pPr algn="r">
              <a:defRPr sz="1200"/>
            </a:lvl1pPr>
          </a:lstStyle>
          <a:p>
            <a:fld id="{51542FF3-A598-4E13-8A43-5D8F9F05035A}" type="datetimeFigureOut">
              <a:rPr lang="en-US" smtClean="0"/>
              <a:t>12/11/2017</a:t>
            </a:fld>
            <a:endParaRPr lang="en-US"/>
          </a:p>
        </p:txBody>
      </p:sp>
      <p:sp>
        <p:nvSpPr>
          <p:cNvPr id="4" name="Footer Placeholder 3"/>
          <p:cNvSpPr>
            <a:spLocks noGrp="1"/>
          </p:cNvSpPr>
          <p:nvPr>
            <p:ph type="ftr" sz="quarter" idx="2"/>
          </p:nvPr>
        </p:nvSpPr>
        <p:spPr>
          <a:xfrm>
            <a:off x="0" y="8750221"/>
            <a:ext cx="2971228" cy="46204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5213" y="8750221"/>
            <a:ext cx="2971227" cy="462042"/>
          </a:xfrm>
          <a:prstGeom prst="rect">
            <a:avLst/>
          </a:prstGeom>
        </p:spPr>
        <p:txBody>
          <a:bodyPr vert="horz" lIns="91440" tIns="45720" rIns="91440" bIns="45720" rtlCol="0" anchor="b"/>
          <a:lstStyle>
            <a:lvl1pPr algn="r">
              <a:defRPr sz="1200"/>
            </a:lvl1pPr>
          </a:lstStyle>
          <a:p>
            <a:fld id="{3A6C1A85-7CCC-4887-9AA3-87EC73426998}" type="slidenum">
              <a:rPr lang="en-US" smtClean="0"/>
              <a:t>‹#›</a:t>
            </a:fld>
            <a:endParaRPr lang="en-US"/>
          </a:p>
        </p:txBody>
      </p:sp>
    </p:spTree>
    <p:extLst>
      <p:ext uri="{BB962C8B-B14F-4D97-AF65-F5344CB8AC3E}">
        <p14:creationId xmlns:p14="http://schemas.microsoft.com/office/powerpoint/2010/main" val="23068583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71A02D-31EF-457B-B31B-9AA7F474B7C6}"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2668467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1A02D-31EF-457B-B31B-9AA7F474B7C6}"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2422226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1A02D-31EF-457B-B31B-9AA7F474B7C6}"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2959663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1A02D-31EF-457B-B31B-9AA7F474B7C6}"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50905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71A02D-31EF-457B-B31B-9AA7F474B7C6}"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101383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71A02D-31EF-457B-B31B-9AA7F474B7C6}" type="datetimeFigureOut">
              <a:rPr lang="en-US" smtClean="0"/>
              <a:t>12/11/2017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3941897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71A02D-31EF-457B-B31B-9AA7F474B7C6}" type="datetimeFigureOut">
              <a:rPr lang="en-US" smtClean="0"/>
              <a:t>12/11/2017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590100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71A02D-31EF-457B-B31B-9AA7F474B7C6}" type="datetimeFigureOut">
              <a:rPr lang="en-US" smtClean="0"/>
              <a:t>12/11/2017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3877564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71A02D-31EF-457B-B31B-9AA7F474B7C6}" type="datetimeFigureOut">
              <a:rPr lang="en-US" smtClean="0"/>
              <a:t>12/11/2017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982896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1A02D-31EF-457B-B31B-9AA7F474B7C6}" type="datetimeFigureOut">
              <a:rPr lang="en-US" smtClean="0"/>
              <a:t>12/11/2017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2480083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1A02D-31EF-457B-B31B-9AA7F474B7C6}" type="datetimeFigureOut">
              <a:rPr lang="en-US" smtClean="0"/>
              <a:t>12/11/2017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CD6E7-76C1-47F5-BF76-B199B758FBF4}" type="slidenum">
              <a:rPr lang="en-US" smtClean="0"/>
              <a:t>‹#›</a:t>
            </a:fld>
            <a:endParaRPr lang="en-US"/>
          </a:p>
        </p:txBody>
      </p:sp>
    </p:spTree>
    <p:extLst>
      <p:ext uri="{BB962C8B-B14F-4D97-AF65-F5344CB8AC3E}">
        <p14:creationId xmlns:p14="http://schemas.microsoft.com/office/powerpoint/2010/main" val="10012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71A02D-31EF-457B-B31B-9AA7F474B7C6}" type="datetimeFigureOut">
              <a:rPr lang="en-US" smtClean="0"/>
              <a:t>12/11/2017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CD6E7-76C1-47F5-BF76-B199B758FBF4}" type="slidenum">
              <a:rPr lang="en-US" smtClean="0"/>
              <a:t>‹#›</a:t>
            </a:fld>
            <a:endParaRPr lang="en-US"/>
          </a:p>
        </p:txBody>
      </p:sp>
    </p:spTree>
    <p:extLst>
      <p:ext uri="{BB962C8B-B14F-4D97-AF65-F5344CB8AC3E}">
        <p14:creationId xmlns:p14="http://schemas.microsoft.com/office/powerpoint/2010/main" val="3325123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8020" y="115910"/>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Rectangle 5"/>
          <p:cNvSpPr/>
          <p:nvPr/>
        </p:nvSpPr>
        <p:spPr>
          <a:xfrm>
            <a:off x="308020" y="3451538"/>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192592" y="115910"/>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6192592" y="3451538"/>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TextBox 8"/>
          <p:cNvSpPr txBox="1"/>
          <p:nvPr/>
        </p:nvSpPr>
        <p:spPr>
          <a:xfrm>
            <a:off x="346120" y="287853"/>
            <a:ext cx="5808372" cy="2862322"/>
          </a:xfrm>
          <a:prstGeom prst="rect">
            <a:avLst/>
          </a:prstGeom>
          <a:noFill/>
        </p:spPr>
        <p:txBody>
          <a:bodyPr wrap="square" rtlCol="0">
            <a:spAutoFit/>
          </a:bodyPr>
          <a:lstStyle/>
          <a:p>
            <a:r>
              <a:rPr lang="en-US" sz="2000" dirty="0" smtClean="0">
                <a:latin typeface="Comic Sans MS" panose="030F0702030302020204" pitchFamily="66" charset="0"/>
              </a:rPr>
              <a:t>#1 An unpopular student from school sends you a friend request.  You are concerned what others would think. </a:t>
            </a:r>
          </a:p>
          <a:p>
            <a:endParaRPr lang="en-US" sz="2000" dirty="0">
              <a:latin typeface="Comic Sans MS" panose="030F0702030302020204" pitchFamily="66" charset="0"/>
            </a:endParaRPr>
          </a:p>
          <a:p>
            <a:r>
              <a:rPr lang="en-US" sz="2000" b="1" dirty="0" smtClean="0">
                <a:latin typeface="Comic Sans MS" panose="030F0702030302020204" pitchFamily="66" charset="0"/>
              </a:rPr>
              <a:t>Should you friend or not? </a:t>
            </a:r>
          </a:p>
          <a:p>
            <a:r>
              <a:rPr lang="en-US" sz="2000" b="1" dirty="0" smtClean="0">
                <a:latin typeface="Comic Sans MS" panose="030F0702030302020204" pitchFamily="66" charset="0"/>
              </a:rPr>
              <a:t>What are the pros and cons for friending this student?</a:t>
            </a:r>
          </a:p>
          <a:p>
            <a:r>
              <a:rPr lang="en-US" sz="2000" b="1" dirty="0" smtClean="0">
                <a:latin typeface="Comic Sans MS" panose="030F0702030302020204" pitchFamily="66" charset="0"/>
              </a:rPr>
              <a:t>What safety advice would you give a friend in this dilemma?</a:t>
            </a:r>
            <a:endParaRPr lang="en-US" sz="2000" b="1" dirty="0">
              <a:latin typeface="Comic Sans MS" panose="030F0702030302020204" pitchFamily="66" charset="0"/>
            </a:endParaRPr>
          </a:p>
        </p:txBody>
      </p:sp>
      <p:sp>
        <p:nvSpPr>
          <p:cNvPr id="10" name="TextBox 9"/>
          <p:cNvSpPr txBox="1"/>
          <p:nvPr/>
        </p:nvSpPr>
        <p:spPr>
          <a:xfrm>
            <a:off x="6303673" y="120428"/>
            <a:ext cx="5770272" cy="3539430"/>
          </a:xfrm>
          <a:prstGeom prst="rect">
            <a:avLst/>
          </a:prstGeom>
          <a:noFill/>
        </p:spPr>
        <p:txBody>
          <a:bodyPr wrap="square" rtlCol="0">
            <a:spAutoFit/>
          </a:bodyPr>
          <a:lstStyle/>
          <a:p>
            <a:pPr fontAlgn="base"/>
            <a:r>
              <a:rPr lang="en-US" sz="2000" dirty="0" smtClean="0">
                <a:latin typeface="Comic Sans MS" panose="030F0702030302020204" pitchFamily="66" charset="0"/>
              </a:rPr>
              <a:t>#2 You are blogging on your favorite site.  A controversial topic is being discussed and someone starts posting offensive comments that make you angry.</a:t>
            </a:r>
          </a:p>
          <a:p>
            <a:pPr fontAlgn="base"/>
            <a:endParaRPr lang="en-US" sz="2000" dirty="0" smtClean="0">
              <a:latin typeface="Comic Sans MS" panose="030F0702030302020204" pitchFamily="66" charset="0"/>
            </a:endParaRPr>
          </a:p>
          <a:p>
            <a:pPr fontAlgn="base"/>
            <a:r>
              <a:rPr lang="en-US" sz="2000" b="1" dirty="0" smtClean="0">
                <a:latin typeface="Comic Sans MS" panose="030F0702030302020204" pitchFamily="66" charset="0"/>
              </a:rPr>
              <a:t>Should you send a reply or not?</a:t>
            </a:r>
          </a:p>
          <a:p>
            <a:pPr fontAlgn="base"/>
            <a:r>
              <a:rPr lang="en-US" sz="2000" b="1" dirty="0" smtClean="0">
                <a:latin typeface="Comic Sans MS" panose="030F0702030302020204" pitchFamily="66" charset="0"/>
              </a:rPr>
              <a:t>What are the pros and cons of sending a reply?</a:t>
            </a:r>
          </a:p>
          <a:p>
            <a:pPr fontAlgn="base"/>
            <a:r>
              <a:rPr lang="en-US" sz="2000" b="1" dirty="0" smtClean="0">
                <a:latin typeface="Comic Sans MS" panose="030F0702030302020204" pitchFamily="66" charset="0"/>
              </a:rPr>
              <a:t>What safety advice would you give a friend in this dilemma?</a:t>
            </a:r>
            <a:endParaRPr lang="en-US" sz="2000" b="1" dirty="0">
              <a:latin typeface="Comic Sans MS" panose="030F0702030302020204" pitchFamily="66" charset="0"/>
            </a:endParaRPr>
          </a:p>
          <a:p>
            <a:pPr fontAlgn="base"/>
            <a:endParaRPr lang="en-US" sz="2400" dirty="0">
              <a:latin typeface="Comic Sans MS" panose="030F0702030302020204" pitchFamily="66" charset="0"/>
            </a:endParaRPr>
          </a:p>
        </p:txBody>
      </p:sp>
      <p:sp>
        <p:nvSpPr>
          <p:cNvPr id="11" name="TextBox 10"/>
          <p:cNvSpPr txBox="1"/>
          <p:nvPr/>
        </p:nvSpPr>
        <p:spPr>
          <a:xfrm>
            <a:off x="422320" y="3504113"/>
            <a:ext cx="5770272" cy="3231654"/>
          </a:xfrm>
          <a:prstGeom prst="rect">
            <a:avLst/>
          </a:prstGeom>
          <a:noFill/>
        </p:spPr>
        <p:txBody>
          <a:bodyPr wrap="square" rtlCol="0">
            <a:spAutoFit/>
          </a:bodyPr>
          <a:lstStyle/>
          <a:p>
            <a:r>
              <a:rPr lang="en-US" dirty="0" smtClean="0">
                <a:latin typeface="Comic Sans MS" panose="030F0702030302020204" pitchFamily="66" charset="0"/>
              </a:rPr>
              <a:t>#3 You are receiving text messages everyday from an unknown sender.  The messages started out friendly but have continually become upsetting.  The messages talk about knowing where you are, how they have been watching you and can see you now.  They want to meet you at a particular place.  </a:t>
            </a:r>
          </a:p>
          <a:p>
            <a:endParaRPr lang="en-US" sz="1600" dirty="0" smtClean="0">
              <a:latin typeface="Comic Sans MS" panose="030F0702030302020204" pitchFamily="66" charset="0"/>
            </a:endParaRPr>
          </a:p>
          <a:p>
            <a:endParaRPr lang="en-US" sz="1600" dirty="0">
              <a:latin typeface="Comic Sans MS" panose="030F0702030302020204" pitchFamily="66" charset="0"/>
            </a:endParaRPr>
          </a:p>
          <a:p>
            <a:r>
              <a:rPr lang="en-US" sz="1600" b="1" dirty="0" smtClean="0">
                <a:latin typeface="Comic Sans MS" panose="030F0702030302020204" pitchFamily="66" charset="0"/>
              </a:rPr>
              <a:t>Should you meet them or not?</a:t>
            </a:r>
          </a:p>
          <a:p>
            <a:r>
              <a:rPr lang="en-US" sz="1600" b="1" dirty="0" smtClean="0">
                <a:latin typeface="Comic Sans MS" panose="030F0702030302020204" pitchFamily="66" charset="0"/>
              </a:rPr>
              <a:t>What are the pros and cons for meeting up?</a:t>
            </a:r>
          </a:p>
          <a:p>
            <a:r>
              <a:rPr lang="en-US" sz="1600" b="1" dirty="0" smtClean="0">
                <a:latin typeface="Comic Sans MS" panose="030F0702030302020204" pitchFamily="66" charset="0"/>
              </a:rPr>
              <a:t>What safety advice would you give a friend in this dilemma?</a:t>
            </a:r>
            <a:endParaRPr lang="en-US" sz="1600" b="1" dirty="0">
              <a:latin typeface="Comic Sans MS" panose="030F0702030302020204" pitchFamily="66" charset="0"/>
            </a:endParaRPr>
          </a:p>
        </p:txBody>
      </p:sp>
      <p:sp>
        <p:nvSpPr>
          <p:cNvPr id="12" name="TextBox 11"/>
          <p:cNvSpPr txBox="1"/>
          <p:nvPr/>
        </p:nvSpPr>
        <p:spPr>
          <a:xfrm>
            <a:off x="6268792" y="3504113"/>
            <a:ext cx="5732172" cy="3170099"/>
          </a:xfrm>
          <a:prstGeom prst="rect">
            <a:avLst/>
          </a:prstGeom>
          <a:noFill/>
        </p:spPr>
        <p:txBody>
          <a:bodyPr wrap="square" rtlCol="0">
            <a:spAutoFit/>
          </a:bodyPr>
          <a:lstStyle/>
          <a:p>
            <a:pPr fontAlgn="base"/>
            <a:r>
              <a:rPr lang="en-US" sz="2000" dirty="0" smtClean="0">
                <a:latin typeface="Comic Sans MS" panose="030F0702030302020204" pitchFamily="66" charset="0"/>
              </a:rPr>
              <a:t>#4 A popular coach sends you a friend request, you know others have accepted but you are uncomfortable about it.</a:t>
            </a:r>
          </a:p>
          <a:p>
            <a:pPr fontAlgn="base"/>
            <a:endParaRPr lang="en-US" sz="2000" dirty="0">
              <a:latin typeface="Comic Sans MS" panose="030F0702030302020204" pitchFamily="66" charset="0"/>
            </a:endParaRPr>
          </a:p>
          <a:p>
            <a:pPr fontAlgn="base"/>
            <a:r>
              <a:rPr lang="en-US" sz="2000" b="1" dirty="0" smtClean="0">
                <a:latin typeface="Comic Sans MS" panose="030F0702030302020204" pitchFamily="66" charset="0"/>
              </a:rPr>
              <a:t>Should you accept the friend request or not?</a:t>
            </a:r>
          </a:p>
          <a:p>
            <a:pPr fontAlgn="base"/>
            <a:r>
              <a:rPr lang="en-US" sz="2000" b="1" dirty="0" smtClean="0">
                <a:latin typeface="Comic Sans MS" panose="030F0702030302020204" pitchFamily="66" charset="0"/>
              </a:rPr>
              <a:t>What are the pros and cons for friending a coach?</a:t>
            </a:r>
          </a:p>
          <a:p>
            <a:pPr fontAlgn="base"/>
            <a:r>
              <a:rPr lang="en-US" sz="2000" b="1" dirty="0" smtClean="0">
                <a:latin typeface="Comic Sans MS" panose="030F0702030302020204" pitchFamily="66" charset="0"/>
              </a:rPr>
              <a:t>What safety advice would you give a friend in this dilemma?</a:t>
            </a:r>
            <a:endParaRPr lang="en-US" b="1" dirty="0"/>
          </a:p>
        </p:txBody>
      </p:sp>
    </p:spTree>
    <p:extLst>
      <p:ext uri="{BB962C8B-B14F-4D97-AF65-F5344CB8AC3E}">
        <p14:creationId xmlns:p14="http://schemas.microsoft.com/office/powerpoint/2010/main" val="4166520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8020" y="115910"/>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Rectangle 5"/>
          <p:cNvSpPr/>
          <p:nvPr/>
        </p:nvSpPr>
        <p:spPr>
          <a:xfrm>
            <a:off x="308020" y="3451538"/>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192592" y="115910"/>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6192592" y="3451538"/>
            <a:ext cx="5808372" cy="32454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TextBox 8"/>
          <p:cNvSpPr txBox="1"/>
          <p:nvPr/>
        </p:nvSpPr>
        <p:spPr>
          <a:xfrm>
            <a:off x="346120" y="191287"/>
            <a:ext cx="5808372" cy="3139321"/>
          </a:xfrm>
          <a:prstGeom prst="rect">
            <a:avLst/>
          </a:prstGeom>
          <a:noFill/>
        </p:spPr>
        <p:txBody>
          <a:bodyPr wrap="square" rtlCol="0">
            <a:spAutoFit/>
          </a:bodyPr>
          <a:lstStyle/>
          <a:p>
            <a:r>
              <a:rPr lang="en-US" dirty="0" smtClean="0">
                <a:latin typeface="Comic Sans MS" panose="030F0702030302020204" pitchFamily="66" charset="0"/>
              </a:rPr>
              <a:t>#5 You and your boyfriend have been texting each other for several weeks.  Lately, his texts and pics have been more physically personal.  He encourages you to do the same, you don’t want him to lose interest.</a:t>
            </a:r>
          </a:p>
          <a:p>
            <a:endParaRPr lang="en-US" dirty="0">
              <a:latin typeface="Comic Sans MS" panose="030F0702030302020204" pitchFamily="66" charset="0"/>
            </a:endParaRPr>
          </a:p>
          <a:p>
            <a:r>
              <a:rPr lang="en-US" b="1" dirty="0" smtClean="0">
                <a:latin typeface="Comic Sans MS" panose="030F0702030302020204" pitchFamily="66" charset="0"/>
              </a:rPr>
              <a:t>Should you send or not? </a:t>
            </a:r>
          </a:p>
          <a:p>
            <a:r>
              <a:rPr lang="en-US" b="1" dirty="0" smtClean="0">
                <a:latin typeface="Comic Sans MS" panose="030F0702030302020204" pitchFamily="66" charset="0"/>
              </a:rPr>
              <a:t>What are the pros and cons for sending intimate content to this person?</a:t>
            </a:r>
          </a:p>
          <a:p>
            <a:r>
              <a:rPr lang="en-US" b="1" dirty="0" smtClean="0">
                <a:latin typeface="Comic Sans MS" panose="030F0702030302020204" pitchFamily="66" charset="0"/>
              </a:rPr>
              <a:t>What safety advice would you give a friend in this dilemma?</a:t>
            </a:r>
            <a:endParaRPr lang="en-US" b="1" dirty="0">
              <a:latin typeface="Comic Sans MS" panose="030F0702030302020204" pitchFamily="66" charset="0"/>
            </a:endParaRPr>
          </a:p>
        </p:txBody>
      </p:sp>
      <p:sp>
        <p:nvSpPr>
          <p:cNvPr id="10" name="TextBox 9"/>
          <p:cNvSpPr txBox="1"/>
          <p:nvPr/>
        </p:nvSpPr>
        <p:spPr>
          <a:xfrm>
            <a:off x="6297663" y="191287"/>
            <a:ext cx="5674861" cy="3200876"/>
          </a:xfrm>
          <a:prstGeom prst="rect">
            <a:avLst/>
          </a:prstGeom>
          <a:noFill/>
        </p:spPr>
        <p:txBody>
          <a:bodyPr wrap="square" rtlCol="0">
            <a:spAutoFit/>
          </a:bodyPr>
          <a:lstStyle/>
          <a:p>
            <a:pPr fontAlgn="base"/>
            <a:r>
              <a:rPr lang="en-US" sz="1400" dirty="0" smtClean="0">
                <a:latin typeface="Comic Sans MS" panose="030F0702030302020204" pitchFamily="66" charset="0"/>
              </a:rPr>
              <a:t>#6 While surfing the internet, you run across a cyber challenge that you heard some popular students talk about at school.  The challenges start out harmless but you notice they are getting more dangerous, you decide to stop and then you start receiving messages from peers calling you names, threatening to come </a:t>
            </a:r>
            <a:r>
              <a:rPr lang="en-US" sz="1400" smtClean="0">
                <a:latin typeface="Comic Sans MS" panose="030F0702030302020204" pitchFamily="66" charset="0"/>
              </a:rPr>
              <a:t>after you, </a:t>
            </a:r>
            <a:r>
              <a:rPr lang="en-US" sz="1400" dirty="0" smtClean="0">
                <a:latin typeface="Comic Sans MS" panose="030F0702030302020204" pitchFamily="66" charset="0"/>
              </a:rPr>
              <a:t>or claiming they will post pics of some of the embarrassing stuff you have already done if you don’t follow through and continue the challenges. </a:t>
            </a:r>
          </a:p>
          <a:p>
            <a:pPr fontAlgn="base"/>
            <a:endParaRPr lang="en-US" dirty="0" smtClean="0"/>
          </a:p>
          <a:p>
            <a:pPr fontAlgn="base"/>
            <a:r>
              <a:rPr lang="en-US" b="1" dirty="0" smtClean="0">
                <a:latin typeface="Comic Sans MS" panose="030F0702030302020204" pitchFamily="66" charset="0"/>
              </a:rPr>
              <a:t>Do you accept the challenge or not?</a:t>
            </a:r>
          </a:p>
          <a:p>
            <a:pPr fontAlgn="base"/>
            <a:r>
              <a:rPr lang="en-US" b="1" dirty="0" smtClean="0">
                <a:latin typeface="Comic Sans MS" panose="030F0702030302020204" pitchFamily="66" charset="0"/>
              </a:rPr>
              <a:t>What are the pros and cons of accepting?</a:t>
            </a:r>
          </a:p>
          <a:p>
            <a:pPr fontAlgn="base"/>
            <a:r>
              <a:rPr lang="en-US" b="1" dirty="0" smtClean="0">
                <a:latin typeface="Comic Sans MS" panose="030F0702030302020204" pitchFamily="66" charset="0"/>
              </a:rPr>
              <a:t>What safety advice would you give a friend in this dilemma?</a:t>
            </a:r>
            <a:endParaRPr lang="en-US" b="1" dirty="0">
              <a:latin typeface="Comic Sans MS" panose="030F0702030302020204" pitchFamily="66" charset="0"/>
            </a:endParaRPr>
          </a:p>
        </p:txBody>
      </p:sp>
      <p:sp>
        <p:nvSpPr>
          <p:cNvPr id="11" name="TextBox 10"/>
          <p:cNvSpPr txBox="1"/>
          <p:nvPr/>
        </p:nvSpPr>
        <p:spPr>
          <a:xfrm>
            <a:off x="346120" y="3477083"/>
            <a:ext cx="5642698" cy="3016210"/>
          </a:xfrm>
          <a:prstGeom prst="rect">
            <a:avLst/>
          </a:prstGeom>
          <a:noFill/>
        </p:spPr>
        <p:txBody>
          <a:bodyPr wrap="square" rtlCol="0">
            <a:spAutoFit/>
          </a:bodyPr>
          <a:lstStyle/>
          <a:p>
            <a:r>
              <a:rPr lang="en-US" dirty="0" smtClean="0">
                <a:latin typeface="Comic Sans MS" panose="030F0702030302020204" pitchFamily="66" charset="0"/>
              </a:rPr>
              <a:t>#7 While in an online gaming room, you began chatting with a new opponent about the game’s strategy.  After several weeks of playing against each other and chatting about the game, your new opponent starts asking you questions about where you live and how you should meet.  </a:t>
            </a:r>
          </a:p>
          <a:p>
            <a:endParaRPr lang="en-US" dirty="0">
              <a:latin typeface="Comic Sans MS" panose="030F0702030302020204" pitchFamily="66" charset="0"/>
            </a:endParaRPr>
          </a:p>
          <a:p>
            <a:r>
              <a:rPr lang="en-US" sz="1600" b="1" dirty="0" smtClean="0">
                <a:latin typeface="Comic Sans MS" panose="030F0702030302020204" pitchFamily="66" charset="0"/>
              </a:rPr>
              <a:t>Should you meet up or not?</a:t>
            </a:r>
          </a:p>
          <a:p>
            <a:r>
              <a:rPr lang="en-US" sz="1600" b="1" dirty="0" smtClean="0">
                <a:latin typeface="Comic Sans MS" panose="030F0702030302020204" pitchFamily="66" charset="0"/>
              </a:rPr>
              <a:t>What are the pros and cons for meeting up or not?</a:t>
            </a:r>
          </a:p>
          <a:p>
            <a:r>
              <a:rPr lang="en-US" sz="1600" b="1" dirty="0" smtClean="0">
                <a:latin typeface="Comic Sans MS" panose="030F0702030302020204" pitchFamily="66" charset="0"/>
              </a:rPr>
              <a:t>What safety advice would you give a friend in this dilemma?</a:t>
            </a:r>
            <a:endParaRPr lang="en-US" sz="1600" b="1" dirty="0">
              <a:latin typeface="Comic Sans MS" panose="030F0702030302020204" pitchFamily="66" charset="0"/>
            </a:endParaRPr>
          </a:p>
        </p:txBody>
      </p:sp>
      <p:sp>
        <p:nvSpPr>
          <p:cNvPr id="12" name="TextBox 11"/>
          <p:cNvSpPr txBox="1"/>
          <p:nvPr/>
        </p:nvSpPr>
        <p:spPr>
          <a:xfrm>
            <a:off x="6297662" y="3538638"/>
            <a:ext cx="5703301" cy="3600986"/>
          </a:xfrm>
          <a:prstGeom prst="rect">
            <a:avLst/>
          </a:prstGeom>
          <a:noFill/>
        </p:spPr>
        <p:txBody>
          <a:bodyPr wrap="square" rtlCol="0">
            <a:spAutoFit/>
          </a:bodyPr>
          <a:lstStyle/>
          <a:p>
            <a:pPr fontAlgn="base"/>
            <a:r>
              <a:rPr lang="en-US" sz="1600" dirty="0" smtClean="0">
                <a:latin typeface="Comic Sans MS" panose="030F0702030302020204" pitchFamily="66" charset="0"/>
              </a:rPr>
              <a:t>#8 A peer that is known to bully others is tweeting mean comments about a new girl at school. You notice others are joining in with mean tweets and receiving favorable comments from the one who started the mean tweets.  You are concerned that you could become a target if you don’t join with them.</a:t>
            </a:r>
          </a:p>
          <a:p>
            <a:pPr fontAlgn="base"/>
            <a:endParaRPr lang="en-US" sz="1600" dirty="0">
              <a:latin typeface="Comic Sans MS" panose="030F0702030302020204" pitchFamily="66" charset="0"/>
            </a:endParaRPr>
          </a:p>
          <a:p>
            <a:pPr fontAlgn="base"/>
            <a:r>
              <a:rPr lang="en-US" sz="1600" b="1" dirty="0" smtClean="0">
                <a:latin typeface="Comic Sans MS" panose="030F0702030302020204" pitchFamily="66" charset="0"/>
              </a:rPr>
              <a:t>Do you also send a mean tweet or do nothing?</a:t>
            </a:r>
          </a:p>
          <a:p>
            <a:pPr fontAlgn="base"/>
            <a:r>
              <a:rPr lang="en-US" sz="1600" b="1" dirty="0" smtClean="0">
                <a:latin typeface="Comic Sans MS" panose="030F0702030302020204" pitchFamily="66" charset="0"/>
              </a:rPr>
              <a:t>What are the pros and cons of joining the mean tweets?</a:t>
            </a:r>
          </a:p>
          <a:p>
            <a:pPr fontAlgn="base"/>
            <a:r>
              <a:rPr lang="en-US" sz="1600" b="1" dirty="0" smtClean="0">
                <a:latin typeface="Comic Sans MS" panose="030F0702030302020204" pitchFamily="66" charset="0"/>
              </a:rPr>
              <a:t>What safety advice would you give a friend in this dilemma?</a:t>
            </a:r>
          </a:p>
          <a:p>
            <a:pPr fontAlgn="base"/>
            <a:endParaRPr lang="en-US" dirty="0">
              <a:latin typeface="Comic Sans MS" panose="030F0702030302020204" pitchFamily="66" charset="0"/>
            </a:endParaRPr>
          </a:p>
          <a:p>
            <a:pPr fontAlgn="base"/>
            <a:endParaRPr lang="en-US" dirty="0">
              <a:latin typeface="Comic Sans MS" panose="030F0702030302020204" pitchFamily="66" charset="0"/>
            </a:endParaRPr>
          </a:p>
        </p:txBody>
      </p:sp>
    </p:spTree>
    <p:extLst>
      <p:ext uri="{BB962C8B-B14F-4D97-AF65-F5344CB8AC3E}">
        <p14:creationId xmlns:p14="http://schemas.microsoft.com/office/powerpoint/2010/main" val="29188805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614</Words>
  <Application>Microsoft Office PowerPoint</Application>
  <PresentationFormat>Widescreen</PresentationFormat>
  <Paragraphs>41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Comic Sans MS</vt:lpstr>
      <vt:lpstr>Office Theme</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15</cp:revision>
  <cp:lastPrinted>2017-12-12T03:12:50Z</cp:lastPrinted>
  <dcterms:created xsi:type="dcterms:W3CDTF">2017-11-22T21:47:07Z</dcterms:created>
  <dcterms:modified xsi:type="dcterms:W3CDTF">2017-12-12T03:13:46Z</dcterms:modified>
</cp:coreProperties>
</file>