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 id="262" r:id="rId8"/>
    <p:sldId id="263" r:id="rId9"/>
  </p:sldIdLst>
  <p:sldSz cx="6858000" cy="12192000"/>
  <p:notesSz cx="6858000" cy="92122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ound Robin Cards" id="{53C109F4-1373-4453-845E-F07A6F282056}">
          <p14:sldIdLst>
            <p14:sldId id="256"/>
            <p14:sldId id="261"/>
            <p14:sldId id="257"/>
            <p14:sldId id="258"/>
            <p14:sldId id="259"/>
            <p14:sldId id="260"/>
          </p14:sldIdLst>
        </p14:section>
        <p14:section name="Boundary Levels" id="{A2E437B7-6471-41C1-9D4C-C55080A20B07}">
          <p14:sldIdLst>
            <p14:sldId id="262"/>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p:scale>
          <a:sx n="136" d="100"/>
          <a:sy n="136" d="100"/>
        </p:scale>
        <p:origin x="372" y="-5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639CE-9AFD-4DD8-815C-587DEAA61ACE}"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874692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A639CE-9AFD-4DD8-815C-587DEAA61ACE}"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4091469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A639CE-9AFD-4DD8-815C-587DEAA61ACE}"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1950498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A639CE-9AFD-4DD8-815C-587DEAA61ACE}"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3311854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A639CE-9AFD-4DD8-815C-587DEAA61ACE}" type="datetimeFigureOut">
              <a:rPr lang="en-US" smtClean="0"/>
              <a:t>12/11/2017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1918975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A639CE-9AFD-4DD8-815C-587DEAA61ACE}"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4068206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A639CE-9AFD-4DD8-815C-587DEAA61ACE}" type="datetimeFigureOut">
              <a:rPr lang="en-US" smtClean="0"/>
              <a:t>12/11/2017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360473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A639CE-9AFD-4DD8-815C-587DEAA61ACE}" type="datetimeFigureOut">
              <a:rPr lang="en-US" smtClean="0"/>
              <a:t>12/11/2017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2984763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A639CE-9AFD-4DD8-815C-587DEAA61ACE}" type="datetimeFigureOut">
              <a:rPr lang="en-US" smtClean="0"/>
              <a:t>12/11/2017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14104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A639CE-9AFD-4DD8-815C-587DEAA61ACE}"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7986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A639CE-9AFD-4DD8-815C-587DEAA61ACE}" type="datetimeFigureOut">
              <a:rPr lang="en-US" smtClean="0"/>
              <a:t>12/11/2017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D246-ED0F-46F0-B0BD-0BC706AFDA80}" type="slidenum">
              <a:rPr lang="en-US" smtClean="0"/>
              <a:t>‹#›</a:t>
            </a:fld>
            <a:endParaRPr lang="en-US"/>
          </a:p>
        </p:txBody>
      </p:sp>
    </p:spTree>
    <p:extLst>
      <p:ext uri="{BB962C8B-B14F-4D97-AF65-F5344CB8AC3E}">
        <p14:creationId xmlns:p14="http://schemas.microsoft.com/office/powerpoint/2010/main" val="256597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C8A639CE-9AFD-4DD8-815C-587DEAA61ACE}" type="datetimeFigureOut">
              <a:rPr lang="en-US" smtClean="0"/>
              <a:t>12/11/2017</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1689D246-ED0F-46F0-B0BD-0BC706AFDA80}" type="slidenum">
              <a:rPr lang="en-US" smtClean="0"/>
              <a:t>‹#›</a:t>
            </a:fld>
            <a:endParaRPr lang="en-US"/>
          </a:p>
        </p:txBody>
      </p:sp>
    </p:spTree>
    <p:extLst>
      <p:ext uri="{BB962C8B-B14F-4D97-AF65-F5344CB8AC3E}">
        <p14:creationId xmlns:p14="http://schemas.microsoft.com/office/powerpoint/2010/main" val="1820435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4444" y="1502811"/>
            <a:ext cx="5888182" cy="1938992"/>
          </a:xfrm>
          <a:prstGeom prst="rect">
            <a:avLst/>
          </a:prstGeom>
          <a:noFill/>
        </p:spPr>
        <p:txBody>
          <a:bodyPr wrap="square" rtlCol="0">
            <a:spAutoFit/>
          </a:bodyPr>
          <a:lstStyle/>
          <a:p>
            <a:r>
              <a:rPr lang="en-US" sz="4000" dirty="0" smtClean="0">
                <a:latin typeface="Comic Sans MS" panose="030F0702030302020204" pitchFamily="66" charset="0"/>
              </a:rPr>
              <a:t>A. Reasons you are close to some family members:</a:t>
            </a:r>
            <a:endParaRPr lang="en-US" sz="4000" dirty="0">
              <a:latin typeface="Comic Sans MS" panose="030F0702030302020204" pitchFamily="66" charset="0"/>
            </a:endParaRPr>
          </a:p>
        </p:txBody>
      </p:sp>
    </p:spTree>
    <p:extLst>
      <p:ext uri="{BB962C8B-B14F-4D97-AF65-F5344CB8AC3E}">
        <p14:creationId xmlns:p14="http://schemas.microsoft.com/office/powerpoint/2010/main" val="1894779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609" y="1852435"/>
            <a:ext cx="5888182" cy="1323439"/>
          </a:xfrm>
          <a:prstGeom prst="rect">
            <a:avLst/>
          </a:prstGeom>
          <a:noFill/>
        </p:spPr>
        <p:txBody>
          <a:bodyPr wrap="square" rtlCol="0">
            <a:spAutoFit/>
          </a:bodyPr>
          <a:lstStyle/>
          <a:p>
            <a:r>
              <a:rPr lang="en-US" sz="4000" dirty="0" smtClean="0">
                <a:latin typeface="Comic Sans MS" panose="030F0702030302020204" pitchFamily="66" charset="0"/>
              </a:rPr>
              <a:t>B. Reasons you are best friends with someone:</a:t>
            </a:r>
            <a:endParaRPr lang="en-US" sz="4000" dirty="0">
              <a:latin typeface="Comic Sans MS" panose="030F0702030302020204" pitchFamily="66" charset="0"/>
            </a:endParaRPr>
          </a:p>
        </p:txBody>
      </p:sp>
    </p:spTree>
    <p:extLst>
      <p:ext uri="{BB962C8B-B14F-4D97-AF65-F5344CB8AC3E}">
        <p14:creationId xmlns:p14="http://schemas.microsoft.com/office/powerpoint/2010/main" val="770989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0656" y="1879329"/>
            <a:ext cx="5888182" cy="1323439"/>
          </a:xfrm>
          <a:prstGeom prst="rect">
            <a:avLst/>
          </a:prstGeom>
          <a:noFill/>
        </p:spPr>
        <p:txBody>
          <a:bodyPr wrap="square" rtlCol="0">
            <a:spAutoFit/>
          </a:bodyPr>
          <a:lstStyle/>
          <a:p>
            <a:r>
              <a:rPr lang="en-US" sz="4000" dirty="0" smtClean="0">
                <a:latin typeface="Comic Sans MS" panose="030F0702030302020204" pitchFamily="66" charset="0"/>
              </a:rPr>
              <a:t>C. Reasons others are just casual friends:</a:t>
            </a:r>
            <a:endParaRPr lang="en-US" sz="4000" dirty="0">
              <a:latin typeface="Comic Sans MS" panose="030F0702030302020204" pitchFamily="66" charset="0"/>
            </a:endParaRPr>
          </a:p>
        </p:txBody>
      </p:sp>
    </p:spTree>
    <p:extLst>
      <p:ext uri="{BB962C8B-B14F-4D97-AF65-F5344CB8AC3E}">
        <p14:creationId xmlns:p14="http://schemas.microsoft.com/office/powerpoint/2010/main" val="675050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762" y="1744858"/>
            <a:ext cx="5888182" cy="1938992"/>
          </a:xfrm>
          <a:prstGeom prst="rect">
            <a:avLst/>
          </a:prstGeom>
          <a:noFill/>
        </p:spPr>
        <p:txBody>
          <a:bodyPr wrap="square" rtlCol="0">
            <a:spAutoFit/>
          </a:bodyPr>
          <a:lstStyle/>
          <a:p>
            <a:r>
              <a:rPr lang="en-US" sz="4000" dirty="0" smtClean="0">
                <a:latin typeface="Comic Sans MS" panose="030F0702030302020204" pitchFamily="66" charset="0"/>
              </a:rPr>
              <a:t>D. Reasons others are only acquaintances to you:</a:t>
            </a:r>
            <a:endParaRPr lang="en-US" sz="4000" dirty="0">
              <a:latin typeface="Comic Sans MS" panose="030F0702030302020204" pitchFamily="66" charset="0"/>
            </a:endParaRPr>
          </a:p>
        </p:txBody>
      </p:sp>
    </p:spTree>
    <p:extLst>
      <p:ext uri="{BB962C8B-B14F-4D97-AF65-F5344CB8AC3E}">
        <p14:creationId xmlns:p14="http://schemas.microsoft.com/office/powerpoint/2010/main" val="3995087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5503" y="1529705"/>
            <a:ext cx="5888182" cy="1323439"/>
          </a:xfrm>
          <a:prstGeom prst="rect">
            <a:avLst/>
          </a:prstGeom>
          <a:noFill/>
        </p:spPr>
        <p:txBody>
          <a:bodyPr wrap="square" rtlCol="0">
            <a:spAutoFit/>
          </a:bodyPr>
          <a:lstStyle/>
          <a:p>
            <a:r>
              <a:rPr lang="en-US" sz="4000" dirty="0" smtClean="0">
                <a:latin typeface="Comic Sans MS" panose="030F0702030302020204" pitchFamily="66" charset="0"/>
              </a:rPr>
              <a:t>E. Reasons someone is a stranger to you:</a:t>
            </a:r>
            <a:endParaRPr lang="en-US" sz="4000" dirty="0">
              <a:latin typeface="Comic Sans MS" panose="030F0702030302020204" pitchFamily="66" charset="0"/>
            </a:endParaRPr>
          </a:p>
        </p:txBody>
      </p:sp>
    </p:spTree>
    <p:extLst>
      <p:ext uri="{BB962C8B-B14F-4D97-AF65-F5344CB8AC3E}">
        <p14:creationId xmlns:p14="http://schemas.microsoft.com/office/powerpoint/2010/main" val="1190054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2398" y="2094482"/>
            <a:ext cx="5888182" cy="1938992"/>
          </a:xfrm>
          <a:prstGeom prst="rect">
            <a:avLst/>
          </a:prstGeom>
          <a:noFill/>
        </p:spPr>
        <p:txBody>
          <a:bodyPr wrap="square" rtlCol="0">
            <a:spAutoFit/>
          </a:bodyPr>
          <a:lstStyle/>
          <a:p>
            <a:r>
              <a:rPr lang="en-US" sz="4000" dirty="0" smtClean="0">
                <a:latin typeface="Comic Sans MS" panose="030F0702030302020204" pitchFamily="66" charset="0"/>
              </a:rPr>
              <a:t>F. Reasons someone is considered a danger to you:</a:t>
            </a:r>
            <a:endParaRPr lang="en-US" sz="4000" dirty="0">
              <a:latin typeface="Comic Sans MS" panose="030F0702030302020204" pitchFamily="66" charset="0"/>
            </a:endParaRPr>
          </a:p>
        </p:txBody>
      </p:sp>
    </p:spTree>
    <p:extLst>
      <p:ext uri="{BB962C8B-B14F-4D97-AF65-F5344CB8AC3E}">
        <p14:creationId xmlns:p14="http://schemas.microsoft.com/office/powerpoint/2010/main" val="3668033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6715" y="765879"/>
            <a:ext cx="6373091" cy="2800767"/>
          </a:xfrm>
          <a:prstGeom prst="rect">
            <a:avLst/>
          </a:prstGeom>
          <a:noFill/>
        </p:spPr>
        <p:txBody>
          <a:bodyPr wrap="square" rtlCol="0">
            <a:spAutoFit/>
          </a:bodyPr>
          <a:lstStyle/>
          <a:p>
            <a:r>
              <a:rPr lang="en-US" sz="1600" b="1" dirty="0"/>
              <a:t>Level 1</a:t>
            </a:r>
            <a:r>
              <a:rPr lang="en-US" sz="1600" dirty="0"/>
              <a:t>: close friends and family that are trusted and you spend quality time with in person as well as online. </a:t>
            </a:r>
            <a:endParaRPr lang="en-US" sz="1600" dirty="0" smtClean="0"/>
          </a:p>
          <a:p>
            <a:endParaRPr lang="en-US" sz="1600" dirty="0" smtClean="0"/>
          </a:p>
          <a:p>
            <a:r>
              <a:rPr lang="en-US" sz="1600" b="1" dirty="0" smtClean="0"/>
              <a:t>Level </a:t>
            </a:r>
            <a:r>
              <a:rPr lang="en-US" sz="1600" b="1" dirty="0"/>
              <a:t>2:</a:t>
            </a:r>
            <a:r>
              <a:rPr lang="en-US" sz="1600" dirty="0"/>
              <a:t> casual friends and acquaintances that you meet occasionally in person and online, you have a few things in common but do not have a close trusted relationship with.  </a:t>
            </a:r>
            <a:endParaRPr lang="en-US" sz="1600" dirty="0" smtClean="0"/>
          </a:p>
          <a:p>
            <a:endParaRPr lang="en-US" sz="1600" dirty="0"/>
          </a:p>
          <a:p>
            <a:r>
              <a:rPr lang="en-US" sz="1600" b="1" dirty="0"/>
              <a:t>Level 3:</a:t>
            </a:r>
            <a:r>
              <a:rPr lang="en-US" sz="1600" dirty="0"/>
              <a:t> strangers and claimers, claimers, in this context, refer to people who claim to know you, however, you have never met them in person and you know little or nothing about them except what they tell you, they want to friend you and may claim that they know you or of you. </a:t>
            </a:r>
          </a:p>
        </p:txBody>
      </p:sp>
      <p:sp>
        <p:nvSpPr>
          <p:cNvPr id="4" name="TextBox 3"/>
          <p:cNvSpPr txBox="1"/>
          <p:nvPr/>
        </p:nvSpPr>
        <p:spPr>
          <a:xfrm>
            <a:off x="249380" y="4355315"/>
            <a:ext cx="6373091" cy="2800767"/>
          </a:xfrm>
          <a:prstGeom prst="rect">
            <a:avLst/>
          </a:prstGeom>
          <a:noFill/>
        </p:spPr>
        <p:txBody>
          <a:bodyPr wrap="square" rtlCol="0">
            <a:spAutoFit/>
          </a:bodyPr>
          <a:lstStyle/>
          <a:p>
            <a:r>
              <a:rPr lang="en-US" sz="1600" b="1" dirty="0"/>
              <a:t>Level 1</a:t>
            </a:r>
            <a:r>
              <a:rPr lang="en-US" sz="1600" dirty="0"/>
              <a:t>: close friends and family that are trusted and you spend quality time with in person as well as online. </a:t>
            </a:r>
            <a:endParaRPr lang="en-US" sz="1600" dirty="0" smtClean="0"/>
          </a:p>
          <a:p>
            <a:endParaRPr lang="en-US" sz="1600" dirty="0" smtClean="0"/>
          </a:p>
          <a:p>
            <a:r>
              <a:rPr lang="en-US" sz="1600" b="1" dirty="0" smtClean="0"/>
              <a:t>Level </a:t>
            </a:r>
            <a:r>
              <a:rPr lang="en-US" sz="1600" b="1" dirty="0"/>
              <a:t>2:</a:t>
            </a:r>
            <a:r>
              <a:rPr lang="en-US" sz="1600" dirty="0"/>
              <a:t> casual friends and acquaintances that you meet occasionally in person and online, you have a few things in common but do not have a close trusted relationship with.  </a:t>
            </a:r>
            <a:endParaRPr lang="en-US" sz="1600" dirty="0" smtClean="0"/>
          </a:p>
          <a:p>
            <a:endParaRPr lang="en-US" sz="1600" dirty="0"/>
          </a:p>
          <a:p>
            <a:r>
              <a:rPr lang="en-US" sz="1600" b="1" dirty="0"/>
              <a:t>Level 3:</a:t>
            </a:r>
            <a:r>
              <a:rPr lang="en-US" sz="1600" dirty="0"/>
              <a:t> strangers and claimers, claimers, in this context, refer to people who claim to know you, however, you have never met them in person and you know little or nothing about them except what they tell you, they want to friend you and may claim that they know you or of you. </a:t>
            </a:r>
          </a:p>
        </p:txBody>
      </p:sp>
      <p:sp>
        <p:nvSpPr>
          <p:cNvPr id="5" name="TextBox 4"/>
          <p:cNvSpPr txBox="1"/>
          <p:nvPr/>
        </p:nvSpPr>
        <p:spPr>
          <a:xfrm>
            <a:off x="256715" y="7973177"/>
            <a:ext cx="6373091" cy="2800767"/>
          </a:xfrm>
          <a:prstGeom prst="rect">
            <a:avLst/>
          </a:prstGeom>
          <a:noFill/>
        </p:spPr>
        <p:txBody>
          <a:bodyPr wrap="square" rtlCol="0">
            <a:spAutoFit/>
          </a:bodyPr>
          <a:lstStyle/>
          <a:p>
            <a:r>
              <a:rPr lang="en-US" sz="1600" b="1" dirty="0"/>
              <a:t>Level 1</a:t>
            </a:r>
            <a:r>
              <a:rPr lang="en-US" sz="1600" dirty="0"/>
              <a:t>: close friends and family that are trusted and you spend quality time with in person as well as online. </a:t>
            </a:r>
            <a:endParaRPr lang="en-US" sz="1600" dirty="0" smtClean="0"/>
          </a:p>
          <a:p>
            <a:endParaRPr lang="en-US" sz="1600" dirty="0" smtClean="0"/>
          </a:p>
          <a:p>
            <a:r>
              <a:rPr lang="en-US" sz="1600" b="1" dirty="0" smtClean="0"/>
              <a:t>Level </a:t>
            </a:r>
            <a:r>
              <a:rPr lang="en-US" sz="1600" b="1" dirty="0"/>
              <a:t>2:</a:t>
            </a:r>
            <a:r>
              <a:rPr lang="en-US" sz="1600" dirty="0"/>
              <a:t> casual friends and acquaintances that you meet occasionally in person and online, you have a few things in common but do not have a close trusted relationship with.  </a:t>
            </a:r>
            <a:endParaRPr lang="en-US" sz="1600" dirty="0" smtClean="0"/>
          </a:p>
          <a:p>
            <a:endParaRPr lang="en-US" sz="1600" dirty="0"/>
          </a:p>
          <a:p>
            <a:r>
              <a:rPr lang="en-US" sz="1600" b="1" dirty="0"/>
              <a:t>Level </a:t>
            </a:r>
            <a:r>
              <a:rPr lang="en-US" sz="1600" b="1" dirty="0" smtClean="0"/>
              <a:t>3:</a:t>
            </a:r>
            <a:r>
              <a:rPr lang="en-US" sz="1600" dirty="0"/>
              <a:t> strangers and claimers, claimers, in this context, refer to people who claim to know you, however, you have never met them in person and you know little or nothing about them except what they tell you, they want to friend you and may claim that they know you or of you. </a:t>
            </a:r>
          </a:p>
        </p:txBody>
      </p:sp>
      <p:sp>
        <p:nvSpPr>
          <p:cNvPr id="10" name="TextBox 9"/>
          <p:cNvSpPr txBox="1"/>
          <p:nvPr/>
        </p:nvSpPr>
        <p:spPr>
          <a:xfrm>
            <a:off x="1034322" y="3733113"/>
            <a:ext cx="4242216" cy="369332"/>
          </a:xfrm>
          <a:prstGeom prst="rect">
            <a:avLst/>
          </a:prstGeom>
          <a:noFill/>
        </p:spPr>
        <p:txBody>
          <a:bodyPr wrap="square" rtlCol="0">
            <a:spAutoFit/>
          </a:bodyPr>
          <a:lstStyle/>
          <a:p>
            <a:pPr algn="ctr"/>
            <a:r>
              <a:rPr lang="en-US" dirty="0" smtClean="0"/>
              <a:t>-------------------------------------------------</a:t>
            </a:r>
            <a:endParaRPr lang="en-US" dirty="0"/>
          </a:p>
        </p:txBody>
      </p:sp>
      <p:sp>
        <p:nvSpPr>
          <p:cNvPr id="11" name="TextBox 10"/>
          <p:cNvSpPr txBox="1"/>
          <p:nvPr/>
        </p:nvSpPr>
        <p:spPr>
          <a:xfrm>
            <a:off x="1314818" y="7383989"/>
            <a:ext cx="4242216" cy="369332"/>
          </a:xfrm>
          <a:prstGeom prst="rect">
            <a:avLst/>
          </a:prstGeom>
          <a:noFill/>
        </p:spPr>
        <p:txBody>
          <a:bodyPr wrap="square" rtlCol="0">
            <a:spAutoFit/>
          </a:bodyPr>
          <a:lstStyle/>
          <a:p>
            <a:pPr algn="ctr"/>
            <a:r>
              <a:rPr lang="en-US" dirty="0" smtClean="0"/>
              <a:t>-------------------------------------------------</a:t>
            </a:r>
            <a:endParaRPr lang="en-US" dirty="0"/>
          </a:p>
        </p:txBody>
      </p:sp>
    </p:spTree>
    <p:extLst>
      <p:ext uri="{BB962C8B-B14F-4D97-AF65-F5344CB8AC3E}">
        <p14:creationId xmlns:p14="http://schemas.microsoft.com/office/powerpoint/2010/main" val="3443400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5795" y="1605438"/>
            <a:ext cx="6373091" cy="2954655"/>
          </a:xfrm>
          <a:prstGeom prst="rect">
            <a:avLst/>
          </a:prstGeom>
          <a:noFill/>
        </p:spPr>
        <p:txBody>
          <a:bodyPr wrap="square" rtlCol="0">
            <a:spAutoFit/>
          </a:bodyPr>
          <a:lstStyle/>
          <a:p>
            <a:r>
              <a:rPr lang="en-US" sz="1400" b="1" dirty="0"/>
              <a:t>Level 1</a:t>
            </a:r>
            <a:r>
              <a:rPr lang="en-US" sz="1400" dirty="0"/>
              <a:t>: close friends and family that are trusted and you spend quality time with in person as well as online. </a:t>
            </a:r>
            <a:endParaRPr lang="en-US" sz="1400" dirty="0" smtClean="0"/>
          </a:p>
          <a:p>
            <a:endParaRPr lang="en-US" sz="1400" dirty="0"/>
          </a:p>
          <a:p>
            <a:r>
              <a:rPr lang="en-US" sz="1400" b="1" dirty="0" smtClean="0">
                <a:solidFill>
                  <a:srgbClr val="FF0000"/>
                </a:solidFill>
              </a:rPr>
              <a:t>Benefits:</a:t>
            </a:r>
            <a:r>
              <a:rPr lang="en-US" sz="1400" dirty="0" smtClean="0">
                <a:solidFill>
                  <a:srgbClr val="FF0000"/>
                </a:solidFill>
              </a:rPr>
              <a:t> share invites, activities, experiences; inform of </a:t>
            </a:r>
            <a:r>
              <a:rPr lang="en-US" sz="1400" dirty="0" smtClean="0">
                <a:solidFill>
                  <a:srgbClr val="FF0000"/>
                </a:solidFill>
              </a:rPr>
              <a:t>events; give and receive support and encouragement</a:t>
            </a:r>
            <a:r>
              <a:rPr lang="en-US" sz="1400" dirty="0" smtClean="0">
                <a:solidFill>
                  <a:srgbClr val="FF0000"/>
                </a:solidFill>
              </a:rPr>
              <a:t>, learn </a:t>
            </a:r>
            <a:r>
              <a:rPr lang="en-US" sz="1400" dirty="0" smtClean="0">
                <a:solidFill>
                  <a:srgbClr val="FF0000"/>
                </a:solidFill>
              </a:rPr>
              <a:t>more about others</a:t>
            </a:r>
            <a:endParaRPr lang="en-US" sz="1400" dirty="0" smtClean="0">
              <a:solidFill>
                <a:srgbClr val="FF0000"/>
              </a:solidFill>
            </a:endParaRPr>
          </a:p>
          <a:p>
            <a:endParaRPr lang="en-US" sz="1400" dirty="0">
              <a:solidFill>
                <a:srgbClr val="FF0000"/>
              </a:solidFill>
            </a:endParaRPr>
          </a:p>
          <a:p>
            <a:r>
              <a:rPr lang="en-US" sz="1400" b="1" dirty="0" smtClean="0">
                <a:solidFill>
                  <a:srgbClr val="FF0000"/>
                </a:solidFill>
              </a:rPr>
              <a:t>Risks:</a:t>
            </a:r>
            <a:r>
              <a:rPr lang="en-US" sz="1400" dirty="0" smtClean="0">
                <a:solidFill>
                  <a:srgbClr val="FF0000"/>
                </a:solidFill>
              </a:rPr>
              <a:t> </a:t>
            </a:r>
            <a:r>
              <a:rPr lang="en-US" sz="1400" dirty="0" smtClean="0">
                <a:solidFill>
                  <a:srgbClr val="FF0000"/>
                </a:solidFill>
              </a:rPr>
              <a:t>jealousies; </a:t>
            </a:r>
            <a:r>
              <a:rPr lang="en-US" sz="1400" dirty="0" smtClean="0">
                <a:solidFill>
                  <a:srgbClr val="FF0000"/>
                </a:solidFill>
              </a:rPr>
              <a:t>hurt feelings if felt excluded</a:t>
            </a:r>
          </a:p>
          <a:p>
            <a:endParaRPr lang="en-US" sz="1400" dirty="0" smtClean="0">
              <a:solidFill>
                <a:srgbClr val="FF0000"/>
              </a:solidFill>
            </a:endParaRPr>
          </a:p>
          <a:p>
            <a:r>
              <a:rPr lang="en-US" sz="1400" b="1" dirty="0" smtClean="0">
                <a:solidFill>
                  <a:srgbClr val="FF0000"/>
                </a:solidFill>
              </a:rPr>
              <a:t>Safety Precautions:  </a:t>
            </a:r>
            <a:r>
              <a:rPr lang="en-US" sz="1400" dirty="0" smtClean="0">
                <a:solidFill>
                  <a:srgbClr val="FF0000"/>
                </a:solidFill>
              </a:rPr>
              <a:t>Be selective with sharing personal information that could be shared with </a:t>
            </a:r>
            <a:r>
              <a:rPr lang="en-US" sz="1400" dirty="0" smtClean="0">
                <a:solidFill>
                  <a:srgbClr val="FF0000"/>
                </a:solidFill>
              </a:rPr>
              <a:t>others; </a:t>
            </a:r>
            <a:r>
              <a:rPr lang="en-US" sz="1400" dirty="0" smtClean="0">
                <a:solidFill>
                  <a:srgbClr val="FF0000"/>
                </a:solidFill>
              </a:rPr>
              <a:t>set safety settings to view content before posts to your </a:t>
            </a:r>
            <a:r>
              <a:rPr lang="en-US" sz="1400" dirty="0" smtClean="0">
                <a:solidFill>
                  <a:srgbClr val="FF0000"/>
                </a:solidFill>
              </a:rPr>
              <a:t>page; create </a:t>
            </a:r>
            <a:r>
              <a:rPr lang="en-US" sz="1400" dirty="0" smtClean="0">
                <a:solidFill>
                  <a:srgbClr val="FF0000"/>
                </a:solidFill>
              </a:rPr>
              <a:t>family or friends groups so not everyone views the exchange</a:t>
            </a:r>
          </a:p>
          <a:p>
            <a:endParaRPr lang="en-US" sz="1600" dirty="0">
              <a:solidFill>
                <a:srgbClr val="FF0000"/>
              </a:solidFill>
            </a:endParaRPr>
          </a:p>
          <a:p>
            <a:endParaRPr lang="en-US" sz="1600" dirty="0">
              <a:solidFill>
                <a:srgbClr val="FF0000"/>
              </a:solidFill>
            </a:endParaRPr>
          </a:p>
        </p:txBody>
      </p:sp>
      <p:sp>
        <p:nvSpPr>
          <p:cNvPr id="4" name="TextBox 3"/>
          <p:cNvSpPr txBox="1"/>
          <p:nvPr/>
        </p:nvSpPr>
        <p:spPr>
          <a:xfrm>
            <a:off x="275795" y="4108970"/>
            <a:ext cx="6373091" cy="3385542"/>
          </a:xfrm>
          <a:prstGeom prst="rect">
            <a:avLst/>
          </a:prstGeom>
          <a:noFill/>
        </p:spPr>
        <p:txBody>
          <a:bodyPr wrap="square" rtlCol="0">
            <a:spAutoFit/>
          </a:bodyPr>
          <a:lstStyle/>
          <a:p>
            <a:endParaRPr lang="en-US" dirty="0" smtClean="0"/>
          </a:p>
          <a:p>
            <a:r>
              <a:rPr lang="en-US" sz="1400" b="1" dirty="0" smtClean="0"/>
              <a:t>Level </a:t>
            </a:r>
            <a:r>
              <a:rPr lang="en-US" sz="1400" b="1" dirty="0"/>
              <a:t>2:</a:t>
            </a:r>
            <a:r>
              <a:rPr lang="en-US" sz="1400" dirty="0"/>
              <a:t> casual friends and acquaintances that you meet occasionally in person and online, you have a few things in common but do not have a close trusted relationship with.  </a:t>
            </a:r>
            <a:endParaRPr lang="en-US" sz="1400" dirty="0" smtClean="0"/>
          </a:p>
          <a:p>
            <a:endParaRPr lang="en-US" sz="1400" dirty="0"/>
          </a:p>
          <a:p>
            <a:r>
              <a:rPr lang="en-US" sz="1400" b="1" dirty="0">
                <a:solidFill>
                  <a:srgbClr val="FF0000"/>
                </a:solidFill>
              </a:rPr>
              <a:t>Benefits</a:t>
            </a:r>
            <a:r>
              <a:rPr lang="en-US" sz="1400" b="1" dirty="0" smtClean="0">
                <a:solidFill>
                  <a:srgbClr val="FF0000"/>
                </a:solidFill>
              </a:rPr>
              <a:t>:</a:t>
            </a:r>
            <a:r>
              <a:rPr lang="en-US" sz="1400" dirty="0" smtClean="0">
                <a:solidFill>
                  <a:srgbClr val="FF0000"/>
                </a:solidFill>
              </a:rPr>
              <a:t>  share a common interest safely; may develop into a closer relationships</a:t>
            </a:r>
            <a:endParaRPr lang="en-US" sz="1400" dirty="0">
              <a:solidFill>
                <a:srgbClr val="FF0000"/>
              </a:solidFill>
            </a:endParaRPr>
          </a:p>
          <a:p>
            <a:endParaRPr lang="en-US" sz="1400" dirty="0">
              <a:solidFill>
                <a:srgbClr val="FF0000"/>
              </a:solidFill>
            </a:endParaRPr>
          </a:p>
          <a:p>
            <a:r>
              <a:rPr lang="en-US" sz="1400" b="1" dirty="0">
                <a:solidFill>
                  <a:srgbClr val="FF0000"/>
                </a:solidFill>
              </a:rPr>
              <a:t>Risks</a:t>
            </a:r>
            <a:r>
              <a:rPr lang="en-US" sz="1400" b="1" dirty="0" smtClean="0">
                <a:solidFill>
                  <a:srgbClr val="FF0000"/>
                </a:solidFill>
              </a:rPr>
              <a:t>:  </a:t>
            </a:r>
            <a:r>
              <a:rPr lang="en-US" sz="1400" dirty="0" smtClean="0">
                <a:solidFill>
                  <a:srgbClr val="FF0000"/>
                </a:solidFill>
              </a:rPr>
              <a:t>they may be more interested in you than you are in </a:t>
            </a:r>
            <a:r>
              <a:rPr lang="en-US" sz="1400" dirty="0" smtClean="0">
                <a:solidFill>
                  <a:srgbClr val="FF0000"/>
                </a:solidFill>
              </a:rPr>
              <a:t>them; </a:t>
            </a:r>
            <a:r>
              <a:rPr lang="en-US" sz="1400" dirty="0" smtClean="0">
                <a:solidFill>
                  <a:srgbClr val="FF0000"/>
                </a:solidFill>
              </a:rPr>
              <a:t>you may not know who they share information with or for what purpose </a:t>
            </a:r>
            <a:endParaRPr lang="en-US" sz="1400" dirty="0">
              <a:solidFill>
                <a:srgbClr val="FF0000"/>
              </a:solidFill>
            </a:endParaRPr>
          </a:p>
          <a:p>
            <a:endParaRPr lang="en-US" sz="1400" dirty="0">
              <a:solidFill>
                <a:srgbClr val="FF0000"/>
              </a:solidFill>
            </a:endParaRPr>
          </a:p>
          <a:p>
            <a:r>
              <a:rPr lang="en-US" sz="1400" b="1" dirty="0">
                <a:solidFill>
                  <a:srgbClr val="FF0000"/>
                </a:solidFill>
              </a:rPr>
              <a:t>Safety Precautions</a:t>
            </a:r>
            <a:r>
              <a:rPr lang="en-US" sz="1400" dirty="0" smtClean="0">
                <a:solidFill>
                  <a:srgbClr val="FF0000"/>
                </a:solidFill>
              </a:rPr>
              <a:t>:  No need to share personal information to maintain common </a:t>
            </a:r>
            <a:r>
              <a:rPr lang="en-US" sz="1400" dirty="0" smtClean="0">
                <a:solidFill>
                  <a:srgbClr val="FF0000"/>
                </a:solidFill>
              </a:rPr>
              <a:t>interest; </a:t>
            </a:r>
            <a:r>
              <a:rPr lang="en-US" sz="1400" dirty="0" smtClean="0">
                <a:solidFill>
                  <a:srgbClr val="FF0000"/>
                </a:solidFill>
              </a:rPr>
              <a:t>have other close friends or family join in on your interactions in person or online to see if they feel comfortable </a:t>
            </a:r>
            <a:r>
              <a:rPr lang="en-US" sz="1400" dirty="0" smtClean="0">
                <a:solidFill>
                  <a:srgbClr val="FF0000"/>
                </a:solidFill>
              </a:rPr>
              <a:t>too; </a:t>
            </a:r>
            <a:r>
              <a:rPr lang="en-US" sz="1400" dirty="0">
                <a:solidFill>
                  <a:srgbClr val="FF0000"/>
                </a:solidFill>
              </a:rPr>
              <a:t>unfriend or unfollow anyone who makes you feel </a:t>
            </a:r>
            <a:r>
              <a:rPr lang="en-US" sz="1400" dirty="0" smtClean="0">
                <a:solidFill>
                  <a:srgbClr val="FF0000"/>
                </a:solidFill>
              </a:rPr>
              <a:t>uncomfortable</a:t>
            </a:r>
            <a:endParaRPr lang="en-US" sz="1400" dirty="0" smtClean="0"/>
          </a:p>
          <a:p>
            <a:endParaRPr lang="en-US" sz="1400" dirty="0"/>
          </a:p>
        </p:txBody>
      </p:sp>
      <p:sp>
        <p:nvSpPr>
          <p:cNvPr id="5" name="TextBox 4"/>
          <p:cNvSpPr txBox="1"/>
          <p:nvPr/>
        </p:nvSpPr>
        <p:spPr>
          <a:xfrm>
            <a:off x="275795" y="7452630"/>
            <a:ext cx="6373091" cy="3354765"/>
          </a:xfrm>
          <a:prstGeom prst="rect">
            <a:avLst/>
          </a:prstGeom>
          <a:noFill/>
        </p:spPr>
        <p:txBody>
          <a:bodyPr wrap="square" rtlCol="0">
            <a:spAutoFit/>
          </a:bodyPr>
          <a:lstStyle/>
          <a:p>
            <a:r>
              <a:rPr lang="en-US" sz="1600" b="1" dirty="0" smtClean="0"/>
              <a:t>Level </a:t>
            </a:r>
            <a:r>
              <a:rPr lang="en-US" sz="1600" b="1" dirty="0"/>
              <a:t>3:</a:t>
            </a:r>
            <a:r>
              <a:rPr lang="en-US" sz="1600" dirty="0"/>
              <a:t> strangers and claimers, claimers, in this context, refer to people </a:t>
            </a:r>
            <a:r>
              <a:rPr lang="en-US" sz="1400" dirty="0"/>
              <a:t>who claim to know you, however, you have never met them in person and you know little or nothing about them except what they tell you, they want to friend you and may claim that they know you or of you. </a:t>
            </a:r>
            <a:endParaRPr lang="en-US" sz="1400" dirty="0" smtClean="0"/>
          </a:p>
          <a:p>
            <a:endParaRPr lang="en-US" sz="1400" dirty="0"/>
          </a:p>
          <a:p>
            <a:r>
              <a:rPr lang="en-US" sz="1400" b="1" dirty="0">
                <a:solidFill>
                  <a:srgbClr val="FF0000"/>
                </a:solidFill>
              </a:rPr>
              <a:t>Benefits</a:t>
            </a:r>
            <a:r>
              <a:rPr lang="en-US" sz="1400" b="1" dirty="0" smtClean="0">
                <a:solidFill>
                  <a:srgbClr val="FF0000"/>
                </a:solidFill>
              </a:rPr>
              <a:t>: </a:t>
            </a:r>
            <a:r>
              <a:rPr lang="en-US" sz="1400" dirty="0" smtClean="0">
                <a:solidFill>
                  <a:srgbClr val="FF0000"/>
                </a:solidFill>
              </a:rPr>
              <a:t>it could be a person from your past trying to reconnect with you or someone who has a common interest and wants to share with others</a:t>
            </a:r>
            <a:endParaRPr lang="en-US" sz="1400" dirty="0">
              <a:solidFill>
                <a:srgbClr val="FF0000"/>
              </a:solidFill>
            </a:endParaRPr>
          </a:p>
          <a:p>
            <a:endParaRPr lang="en-US" sz="1400" dirty="0">
              <a:solidFill>
                <a:srgbClr val="FF0000"/>
              </a:solidFill>
            </a:endParaRPr>
          </a:p>
          <a:p>
            <a:r>
              <a:rPr lang="en-US" sz="1400" b="1" dirty="0">
                <a:solidFill>
                  <a:srgbClr val="FF0000"/>
                </a:solidFill>
              </a:rPr>
              <a:t>Risks</a:t>
            </a:r>
            <a:r>
              <a:rPr lang="en-US" sz="1400" b="1" dirty="0" smtClean="0">
                <a:solidFill>
                  <a:srgbClr val="FF0000"/>
                </a:solidFill>
              </a:rPr>
              <a:t>: </a:t>
            </a:r>
            <a:r>
              <a:rPr lang="en-US" sz="1400" dirty="0" smtClean="0">
                <a:solidFill>
                  <a:srgbClr val="FF0000"/>
                </a:solidFill>
              </a:rPr>
              <a:t>uncertain of their true intent or connection to you; cannot control what they do with information they learn about </a:t>
            </a:r>
            <a:r>
              <a:rPr lang="en-US" sz="1400" dirty="0" smtClean="0">
                <a:solidFill>
                  <a:srgbClr val="FF0000"/>
                </a:solidFill>
              </a:rPr>
              <a:t>you; </a:t>
            </a:r>
            <a:r>
              <a:rPr lang="en-US" sz="1400" dirty="0" smtClean="0">
                <a:solidFill>
                  <a:srgbClr val="FF0000"/>
                </a:solidFill>
              </a:rPr>
              <a:t>potential predator or cyberbully</a:t>
            </a:r>
            <a:endParaRPr lang="en-US" sz="1400" dirty="0">
              <a:solidFill>
                <a:srgbClr val="FF0000"/>
              </a:solidFill>
            </a:endParaRPr>
          </a:p>
          <a:p>
            <a:endParaRPr lang="en-US" sz="1400" dirty="0">
              <a:solidFill>
                <a:srgbClr val="FF0000"/>
              </a:solidFill>
            </a:endParaRPr>
          </a:p>
          <a:p>
            <a:r>
              <a:rPr lang="en-US" sz="1400" b="1" dirty="0">
                <a:solidFill>
                  <a:srgbClr val="FF0000"/>
                </a:solidFill>
              </a:rPr>
              <a:t>Safety Precautions</a:t>
            </a:r>
            <a:r>
              <a:rPr lang="en-US" sz="1400" b="1" smtClean="0">
                <a:solidFill>
                  <a:srgbClr val="FF0000"/>
                </a:solidFill>
              </a:rPr>
              <a:t>:  </a:t>
            </a:r>
            <a:r>
              <a:rPr lang="en-US" sz="1400" dirty="0">
                <a:solidFill>
                  <a:srgbClr val="FF0000"/>
                </a:solidFill>
              </a:rPr>
              <a:t>i</a:t>
            </a:r>
            <a:r>
              <a:rPr lang="en-US" sz="1400" smtClean="0">
                <a:solidFill>
                  <a:srgbClr val="FF0000"/>
                </a:solidFill>
              </a:rPr>
              <a:t>nform </a:t>
            </a:r>
            <a:r>
              <a:rPr lang="en-US" sz="1400" dirty="0" smtClean="0">
                <a:solidFill>
                  <a:srgbClr val="FF0000"/>
                </a:solidFill>
              </a:rPr>
              <a:t>appropriate adults if someone is trying to friend you that you do not recognize or are unsure </a:t>
            </a:r>
            <a:r>
              <a:rPr lang="en-US" sz="1400" dirty="0" smtClean="0">
                <a:solidFill>
                  <a:srgbClr val="FF0000"/>
                </a:solidFill>
              </a:rPr>
              <a:t>of;  </a:t>
            </a:r>
            <a:r>
              <a:rPr lang="en-US" sz="1400" dirty="0" smtClean="0">
                <a:solidFill>
                  <a:srgbClr val="FF0000"/>
                </a:solidFill>
              </a:rPr>
              <a:t>report any suspicious behavior to your website </a:t>
            </a:r>
            <a:r>
              <a:rPr lang="en-US" sz="1400" dirty="0" smtClean="0">
                <a:solidFill>
                  <a:srgbClr val="FF0000"/>
                </a:solidFill>
              </a:rPr>
              <a:t>server</a:t>
            </a:r>
            <a:r>
              <a:rPr lang="en-US" sz="1400" smtClean="0">
                <a:solidFill>
                  <a:srgbClr val="FF0000"/>
                </a:solidFill>
              </a:rPr>
              <a:t>; </a:t>
            </a:r>
            <a:r>
              <a:rPr lang="en-US" sz="1400" dirty="0">
                <a:solidFill>
                  <a:srgbClr val="FF0000"/>
                </a:solidFill>
              </a:rPr>
              <a:t>r</a:t>
            </a:r>
            <a:r>
              <a:rPr lang="en-US" sz="1400" smtClean="0">
                <a:solidFill>
                  <a:srgbClr val="FF0000"/>
                </a:solidFill>
              </a:rPr>
              <a:t>eport </a:t>
            </a:r>
            <a:r>
              <a:rPr lang="en-US" sz="1400" dirty="0" smtClean="0">
                <a:solidFill>
                  <a:srgbClr val="FF0000"/>
                </a:solidFill>
              </a:rPr>
              <a:t>any form of cyberbullying, stalking or feelings </a:t>
            </a:r>
            <a:r>
              <a:rPr lang="en-US" sz="1400" smtClean="0">
                <a:solidFill>
                  <a:srgbClr val="FF0000"/>
                </a:solidFill>
              </a:rPr>
              <a:t>of </a:t>
            </a:r>
            <a:r>
              <a:rPr lang="en-US" sz="1400" smtClean="0">
                <a:solidFill>
                  <a:srgbClr val="FF0000"/>
                </a:solidFill>
              </a:rPr>
              <a:t>unsafety; </a:t>
            </a:r>
            <a:r>
              <a:rPr lang="en-US" sz="1400" dirty="0" smtClean="0">
                <a:solidFill>
                  <a:srgbClr val="FF0000"/>
                </a:solidFill>
              </a:rPr>
              <a:t>do not accept their friend request</a:t>
            </a:r>
            <a:endParaRPr lang="en-US" sz="1400" dirty="0"/>
          </a:p>
        </p:txBody>
      </p:sp>
    </p:spTree>
    <p:extLst>
      <p:ext uri="{BB962C8B-B14F-4D97-AF65-F5344CB8AC3E}">
        <p14:creationId xmlns:p14="http://schemas.microsoft.com/office/powerpoint/2010/main" val="2068901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TotalTime>
  <Words>797</Words>
  <Application>Microsoft Office PowerPoint</Application>
  <PresentationFormat>Widescreen</PresentationFormat>
  <Paragraphs>45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14</cp:revision>
  <cp:lastPrinted>2017-12-12T03:30:48Z</cp:lastPrinted>
  <dcterms:created xsi:type="dcterms:W3CDTF">2017-11-09T16:49:36Z</dcterms:created>
  <dcterms:modified xsi:type="dcterms:W3CDTF">2017-12-12T03:37:26Z</dcterms:modified>
</cp:coreProperties>
</file>