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rms and Descriptions" id="{7C4232D9-6A02-4572-98E7-72DF270F4DB8}">
          <p14:sldIdLst>
            <p14:sldId id="256"/>
            <p14:sldId id="257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68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E3D09-D907-4EA6-B216-7E8E70A031E6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A5B90-B73C-4100-9246-A620D7E69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38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199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123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42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16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04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93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9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7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5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92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488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2E571-9AA1-4C07-8A05-85F53F11EA52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FA7EA-831D-46D3-9162-02A8288E8A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7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rbandictionary.com/define.php?term=Internet%20Trol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3495822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28824" y="0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28825" y="3495822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4405" y="1019369"/>
            <a:ext cx="5753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TROLLING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786" y="4436680"/>
            <a:ext cx="59436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CYBERBULLYING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0462" y="3882683"/>
            <a:ext cx="56552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Use of the internet and/or mobile technology to </a:t>
            </a:r>
            <a:r>
              <a:rPr lang="en-US" b="1" dirty="0" smtClean="0">
                <a:latin typeface="Comic Sans MS" panose="030F0702030302020204" pitchFamily="66" charset="0"/>
              </a:rPr>
              <a:t>harass, intimidate, or cause harm to another person</a:t>
            </a:r>
            <a:r>
              <a:rPr lang="en-US" dirty="0" smtClean="0">
                <a:latin typeface="Comic Sans MS" panose="030F0702030302020204" pitchFamily="66" charset="0"/>
              </a:rPr>
              <a:t>. </a:t>
            </a: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13-2916. </a:t>
            </a:r>
            <a:r>
              <a:rPr lang="en-US" u="sng" dirty="0">
                <a:latin typeface="Comic Sans MS" panose="030F0702030302020204" pitchFamily="66" charset="0"/>
              </a:rPr>
              <a:t>Use of an electronic communication to terrify, intimidate, threaten or harass; applicability; classification; definition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30462" y="450166"/>
            <a:ext cx="55286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A person who posts remarks or comments onto internet forums or message boards in an attempt to get someone to comment negatively to it and to redirect attention onto himself.  </a:t>
            </a: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  <a:hlinkClick r:id="rId2"/>
              </a:rPr>
              <a:t>https://www.urbandictionary.com/define.php?term=Internet%20Troll</a:t>
            </a:r>
            <a:r>
              <a:rPr lang="en-US" dirty="0" smtClean="0">
                <a:latin typeface="Comic Sans MS" panose="030F0702030302020204" pitchFamily="66" charset="0"/>
              </a:rPr>
              <a:t> 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412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3495822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28824" y="0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28825" y="3495822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54744" y="803925"/>
            <a:ext cx="5753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FRIENDLY TEASING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4744" y="4588955"/>
            <a:ext cx="5753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MEAN TEASING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43003" y="388427"/>
            <a:ext cx="50784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Fitting in with friends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Everyone involved is enjoying the exchange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Laughing “with” not “at” someone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Does not make fun of someone’s disability, ethnicity, faith or other characteristic not in the recipient’s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Not meant to harm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Stops when asked or no longer receives non-verbal acceptance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43003" y="3750605"/>
            <a:ext cx="56270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Ganging up on someone to humiliate or embarrass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One person gets more of their share of the exchange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Laughing at someone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Makes fun of someone's characteristics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Meant to annoy or harm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omic Sans MS" panose="030F0702030302020204" pitchFamily="66" charset="0"/>
              </a:rPr>
              <a:t>Happens repeatedly even when the recipient asks for it to stop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62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3495822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28824" y="0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28825" y="3495822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-9376" y="1076069"/>
            <a:ext cx="6063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INTIMIDATING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095" y="4715246"/>
            <a:ext cx="5974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HARASSMENT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96113" y="4299748"/>
            <a:ext cx="58615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Conduct directed at a specific person that would cause a reasonable person to be “seriously alarmed, annoyed or harassed” and that, in fact, does have that effect on the person targeted. </a:t>
            </a: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13-2921. </a:t>
            </a:r>
            <a:r>
              <a:rPr lang="en-US" u="sng" dirty="0">
                <a:latin typeface="Comic Sans MS" panose="030F0702030302020204" pitchFamily="66" charset="0"/>
              </a:rPr>
              <a:t>Harassment; classification; </a:t>
            </a:r>
            <a:r>
              <a:rPr lang="en-US" u="sng" dirty="0" smtClean="0">
                <a:latin typeface="Comic Sans MS" panose="030F0702030302020204" pitchFamily="66" charset="0"/>
              </a:rPr>
              <a:t>definition 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02327" y="309489"/>
            <a:ext cx="56411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Arizona law requires schools to enact and enforce policies and procedures that prohibit students from harassing, intimidating, and bullying other students on school property or school buses, and at school-sponsored activities or events “through the use of electronic technology, communications, networks, forums, or mailing lists</a:t>
            </a:r>
            <a:r>
              <a:rPr lang="en-US" dirty="0" smtClean="0">
                <a:latin typeface="Comic Sans MS" panose="030F0702030302020204" pitchFamily="66" charset="0"/>
              </a:rPr>
              <a:t>.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 </a:t>
            </a:r>
            <a:r>
              <a:rPr lang="en-US" dirty="0">
                <a:latin typeface="Comic Sans MS" panose="030F0702030302020204" pitchFamily="66" charset="0"/>
              </a:rPr>
              <a:t>15-341. </a:t>
            </a:r>
            <a:r>
              <a:rPr lang="en-US" u="sng" dirty="0">
                <a:latin typeface="Comic Sans MS" panose="030F0702030302020204" pitchFamily="66" charset="0"/>
              </a:rPr>
              <a:t>General powers and duties; immunity; </a:t>
            </a:r>
            <a:r>
              <a:rPr lang="en-US" u="sng" dirty="0" smtClean="0">
                <a:latin typeface="Comic Sans MS" panose="030F0702030302020204" pitchFamily="66" charset="0"/>
              </a:rPr>
              <a:t>delegation 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125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3495822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19446" y="15182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28825" y="3495822"/>
            <a:ext cx="6063175" cy="33621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0338" y="1219423"/>
            <a:ext cx="59928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CYBERSTALKING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4744" y="4715245"/>
            <a:ext cx="5753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HATE CRIMES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30463" y="4161248"/>
            <a:ext cx="58615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Specifically </a:t>
            </a:r>
            <a:r>
              <a:rPr lang="en-US" b="1" dirty="0" smtClean="0">
                <a:latin typeface="Comic Sans MS" panose="030F0702030302020204" pitchFamily="66" charset="0"/>
              </a:rPr>
              <a:t>targeting someone </a:t>
            </a:r>
            <a:r>
              <a:rPr lang="en-US" dirty="0" smtClean="0">
                <a:latin typeface="Comic Sans MS" panose="030F0702030302020204" pitchFamily="66" charset="0"/>
              </a:rPr>
              <a:t>because of their </a:t>
            </a:r>
            <a:r>
              <a:rPr lang="en-US" b="1" dirty="0" smtClean="0">
                <a:latin typeface="Comic Sans MS" panose="030F0702030302020204" pitchFamily="66" charset="0"/>
              </a:rPr>
              <a:t>race, ethnicity, national origin, religion, sexual orientation or disability. Charges such as stalking, threatening, intimidating or cyberbullying 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13-2921. </a:t>
            </a:r>
            <a:r>
              <a:rPr lang="en-US" u="sng" dirty="0" smtClean="0">
                <a:latin typeface="Comic Sans MS" panose="030F0702030302020204" pitchFamily="66" charset="0"/>
              </a:rPr>
              <a:t>Harassment; classification; definition </a:t>
            </a:r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b="1" dirty="0" smtClean="0">
                <a:latin typeface="Comic Sans MS" panose="030F0702030302020204" pitchFamily="66" charset="0"/>
              </a:rPr>
              <a:t> 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39840" y="111428"/>
            <a:ext cx="564114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Intentionally or knowingly engaging in a course of conduct that is </a:t>
            </a:r>
            <a:r>
              <a:rPr lang="en-US" b="1" dirty="0" smtClean="0">
                <a:latin typeface="Comic Sans MS" panose="030F0702030302020204" pitchFamily="66" charset="0"/>
              </a:rPr>
              <a:t>directed toward another person </a:t>
            </a:r>
            <a:r>
              <a:rPr lang="en-US" dirty="0" smtClean="0">
                <a:latin typeface="Comic Sans MS" panose="030F0702030302020204" pitchFamily="66" charset="0"/>
              </a:rPr>
              <a:t>and that conduct causes the victim to suffer emotional stress.  Communication with, on more than one occasion, images or language by the use of electronic mail or electronic communication </a:t>
            </a:r>
            <a:r>
              <a:rPr lang="en-US" b="1" dirty="0" smtClean="0">
                <a:latin typeface="Comic Sans MS" panose="030F0702030302020204" pitchFamily="66" charset="0"/>
              </a:rPr>
              <a:t>directed at a specific person</a:t>
            </a:r>
            <a:r>
              <a:rPr lang="en-US" dirty="0" smtClean="0">
                <a:latin typeface="Comic Sans MS" panose="030F0702030302020204" pitchFamily="66" charset="0"/>
              </a:rPr>
              <a:t> without a legitimate purpose. 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>13-2923. </a:t>
            </a:r>
            <a:r>
              <a:rPr lang="en-US" u="sng" dirty="0">
                <a:latin typeface="Comic Sans MS" panose="030F0702030302020204" pitchFamily="66" charset="0"/>
              </a:rPr>
              <a:t>Stalking; classification; exceptions; </a:t>
            </a:r>
            <a:r>
              <a:rPr lang="en-US" u="sng" dirty="0" smtClean="0">
                <a:latin typeface="Comic Sans MS" panose="030F0702030302020204" pitchFamily="66" charset="0"/>
              </a:rPr>
              <a:t>definitions 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321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346</Words>
  <Application>Microsoft Office PowerPoint</Application>
  <PresentationFormat>Widescreen</PresentationFormat>
  <Paragraphs>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10</cp:revision>
  <cp:lastPrinted>2019-11-13T19:32:59Z</cp:lastPrinted>
  <dcterms:created xsi:type="dcterms:W3CDTF">2019-11-01T19:22:42Z</dcterms:created>
  <dcterms:modified xsi:type="dcterms:W3CDTF">2019-11-13T19:35:45Z</dcterms:modified>
</cp:coreProperties>
</file>