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yberharassment Cards" id="{A87BC186-807E-4520-A7E9-77C2CF3C4114}">
          <p14:sldIdLst>
            <p14:sldId id="256"/>
            <p14:sldId id="257"/>
            <p14:sldId id="258"/>
            <p14:sldId id="259"/>
          </p14:sldIdLst>
        </p14:section>
        <p14:section name="Cyberharassment Card Answer Keys" id="{76AF35A2-6EF6-40A9-907F-B02D53F8DC95}">
          <p14:sldIdLst>
            <p14:sldId id="260"/>
            <p14:sldId id="261"/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2" autoAdjust="0"/>
    <p:restoredTop sz="94660"/>
  </p:normalViewPr>
  <p:slideViewPr>
    <p:cSldViewPr snapToGrid="0">
      <p:cViewPr varScale="1">
        <p:scale>
          <a:sx n="64" d="100"/>
          <a:sy n="64" d="100"/>
        </p:scale>
        <p:origin x="55" y="3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A133A8-C96D-4BCF-B679-6EDA9949C1B4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53E2AE-DCE9-4666-AC05-97FC8B28D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8190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B5FD-B171-410B-A405-9F84ED0F3DF1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65DA5-6758-44AF-90B0-37826B9A1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542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B5FD-B171-410B-A405-9F84ED0F3DF1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65DA5-6758-44AF-90B0-37826B9A1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652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B5FD-B171-410B-A405-9F84ED0F3DF1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65DA5-6758-44AF-90B0-37826B9A1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7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B5FD-B171-410B-A405-9F84ED0F3DF1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65DA5-6758-44AF-90B0-37826B9A1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492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B5FD-B171-410B-A405-9F84ED0F3DF1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65DA5-6758-44AF-90B0-37826B9A1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458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B5FD-B171-410B-A405-9F84ED0F3DF1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65DA5-6758-44AF-90B0-37826B9A1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576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B5FD-B171-410B-A405-9F84ED0F3DF1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65DA5-6758-44AF-90B0-37826B9A1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652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B5FD-B171-410B-A405-9F84ED0F3DF1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65DA5-6758-44AF-90B0-37826B9A1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543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B5FD-B171-410B-A405-9F84ED0F3DF1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65DA5-6758-44AF-90B0-37826B9A1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76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B5FD-B171-410B-A405-9F84ED0F3DF1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65DA5-6758-44AF-90B0-37826B9A1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732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B5FD-B171-410B-A405-9F84ED0F3DF1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65DA5-6758-44AF-90B0-37826B9A1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53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1B5FD-B171-410B-A405-9F84ED0F3DF1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65DA5-6758-44AF-90B0-37826B9A1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4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02311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68887" y="0"/>
            <a:ext cx="602311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9209" y="288235"/>
            <a:ext cx="569512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anose="030F0702030302020204" pitchFamily="66" charset="0"/>
              </a:rPr>
              <a:t>#1 The target receives several threatening messages. </a:t>
            </a:r>
            <a:r>
              <a:rPr lang="en-US" b="1" dirty="0">
                <a:latin typeface="Comic Sans MS" panose="030F0702030302020204" pitchFamily="66" charset="0"/>
              </a:rPr>
              <a:t> </a:t>
            </a: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r>
              <a:rPr lang="en-US" b="1" dirty="0" smtClean="0">
                <a:latin typeface="Comic Sans MS" panose="030F0702030302020204" pitchFamily="66" charset="0"/>
              </a:rPr>
              <a:t>What actions might make this situation worse?</a:t>
            </a: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r>
              <a:rPr lang="en-US" b="1" dirty="0">
                <a:latin typeface="Comic Sans MS" panose="030F0702030302020204" pitchFamily="66" charset="0"/>
              </a:rPr>
              <a:t>How might this make the target </a:t>
            </a:r>
            <a:r>
              <a:rPr lang="en-US" b="1" dirty="0" smtClean="0">
                <a:latin typeface="Comic Sans MS" panose="030F0702030302020204" pitchFamily="66" charset="0"/>
              </a:rPr>
              <a:t>feel?</a:t>
            </a: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r>
              <a:rPr lang="en-US" b="1" dirty="0" smtClean="0">
                <a:latin typeface="Comic Sans MS" panose="030F0702030302020204" pitchFamily="66" charset="0"/>
              </a:rPr>
              <a:t>What actions can you take to protect yourself?</a:t>
            </a: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 </a:t>
            </a:r>
            <a:endParaRPr lang="en-US" dirty="0"/>
          </a:p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32882" y="288235"/>
            <a:ext cx="569512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anose="030F0702030302020204" pitchFamily="66" charset="0"/>
              </a:rPr>
              <a:t>#2 The target continually receives unwanted content.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 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  </a:t>
            </a:r>
          </a:p>
          <a:p>
            <a:r>
              <a:rPr lang="en-US" b="1" dirty="0">
                <a:latin typeface="Comic Sans MS" panose="030F0702030302020204" pitchFamily="66" charset="0"/>
              </a:rPr>
              <a:t>What actions might make this situation worse?</a:t>
            </a: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r>
              <a:rPr lang="en-US" b="1" dirty="0">
                <a:latin typeface="Comic Sans MS" panose="030F0702030302020204" pitchFamily="66" charset="0"/>
              </a:rPr>
              <a:t>How might this make the target feel?</a:t>
            </a: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r>
              <a:rPr lang="en-US" b="1" dirty="0">
                <a:latin typeface="Comic Sans MS" panose="030F0702030302020204" pitchFamily="66" charset="0"/>
              </a:rPr>
              <a:t>What actions </a:t>
            </a:r>
            <a:r>
              <a:rPr lang="en-US" b="1" dirty="0" smtClean="0">
                <a:latin typeface="Comic Sans MS" panose="030F0702030302020204" pitchFamily="66" charset="0"/>
              </a:rPr>
              <a:t>can you take to stop receiving unwanted content?</a:t>
            </a:r>
            <a:endParaRPr lang="en-US" b="1" dirty="0">
              <a:latin typeface="Comic Sans MS" panose="030F0702030302020204" pitchFamily="66" charset="0"/>
            </a:endParaRPr>
          </a:p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355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574" y="13252"/>
            <a:ext cx="602311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68887" y="0"/>
            <a:ext cx="602311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9209" y="288235"/>
            <a:ext cx="569512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anose="030F0702030302020204" pitchFamily="66" charset="0"/>
              </a:rPr>
              <a:t>#3 Others are encouraged to send the target insulting, offensive or threatening messages. (Flaming)</a:t>
            </a:r>
          </a:p>
          <a:p>
            <a:pPr algn="ctr"/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r>
              <a:rPr lang="en-US" b="1" dirty="0" smtClean="0">
                <a:latin typeface="Comic Sans MS" panose="030F0702030302020204" pitchFamily="66" charset="0"/>
              </a:rPr>
              <a:t>What </a:t>
            </a:r>
            <a:r>
              <a:rPr lang="en-US" b="1" dirty="0">
                <a:latin typeface="Comic Sans MS" panose="030F0702030302020204" pitchFamily="66" charset="0"/>
              </a:rPr>
              <a:t>reactions might make this situation worse?</a:t>
            </a: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r>
              <a:rPr lang="en-US" b="1" dirty="0">
                <a:latin typeface="Comic Sans MS" panose="030F0702030302020204" pitchFamily="66" charset="0"/>
              </a:rPr>
              <a:t>How might this make the target feel?</a:t>
            </a: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r>
              <a:rPr lang="en-US" b="1" dirty="0">
                <a:latin typeface="Comic Sans MS" panose="030F0702030302020204" pitchFamily="66" charset="0"/>
              </a:rPr>
              <a:t>What actions can you take if </a:t>
            </a:r>
            <a:r>
              <a:rPr lang="en-US" b="1" dirty="0" smtClean="0">
                <a:latin typeface="Comic Sans MS" panose="030F0702030302020204" pitchFamily="66" charset="0"/>
              </a:rPr>
              <a:t>you are pressured to send the target mean messages?</a:t>
            </a:r>
            <a:endParaRPr lang="en-US" b="1" dirty="0">
              <a:latin typeface="Comic Sans MS" panose="030F0702030302020204" pitchFamily="66" charset="0"/>
            </a:endParaRPr>
          </a:p>
          <a:p>
            <a:pPr algn="ctr"/>
            <a:endParaRPr lang="en-US" b="1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32882" y="288235"/>
            <a:ext cx="569512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anose="030F0702030302020204" pitchFamily="66" charset="0"/>
              </a:rPr>
              <a:t>#4 Rumors and pictures are posted online that make the target look bad.</a:t>
            </a:r>
          </a:p>
          <a:p>
            <a:pPr algn="ctr"/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r>
              <a:rPr lang="en-US" b="1" dirty="0" smtClean="0">
                <a:latin typeface="Comic Sans MS" panose="030F0702030302020204" pitchFamily="66" charset="0"/>
              </a:rPr>
              <a:t> </a:t>
            </a:r>
          </a:p>
          <a:p>
            <a:r>
              <a:rPr lang="en-US" b="1" dirty="0" smtClean="0">
                <a:latin typeface="Comic Sans MS" panose="030F0702030302020204" pitchFamily="66" charset="0"/>
              </a:rPr>
              <a:t>What </a:t>
            </a:r>
            <a:r>
              <a:rPr lang="en-US" b="1" dirty="0">
                <a:latin typeface="Comic Sans MS" panose="030F0702030302020204" pitchFamily="66" charset="0"/>
              </a:rPr>
              <a:t>reactions might make this situation worse?</a:t>
            </a: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r>
              <a:rPr lang="en-US" b="1" dirty="0">
                <a:latin typeface="Comic Sans MS" panose="030F0702030302020204" pitchFamily="66" charset="0"/>
              </a:rPr>
              <a:t>How might this make the target feel?</a:t>
            </a: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r>
              <a:rPr lang="en-US" b="1" dirty="0">
                <a:latin typeface="Comic Sans MS" panose="030F0702030302020204" pitchFamily="66" charset="0"/>
              </a:rPr>
              <a:t>What actions can you take </a:t>
            </a:r>
            <a:r>
              <a:rPr lang="en-US" b="1" dirty="0" smtClean="0">
                <a:latin typeface="Comic Sans MS" panose="030F0702030302020204" pitchFamily="66" charset="0"/>
              </a:rPr>
              <a:t>to help the target?</a:t>
            </a:r>
            <a:endParaRPr lang="en-US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083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574" y="13252"/>
            <a:ext cx="602311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68887" y="0"/>
            <a:ext cx="602311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9209" y="288235"/>
            <a:ext cx="569512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</a:rPr>
              <a:t>#5 Lies are posted about the target. (Defaming)</a:t>
            </a:r>
          </a:p>
          <a:p>
            <a:pPr algn="ctr"/>
            <a:endParaRPr lang="en-US" b="1" dirty="0">
              <a:latin typeface="Comic Sans MS" panose="030F0702030302020204" pitchFamily="66" charset="0"/>
            </a:endParaRPr>
          </a:p>
          <a:p>
            <a:r>
              <a:rPr lang="en-US" b="1" dirty="0" smtClean="0">
                <a:latin typeface="Comic Sans MS" panose="030F0702030302020204" pitchFamily="66" charset="0"/>
              </a:rPr>
              <a:t> </a:t>
            </a:r>
            <a:r>
              <a:rPr lang="en-US" dirty="0" smtClean="0">
                <a:latin typeface="Comic Sans MS" panose="030F0702030302020204" pitchFamily="66" charset="0"/>
              </a:rPr>
              <a:t> </a:t>
            </a:r>
          </a:p>
          <a:p>
            <a:r>
              <a:rPr lang="en-US" b="1" dirty="0" smtClean="0">
                <a:latin typeface="Comic Sans MS" panose="030F0702030302020204" pitchFamily="66" charset="0"/>
              </a:rPr>
              <a:t>What </a:t>
            </a:r>
            <a:r>
              <a:rPr lang="en-US" b="1" dirty="0">
                <a:latin typeface="Comic Sans MS" panose="030F0702030302020204" pitchFamily="66" charset="0"/>
              </a:rPr>
              <a:t>reactions might make this situation worse?</a:t>
            </a: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r>
              <a:rPr lang="en-US" b="1" dirty="0">
                <a:latin typeface="Comic Sans MS" panose="030F0702030302020204" pitchFamily="66" charset="0"/>
              </a:rPr>
              <a:t>How might this make the target feel?</a:t>
            </a: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r>
              <a:rPr lang="en-US" b="1" dirty="0">
                <a:latin typeface="Comic Sans MS" panose="030F0702030302020204" pitchFamily="66" charset="0"/>
              </a:rPr>
              <a:t>What actions can you take if this happens to you?</a:t>
            </a:r>
          </a:p>
          <a:p>
            <a:pPr algn="ctr"/>
            <a:endParaRPr lang="en-US" b="1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32882" y="288235"/>
            <a:ext cx="585911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anose="030F0702030302020204" pitchFamily="66" charset="0"/>
              </a:rPr>
              <a:t>#6 False messages are sent from a fake account set up in your name.  (Impersonating-Fake Accounts)</a:t>
            </a:r>
          </a:p>
          <a:p>
            <a:pPr algn="ctr"/>
            <a:endParaRPr lang="en-US" b="1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  </a:t>
            </a:r>
          </a:p>
          <a:p>
            <a:r>
              <a:rPr lang="en-US" b="1" dirty="0">
                <a:latin typeface="Comic Sans MS" panose="030F0702030302020204" pitchFamily="66" charset="0"/>
              </a:rPr>
              <a:t>What reactions might make this situation worse?</a:t>
            </a: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r>
              <a:rPr lang="en-US" b="1" dirty="0">
                <a:latin typeface="Comic Sans MS" panose="030F0702030302020204" pitchFamily="66" charset="0"/>
              </a:rPr>
              <a:t>How might this make the target feel?</a:t>
            </a: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r>
              <a:rPr lang="en-US" b="1" dirty="0">
                <a:latin typeface="Comic Sans MS" panose="030F0702030302020204" pitchFamily="66" charset="0"/>
              </a:rPr>
              <a:t>What actions can you take if this happens to you?</a:t>
            </a:r>
          </a:p>
          <a:p>
            <a:pPr algn="ctr"/>
            <a:endParaRPr lang="en-US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529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574" y="0"/>
            <a:ext cx="602311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68887" y="0"/>
            <a:ext cx="602311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9209" y="288235"/>
            <a:ext cx="569512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anose="030F0702030302020204" pitchFamily="66" charset="0"/>
              </a:rPr>
              <a:t>#7 The police were falsely called to respond to an emergency at the target’s address.  (Swatting)</a:t>
            </a:r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 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  </a:t>
            </a:r>
          </a:p>
          <a:p>
            <a:r>
              <a:rPr lang="en-US" b="1" dirty="0">
                <a:latin typeface="Comic Sans MS" panose="030F0702030302020204" pitchFamily="66" charset="0"/>
              </a:rPr>
              <a:t>What reactions might make this situation worse?</a:t>
            </a: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r>
              <a:rPr lang="en-US" b="1" dirty="0">
                <a:latin typeface="Comic Sans MS" panose="030F0702030302020204" pitchFamily="66" charset="0"/>
              </a:rPr>
              <a:t>How might this make the target feel?</a:t>
            </a: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r>
              <a:rPr lang="en-US" b="1" dirty="0">
                <a:latin typeface="Comic Sans MS" panose="030F0702030302020204" pitchFamily="66" charset="0"/>
              </a:rPr>
              <a:t>What actions can you take </a:t>
            </a:r>
            <a:r>
              <a:rPr lang="en-US" b="1" dirty="0" smtClean="0">
                <a:latin typeface="Comic Sans MS" panose="030F0702030302020204" pitchFamily="66" charset="0"/>
              </a:rPr>
              <a:t>to protect yourself?</a:t>
            </a:r>
            <a:endParaRPr lang="en-US" b="1" dirty="0">
              <a:latin typeface="Comic Sans MS" panose="030F0702030302020204" pitchFamily="66" charset="0"/>
            </a:endParaRPr>
          </a:p>
          <a:p>
            <a:pPr algn="ctr"/>
            <a:endParaRPr lang="en-US" b="1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32882" y="288235"/>
            <a:ext cx="569512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anose="030F0702030302020204" pitchFamily="66" charset="0"/>
              </a:rPr>
              <a:t>#8 The target’s personal or private information was posted publically. (Doxing)</a:t>
            </a:r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 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 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 </a:t>
            </a:r>
          </a:p>
          <a:p>
            <a:r>
              <a:rPr lang="en-US" b="1" dirty="0">
                <a:latin typeface="Comic Sans MS" panose="030F0702030302020204" pitchFamily="66" charset="0"/>
              </a:rPr>
              <a:t>What reactions might make this situation worse?</a:t>
            </a: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r>
              <a:rPr lang="en-US" b="1" dirty="0">
                <a:latin typeface="Comic Sans MS" panose="030F0702030302020204" pitchFamily="66" charset="0"/>
              </a:rPr>
              <a:t>How might this make the target feel?</a:t>
            </a: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  <a:p>
            <a:r>
              <a:rPr lang="en-US" b="1" dirty="0">
                <a:latin typeface="Comic Sans MS" panose="030F0702030302020204" pitchFamily="66" charset="0"/>
              </a:rPr>
              <a:t>What actions can you take </a:t>
            </a:r>
            <a:r>
              <a:rPr lang="en-US" b="1" dirty="0" smtClean="0">
                <a:latin typeface="Comic Sans MS" panose="030F0702030302020204" pitchFamily="66" charset="0"/>
              </a:rPr>
              <a:t>to keep personal information private?</a:t>
            </a:r>
            <a:endParaRPr lang="en-US" b="1" dirty="0">
              <a:latin typeface="Comic Sans MS" panose="030F0702030302020204" pitchFamily="66" charset="0"/>
            </a:endParaRPr>
          </a:p>
          <a:p>
            <a:pPr algn="ctr"/>
            <a:endParaRPr lang="en-US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787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02311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19685" y="0"/>
            <a:ext cx="602311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58337" y="201150"/>
            <a:ext cx="5695121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#1 The target receives several threatening messages. </a:t>
            </a:r>
            <a:r>
              <a:rPr lang="en-US" sz="1200" b="1" dirty="0"/>
              <a:t> 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What actions might make this situation worse?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Responding </a:t>
            </a:r>
            <a:r>
              <a:rPr lang="en-US" sz="1200" dirty="0"/>
              <a:t>with threatening, offensive or mean comments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Ignoring the threats; </a:t>
            </a:r>
            <a:r>
              <a:rPr lang="en-US" sz="1200" dirty="0"/>
              <a:t>never </a:t>
            </a:r>
            <a:r>
              <a:rPr lang="en-US" sz="1200" dirty="0" smtClean="0"/>
              <a:t>blocking, deleting and reporting it</a:t>
            </a:r>
            <a:endParaRPr lang="en-US" sz="1200" dirty="0"/>
          </a:p>
          <a:p>
            <a:endParaRPr lang="en-US" sz="1200" b="1" dirty="0"/>
          </a:p>
          <a:p>
            <a:r>
              <a:rPr lang="en-US" sz="1200" b="1" dirty="0" smtClean="0"/>
              <a:t>How </a:t>
            </a:r>
            <a:r>
              <a:rPr lang="en-US" sz="1200" b="1" dirty="0"/>
              <a:t>might this make the target </a:t>
            </a:r>
            <a:r>
              <a:rPr lang="en-US" sz="1200" b="1" dirty="0" smtClean="0"/>
              <a:t>feel?</a:t>
            </a:r>
          </a:p>
          <a:p>
            <a:pPr algn="ctr"/>
            <a:r>
              <a:rPr lang="en-US" sz="1200" dirty="0" smtClean="0">
                <a:cs typeface="Calibri" panose="020F0502020204030204" pitchFamily="34" charset="0"/>
              </a:rPr>
              <a:t>Student answers may vary</a:t>
            </a:r>
          </a:p>
          <a:p>
            <a:endParaRPr lang="en-US" sz="1200" b="1" dirty="0"/>
          </a:p>
          <a:p>
            <a:r>
              <a:rPr lang="en-US" sz="1200" b="1" dirty="0" smtClean="0"/>
              <a:t>What actions can you take to protect yourself?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/>
              <a:t>Block, delete and report inappropriate or unwanted messages and content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/>
              <a:t>Take a screen shot to show an adult before deleting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Let </a:t>
            </a:r>
            <a:r>
              <a:rPr lang="en-US" sz="1200" dirty="0"/>
              <a:t>the target know you care; help them report and talk to someone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/>
              <a:t>Leave the group bullying or conversation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/>
              <a:t>Only accept posts or “Friends” from people you know and what to communicate with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</a:t>
            </a:r>
            <a:r>
              <a:rPr lang="en-US" sz="1200" dirty="0"/>
              <a:t>privacy settings; think before you post;  keep your location private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Use </a:t>
            </a:r>
            <a:r>
              <a:rPr lang="en-US" sz="1200" dirty="0"/>
              <a:t>strong password and keep them private; use caution when accessing public computers-make sure to log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r>
              <a:rPr lang="en-US" sz="1200" b="1" dirty="0" smtClean="0"/>
              <a:t>Laws: </a:t>
            </a:r>
          </a:p>
          <a:p>
            <a:endParaRPr lang="en-US" sz="1200" b="1" dirty="0"/>
          </a:p>
          <a:p>
            <a:r>
              <a:rPr lang="en-US" sz="1200" dirty="0"/>
              <a:t>13-1202. Threatening or intimidating; </a:t>
            </a:r>
            <a:r>
              <a:rPr lang="en-US" sz="1200" dirty="0" smtClean="0"/>
              <a:t>classification</a:t>
            </a:r>
          </a:p>
          <a:p>
            <a:endParaRPr lang="en-US" sz="1200" dirty="0"/>
          </a:p>
          <a:p>
            <a:r>
              <a:rPr lang="en-US" sz="1200" dirty="0" smtClean="0"/>
              <a:t>13-2916</a:t>
            </a:r>
            <a:r>
              <a:rPr lang="en-US" sz="1200" dirty="0"/>
              <a:t>. Use of an electronic communication to terrify, intimidate, threaten or harass; applicability; classification; </a:t>
            </a:r>
            <a:r>
              <a:rPr lang="en-US" sz="1200" dirty="0" smtClean="0"/>
              <a:t>definition</a:t>
            </a:r>
          </a:p>
          <a:p>
            <a:endParaRPr lang="en-US" sz="1200" dirty="0" smtClean="0"/>
          </a:p>
          <a:p>
            <a:r>
              <a:rPr lang="en-US" sz="1200" dirty="0" smtClean="0"/>
              <a:t>13-2921</a:t>
            </a:r>
            <a:r>
              <a:rPr lang="en-US" sz="1200" dirty="0"/>
              <a:t>. Harassment; classification; definition</a:t>
            </a:r>
          </a:p>
          <a:p>
            <a:endParaRPr lang="en-US" sz="1200" b="1" dirty="0">
              <a:latin typeface="Comic Sans MS" panose="030F0702030302020204" pitchFamily="66" charset="0"/>
            </a:endParaRPr>
          </a:p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 </a:t>
            </a:r>
            <a:endParaRPr lang="en-US" dirty="0"/>
          </a:p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96879" y="201150"/>
            <a:ext cx="5695121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#2 The target continually receives unwanted content. </a:t>
            </a:r>
          </a:p>
          <a:p>
            <a:r>
              <a:rPr lang="en-US" sz="1200" dirty="0" smtClean="0"/>
              <a:t> </a:t>
            </a:r>
          </a:p>
          <a:p>
            <a:r>
              <a:rPr lang="en-US" sz="1200" b="1" dirty="0" smtClean="0"/>
              <a:t>What actions might make this situation worse?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Responding with threatening, offensive or mean comments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Never blocking or deleting unwanted messages</a:t>
            </a:r>
            <a:endParaRPr lang="en-US" sz="1200" b="1" dirty="0" smtClean="0"/>
          </a:p>
          <a:p>
            <a:endParaRPr lang="en-US" sz="1200" b="1" dirty="0" smtClean="0"/>
          </a:p>
          <a:p>
            <a:r>
              <a:rPr lang="en-US" sz="1200" b="1" dirty="0" smtClean="0"/>
              <a:t>How might this make the target feel?</a:t>
            </a:r>
          </a:p>
          <a:p>
            <a:pPr algn="ctr"/>
            <a:r>
              <a:rPr lang="en-US" sz="1200" dirty="0" smtClean="0">
                <a:cs typeface="Calibri" panose="020F0502020204030204" pitchFamily="34" charset="0"/>
              </a:rPr>
              <a:t>Student answers may vary</a:t>
            </a:r>
          </a:p>
          <a:p>
            <a:pPr algn="ctr"/>
            <a:endParaRPr lang="en-US" sz="1200" b="1" dirty="0" smtClean="0"/>
          </a:p>
          <a:p>
            <a:r>
              <a:rPr lang="en-US" sz="1200" b="1" dirty="0" smtClean="0"/>
              <a:t>What actions can you take to stop receiving unwanted content?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Block, delete and report inappropriate or unwanted messages and content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Take a screen shot to show an adult before deleting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Let the sender know you do not approve with assertive comments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Only accept posts or “Friends” from people you know and what to communicate with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Set privacy settings; think before you post;  keep your location private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Use strong password and keep them private; use caution when accessing public computers-make sure to log out</a:t>
            </a:r>
          </a:p>
          <a:p>
            <a:endParaRPr lang="en-US" sz="1200" b="1" dirty="0" smtClean="0"/>
          </a:p>
          <a:p>
            <a:endParaRPr lang="en-US" sz="1200" dirty="0" smtClean="0"/>
          </a:p>
          <a:p>
            <a:r>
              <a:rPr lang="en-US" sz="1200" b="1" dirty="0"/>
              <a:t>Laws: </a:t>
            </a:r>
          </a:p>
          <a:p>
            <a:endParaRPr lang="en-US" sz="1200" dirty="0"/>
          </a:p>
          <a:p>
            <a:r>
              <a:rPr lang="en-US" sz="1200" dirty="0" smtClean="0"/>
              <a:t>13-2916</a:t>
            </a:r>
            <a:r>
              <a:rPr lang="en-US" sz="1200" dirty="0"/>
              <a:t>. Use of an electronic communication to terrify, intimidate, threaten or harass; applicability; classification; </a:t>
            </a:r>
            <a:r>
              <a:rPr lang="en-US" sz="1200" dirty="0" smtClean="0"/>
              <a:t>definition</a:t>
            </a:r>
          </a:p>
          <a:p>
            <a:endParaRPr lang="en-US" sz="1200" dirty="0"/>
          </a:p>
          <a:p>
            <a:r>
              <a:rPr lang="en-US" sz="1200" dirty="0"/>
              <a:t>13-2921. Harassment; classification; definition</a:t>
            </a:r>
            <a:endParaRPr lang="en-US" sz="1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565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574" y="13252"/>
            <a:ext cx="602311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68887" y="0"/>
            <a:ext cx="602311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5512" y="121321"/>
            <a:ext cx="5695121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#3 Others are encouraged to send the target insulting, offensive or threatening messages. (Flaming)</a:t>
            </a:r>
          </a:p>
          <a:p>
            <a:pPr algn="ctr"/>
            <a:endParaRPr lang="en-US" sz="1200" b="1" dirty="0"/>
          </a:p>
          <a:p>
            <a:r>
              <a:rPr lang="en-US" sz="1200" b="1" dirty="0" smtClean="0"/>
              <a:t>What </a:t>
            </a:r>
            <a:r>
              <a:rPr lang="en-US" sz="1200" b="1" dirty="0"/>
              <a:t>reactions might make this situation worse?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/>
              <a:t>Forwarding or sharing mean or offensive posts or pictures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/>
              <a:t>Responding with threatening, offensive or mean comments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/>
              <a:t>Gossiping about the mean posts or embarrassing pictures online or at school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/>
              <a:t>Ignoring </a:t>
            </a:r>
            <a:r>
              <a:rPr lang="en-US" sz="1200" dirty="0" smtClean="0"/>
              <a:t>the request and never blocking, deleting and reporting it</a:t>
            </a:r>
            <a:endParaRPr lang="en-US" sz="12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/>
              <a:t>Following the sender or showing approval in other ways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/>
              <a:t>Laughing at it in person or online methods such as memes, emoji faces or “Like” buttons</a:t>
            </a:r>
          </a:p>
          <a:p>
            <a:endParaRPr lang="en-US" sz="1200" b="1" dirty="0"/>
          </a:p>
          <a:p>
            <a:r>
              <a:rPr lang="en-US" sz="1200" b="1" dirty="0"/>
              <a:t>How might this make the target feel?</a:t>
            </a:r>
          </a:p>
          <a:p>
            <a:pPr algn="ctr"/>
            <a:r>
              <a:rPr lang="en-US" sz="1200" dirty="0">
                <a:cs typeface="Calibri" panose="020F0502020204030204" pitchFamily="34" charset="0"/>
              </a:rPr>
              <a:t>Student answers may vary</a:t>
            </a:r>
          </a:p>
          <a:p>
            <a:pPr algn="ctr"/>
            <a:endParaRPr lang="en-US" sz="1200" b="1" dirty="0"/>
          </a:p>
          <a:p>
            <a:r>
              <a:rPr lang="en-US" sz="1200" b="1" dirty="0" smtClean="0"/>
              <a:t>What </a:t>
            </a:r>
            <a:r>
              <a:rPr lang="en-US" sz="1200" b="1" dirty="0"/>
              <a:t>actions can you take if </a:t>
            </a:r>
            <a:r>
              <a:rPr lang="en-US" sz="1200" b="1" dirty="0" smtClean="0"/>
              <a:t>you are pressured to send the target mean messages?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Block, delete and report inappropriate or unwanted messages and content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Take a screen shot to show an adult before deleting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Post a kind or positive message in response to mean comments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Let the sender know you do not approve with assertive comments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Let the target know you care; help them report and talk to someone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Leave the group bullying or conversation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Only accept posts or “Friends” from people you know and what to communicate with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Let the ones pressuring you why you are refusing to forward or share inappropriate or offensive messages or content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Set </a:t>
            </a:r>
            <a:r>
              <a:rPr lang="en-US" sz="1200" dirty="0"/>
              <a:t>privacy settings; think before you post;  keep your location private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Use </a:t>
            </a:r>
            <a:r>
              <a:rPr lang="en-US" sz="1200" dirty="0"/>
              <a:t>strong password and keep them private; use caution when accessing public computers-make sure to log out</a:t>
            </a:r>
          </a:p>
          <a:p>
            <a:endParaRPr lang="en-US" sz="1200" b="1" dirty="0"/>
          </a:p>
          <a:p>
            <a:r>
              <a:rPr lang="en-US" sz="1200" b="1" dirty="0" smtClean="0"/>
              <a:t>Laws: </a:t>
            </a:r>
          </a:p>
          <a:p>
            <a:endParaRPr lang="en-US" sz="1200" b="1" dirty="0" smtClean="0"/>
          </a:p>
          <a:p>
            <a:r>
              <a:rPr lang="en-US" sz="1200" dirty="0"/>
              <a:t>13-2916. Use of an electronic communication to terrify, intimidate, threaten or harass; applicability; classification; </a:t>
            </a:r>
            <a:r>
              <a:rPr lang="en-US" sz="1200" dirty="0" smtClean="0"/>
              <a:t>definition</a:t>
            </a:r>
          </a:p>
          <a:p>
            <a:endParaRPr lang="en-US" sz="1200" dirty="0" smtClean="0"/>
          </a:p>
          <a:p>
            <a:r>
              <a:rPr lang="en-US" sz="1200" dirty="0" smtClean="0"/>
              <a:t>13-2921</a:t>
            </a:r>
            <a:r>
              <a:rPr lang="en-US" sz="1200" dirty="0"/>
              <a:t>. Harassment; classification; </a:t>
            </a:r>
            <a:r>
              <a:rPr lang="en-US" sz="1200" dirty="0" smtClean="0"/>
              <a:t>definition</a:t>
            </a:r>
          </a:p>
          <a:p>
            <a:endParaRPr lang="en-US" sz="1200" u="sng" dirty="0">
              <a:latin typeface="Comic Sans MS" panose="030F0702030302020204" pitchFamily="66" charset="0"/>
            </a:endParaRPr>
          </a:p>
          <a:p>
            <a:endParaRPr lang="en-US" sz="1200" dirty="0" smtClean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32882" y="201149"/>
            <a:ext cx="5695121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#4 Rumors and pictures are posted online that make the target look bad.</a:t>
            </a:r>
          </a:p>
          <a:p>
            <a:pPr algn="ctr"/>
            <a:endParaRPr lang="en-US" sz="1200" b="1" dirty="0"/>
          </a:p>
          <a:p>
            <a:r>
              <a:rPr lang="en-US" sz="1200" b="1" dirty="0" smtClean="0"/>
              <a:t>What </a:t>
            </a:r>
            <a:r>
              <a:rPr lang="en-US" sz="1200" b="1" dirty="0"/>
              <a:t>reactions might make this situation worse?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/>
              <a:t>Forwarding or sharing </a:t>
            </a:r>
            <a:r>
              <a:rPr lang="en-US" sz="1200" dirty="0" smtClean="0"/>
              <a:t>the pictures or post</a:t>
            </a:r>
            <a:endParaRPr lang="en-US" sz="12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Gossiping </a:t>
            </a:r>
            <a:r>
              <a:rPr lang="en-US" sz="1200" dirty="0"/>
              <a:t>about the mean posts or embarrassing pictures online or at school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/>
              <a:t>Ignoring </a:t>
            </a:r>
            <a:r>
              <a:rPr lang="en-US" sz="1200" dirty="0" smtClean="0"/>
              <a:t>the mean posts without ever blocking, deleting and reporting it</a:t>
            </a:r>
            <a:endParaRPr lang="en-US" sz="12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/>
              <a:t>Following the sender or showing approval in other ways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/>
              <a:t>Laughing at it in person or online methods such as memes, emoji faces or “Like” buttons</a:t>
            </a:r>
          </a:p>
          <a:p>
            <a:endParaRPr lang="en-US" sz="1200" b="1" dirty="0"/>
          </a:p>
          <a:p>
            <a:r>
              <a:rPr lang="en-US" sz="1200" b="1" dirty="0"/>
              <a:t>How might this make the target feel</a:t>
            </a:r>
            <a:r>
              <a:rPr lang="en-US" sz="1200" b="1" dirty="0" smtClean="0"/>
              <a:t>?</a:t>
            </a:r>
          </a:p>
          <a:p>
            <a:pPr algn="ctr"/>
            <a:r>
              <a:rPr lang="en-US" sz="1200" dirty="0">
                <a:cs typeface="Calibri" panose="020F0502020204030204" pitchFamily="34" charset="0"/>
              </a:rPr>
              <a:t>Student answers may vary</a:t>
            </a:r>
          </a:p>
          <a:p>
            <a:pPr algn="ctr"/>
            <a:endParaRPr lang="en-US" sz="1200" b="1" dirty="0"/>
          </a:p>
          <a:p>
            <a:r>
              <a:rPr lang="en-US" sz="1200" b="1" dirty="0" smtClean="0"/>
              <a:t>What </a:t>
            </a:r>
            <a:r>
              <a:rPr lang="en-US" sz="1200" b="1" dirty="0"/>
              <a:t>actions can you take </a:t>
            </a:r>
            <a:r>
              <a:rPr lang="en-US" sz="1200" b="1" dirty="0" smtClean="0"/>
              <a:t>to help the target?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Block, delete and report inappropriate or unwanted messages and content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Take a screen shot to show an adult before deleting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Post a kind or positive message in response to mean comments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Let the sender know you do not approve with assertive comments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Let the target know you care; help them report and talk to someone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Leave the group bullying or conversation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Only accept posts or “Friends” from people you know and what to communicate with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Let the ones pressuring you why you are refusing to forward or share inappropriate or offensive messages or content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Set </a:t>
            </a:r>
            <a:r>
              <a:rPr lang="en-US" sz="1200" dirty="0"/>
              <a:t>privacy settings; think before you post;  keep your location private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Use </a:t>
            </a:r>
            <a:r>
              <a:rPr lang="en-US" sz="1200" dirty="0"/>
              <a:t>strong password and keep them private; use caution when accessing public computers-make sure to log out</a:t>
            </a:r>
          </a:p>
          <a:p>
            <a:endParaRPr lang="en-US" sz="1200" b="1" dirty="0" smtClean="0"/>
          </a:p>
          <a:p>
            <a:endParaRPr lang="en-US" sz="1200" b="1" dirty="0"/>
          </a:p>
          <a:p>
            <a:r>
              <a:rPr lang="en-US" sz="1200" b="1" dirty="0"/>
              <a:t>Laws: </a:t>
            </a:r>
          </a:p>
          <a:p>
            <a:endParaRPr lang="en-US" sz="1200" b="1" dirty="0"/>
          </a:p>
          <a:p>
            <a:r>
              <a:rPr lang="en-US" sz="1200" dirty="0"/>
              <a:t>13-2916. Use of an electronic communication to terrify, intimidate, threaten or harass; applicability; classification; </a:t>
            </a:r>
            <a:r>
              <a:rPr lang="en-US" sz="1200" dirty="0" smtClean="0"/>
              <a:t>definition</a:t>
            </a:r>
          </a:p>
          <a:p>
            <a:endParaRPr lang="en-US" sz="1200" dirty="0" smtClean="0"/>
          </a:p>
          <a:p>
            <a:r>
              <a:rPr lang="en-US" sz="1200" dirty="0"/>
              <a:t>13-2921. Harassment; classification; definition</a:t>
            </a:r>
          </a:p>
        </p:txBody>
      </p:sp>
    </p:spTree>
    <p:extLst>
      <p:ext uri="{BB962C8B-B14F-4D97-AF65-F5344CB8AC3E}">
        <p14:creationId xmlns:p14="http://schemas.microsoft.com/office/powerpoint/2010/main" val="1734271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574" y="13252"/>
            <a:ext cx="602311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68887" y="0"/>
            <a:ext cx="602311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9574" y="3363"/>
            <a:ext cx="6110907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#5 Lies are posted about the target. (Defaming)</a:t>
            </a:r>
          </a:p>
          <a:p>
            <a:pPr algn="ctr"/>
            <a:endParaRPr lang="en-US" sz="1200" b="1" dirty="0" smtClean="0"/>
          </a:p>
          <a:p>
            <a:r>
              <a:rPr lang="en-US" sz="1200" b="1" dirty="0" smtClean="0"/>
              <a:t>What reactions might make this situation worse?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Forwarding or sharing the post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Responding with threatening or mean comments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Gossiping about the posts online or at school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Ignoring the defamatory posts and never blocking, deleting and reporting it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Following the sender or showing approval in other ways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Laughing at it in person or online methods such as memes, emoji faces or “Like” buttons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Reacting or responding to the post as if it were true without checking your facts or verifying the information or that the person really sent the message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How might this make the target feel?</a:t>
            </a:r>
          </a:p>
          <a:p>
            <a:pPr algn="ctr"/>
            <a:r>
              <a:rPr lang="en-US" sz="1200" dirty="0" smtClean="0">
                <a:cs typeface="Calibri" panose="020F0502020204030204" pitchFamily="34" charset="0"/>
              </a:rPr>
              <a:t>Student answers may vary</a:t>
            </a:r>
          </a:p>
          <a:p>
            <a:pPr algn="ctr"/>
            <a:endParaRPr lang="en-US" sz="1200" b="1" dirty="0" smtClean="0"/>
          </a:p>
          <a:p>
            <a:r>
              <a:rPr lang="en-US" sz="1200" b="1" dirty="0" smtClean="0"/>
              <a:t>What actions can you take if this happens to you?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Block, delete and report inappropriate or unwanted messages and content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Take a screen shot to show an adult before deleting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Post a kind or positive message in response to mean comments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Let the sender know you do not approve with assertive comments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Let the target know you care; help them report and talk to someone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Leave the group bullying or conversation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Only accept posts or “Friends” from people you know and what to communicate with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Let the ones pressuring you why you are refusing to forward or share inappropriate or offensive messages or content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Set privacy settings; think before you post;  keep your location private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Use strong password and keep them private; use caution when accessing public computers-make sure to log out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lvl="0"/>
            <a:r>
              <a:rPr lang="en-US" sz="1200" b="1" dirty="0"/>
              <a:t>Laws: </a:t>
            </a:r>
          </a:p>
          <a:p>
            <a:pPr lvl="0"/>
            <a:endParaRPr lang="en-US" sz="1200" b="1" dirty="0"/>
          </a:p>
          <a:p>
            <a:pPr lvl="0"/>
            <a:r>
              <a:rPr lang="en-US" sz="1200" dirty="0"/>
              <a:t>13-1202. Threatening or intimidating; classification</a:t>
            </a:r>
            <a:endParaRPr lang="en-US" sz="1200" dirty="0" smtClean="0"/>
          </a:p>
          <a:p>
            <a:pPr lvl="0"/>
            <a:endParaRPr lang="en-US" sz="1200" dirty="0"/>
          </a:p>
          <a:p>
            <a:pPr lvl="0"/>
            <a:r>
              <a:rPr lang="en-US" sz="1200" dirty="0" smtClean="0"/>
              <a:t>13-2916</a:t>
            </a:r>
            <a:r>
              <a:rPr lang="en-US" sz="1200" dirty="0"/>
              <a:t>. Use of an electronic communication to terrify, intimidate, threaten or harass; applicability; classification; </a:t>
            </a:r>
            <a:r>
              <a:rPr lang="en-US" sz="1200" dirty="0" smtClean="0"/>
              <a:t>definition</a:t>
            </a:r>
          </a:p>
          <a:p>
            <a:pPr lvl="0"/>
            <a:endParaRPr lang="en-US" sz="1200" dirty="0" smtClean="0"/>
          </a:p>
          <a:p>
            <a:pPr lvl="0"/>
            <a:r>
              <a:rPr lang="en-US" sz="1200" dirty="0"/>
              <a:t>13-2921. Harassment; classification; definition</a:t>
            </a:r>
            <a:endParaRPr lang="en-US" sz="1200" dirty="0" smtClean="0"/>
          </a:p>
          <a:p>
            <a:endParaRPr lang="en-US" sz="1200" b="1" dirty="0" smtClean="0">
              <a:latin typeface="Comic Sans MS" panose="030F0702030302020204" pitchFamily="66" charset="0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56682" y="80145"/>
            <a:ext cx="5859118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#6 False messages are sent from a fake account set up in the target’s name. (Impersonating-Fake Accounts)</a:t>
            </a:r>
          </a:p>
          <a:p>
            <a:pPr algn="ctr"/>
            <a:endParaRPr lang="en-US" sz="1200" b="1" dirty="0"/>
          </a:p>
          <a:p>
            <a:r>
              <a:rPr lang="en-US" sz="1200" b="1" dirty="0" smtClean="0"/>
              <a:t>What </a:t>
            </a:r>
            <a:r>
              <a:rPr lang="en-US" sz="1200" b="1" dirty="0"/>
              <a:t>reactions might make this situation worse?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Never checking your online profiles and links for accuracies and reporting false information to the website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Reacting </a:t>
            </a:r>
            <a:r>
              <a:rPr lang="en-US" sz="1200" dirty="0"/>
              <a:t>or responding to the post as if it were true without checking your facts or verifying the information or that the person really sent the message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/>
              <a:t>Believing something that would normally be out of character for the </a:t>
            </a:r>
            <a:r>
              <a:rPr lang="en-US" sz="1200" dirty="0" smtClean="0"/>
              <a:t>sender and never questioning it</a:t>
            </a:r>
            <a:endParaRPr lang="en-US" sz="1200" dirty="0"/>
          </a:p>
          <a:p>
            <a:endParaRPr lang="en-US" sz="1200" b="1" dirty="0"/>
          </a:p>
          <a:p>
            <a:r>
              <a:rPr lang="en-US" sz="1200" b="1" dirty="0"/>
              <a:t>How might this make the target feel</a:t>
            </a:r>
            <a:r>
              <a:rPr lang="en-US" sz="1200" b="1" dirty="0" smtClean="0"/>
              <a:t>?</a:t>
            </a:r>
          </a:p>
          <a:p>
            <a:pPr algn="ctr"/>
            <a:r>
              <a:rPr lang="en-US" sz="1200" dirty="0">
                <a:cs typeface="Calibri" panose="020F0502020204030204" pitchFamily="34" charset="0"/>
              </a:rPr>
              <a:t>Student answers may vary</a:t>
            </a:r>
          </a:p>
          <a:p>
            <a:pPr algn="ctr"/>
            <a:endParaRPr lang="en-US" sz="1200" b="1" dirty="0"/>
          </a:p>
          <a:p>
            <a:r>
              <a:rPr lang="en-US" sz="1200" b="1" dirty="0" smtClean="0"/>
              <a:t>What </a:t>
            </a:r>
            <a:r>
              <a:rPr lang="en-US" sz="1200" b="1" dirty="0"/>
              <a:t>actions can you take if this happens to you</a:t>
            </a:r>
            <a:r>
              <a:rPr lang="en-US" sz="1200" b="1" dirty="0" smtClean="0"/>
              <a:t>?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Block, delete and report inappropriate or unwanted messages and content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Take a screen shot to show an adult before deleting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Let </a:t>
            </a:r>
            <a:r>
              <a:rPr lang="en-US" sz="1200" dirty="0"/>
              <a:t>the target know you care; help them report and talk to someone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Only </a:t>
            </a:r>
            <a:r>
              <a:rPr lang="en-US" sz="1200" dirty="0"/>
              <a:t>accept posts or “Friends” from people you know and what to communicate with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Look </a:t>
            </a:r>
            <a:r>
              <a:rPr lang="en-US" sz="1200" dirty="0"/>
              <a:t>for details that convince you the sender is who you think it is; report suspicious looking accounts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Set privacy settings; think before you post;  keep your location private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Google </a:t>
            </a:r>
            <a:r>
              <a:rPr lang="en-US" sz="1200" dirty="0"/>
              <a:t>your name and verify that the information is true and what you want made public; report to Google if anything is incorrect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Use strong password and keep them private; use caution when accessing public computers-make sure to log out</a:t>
            </a:r>
          </a:p>
          <a:p>
            <a:endParaRPr lang="en-US" sz="1200" b="1" dirty="0" smtClean="0"/>
          </a:p>
          <a:p>
            <a:endParaRPr lang="en-US" sz="1200" b="1" dirty="0"/>
          </a:p>
          <a:p>
            <a:r>
              <a:rPr lang="en-US" sz="1200" b="1" dirty="0"/>
              <a:t>Laws: </a:t>
            </a:r>
          </a:p>
          <a:p>
            <a:endParaRPr lang="en-US" sz="1200" b="1" dirty="0"/>
          </a:p>
          <a:p>
            <a:r>
              <a:rPr lang="en-US" sz="1200" dirty="0"/>
              <a:t>13-2008. Taking identity of another person or entity; </a:t>
            </a:r>
            <a:r>
              <a:rPr lang="en-US" sz="1200" dirty="0" smtClean="0"/>
              <a:t>classification</a:t>
            </a:r>
          </a:p>
          <a:p>
            <a:endParaRPr lang="en-US" sz="1200" dirty="0"/>
          </a:p>
          <a:p>
            <a:r>
              <a:rPr lang="en-US" sz="1200" dirty="0" smtClean="0"/>
              <a:t>13-2916</a:t>
            </a:r>
            <a:r>
              <a:rPr lang="en-US" sz="1200" dirty="0"/>
              <a:t>. Use of an electronic communication to terrify, intimidate, threaten or harass; applicability; classification; </a:t>
            </a:r>
            <a:r>
              <a:rPr lang="en-US" sz="1200" dirty="0" smtClean="0"/>
              <a:t>definition</a:t>
            </a:r>
          </a:p>
          <a:p>
            <a:endParaRPr lang="en-US" sz="1200" dirty="0" smtClean="0"/>
          </a:p>
          <a:p>
            <a:r>
              <a:rPr lang="en-US" sz="1200" dirty="0"/>
              <a:t>13-2921. Harassment; classification; definition</a:t>
            </a:r>
            <a:endParaRPr lang="en-US" sz="1200" dirty="0" smtClean="0"/>
          </a:p>
          <a:p>
            <a:pPr algn="ctr"/>
            <a:endParaRPr lang="en-US" sz="12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223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6249" y="0"/>
            <a:ext cx="602311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68887" y="0"/>
            <a:ext cx="602311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33569" y="259206"/>
            <a:ext cx="569512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mic Sans MS" panose="030F0702030302020204" pitchFamily="66" charset="0"/>
              </a:rPr>
              <a:t>#7 The police were falsely called to respond to an emergency at the target’s address.  (Swatting)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 </a:t>
            </a: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What </a:t>
            </a:r>
            <a:r>
              <a:rPr lang="en-US" sz="1200" b="1" dirty="0">
                <a:latin typeface="Comic Sans MS" panose="030F0702030302020204" pitchFamily="66" charset="0"/>
              </a:rPr>
              <a:t>reactions might make this situation worse?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Laughing </a:t>
            </a:r>
            <a:r>
              <a:rPr lang="en-US" sz="1200" dirty="0"/>
              <a:t>at it in person or online methods such as memes, emoji faces or “Like” buttons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Being uncooperative with the police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200" b="1" dirty="0">
              <a:latin typeface="Comic Sans MS" panose="030F0702030302020204" pitchFamily="66" charset="0"/>
            </a:endParaRPr>
          </a:p>
          <a:p>
            <a:r>
              <a:rPr lang="en-US" sz="1200" b="1" dirty="0">
                <a:latin typeface="Comic Sans MS" panose="030F0702030302020204" pitchFamily="66" charset="0"/>
              </a:rPr>
              <a:t>How might this make the target feel</a:t>
            </a:r>
            <a:r>
              <a:rPr lang="en-US" sz="1200" b="1" dirty="0" smtClean="0">
                <a:latin typeface="Comic Sans MS" panose="030F0702030302020204" pitchFamily="66" charset="0"/>
              </a:rPr>
              <a:t>?</a:t>
            </a:r>
          </a:p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Student answers may vary</a:t>
            </a:r>
          </a:p>
          <a:p>
            <a:endParaRPr lang="en-US" sz="1200" b="1" dirty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What </a:t>
            </a:r>
            <a:r>
              <a:rPr lang="en-US" sz="1200" b="1" dirty="0">
                <a:latin typeface="Comic Sans MS" panose="030F0702030302020204" pitchFamily="66" charset="0"/>
              </a:rPr>
              <a:t>actions can you take </a:t>
            </a:r>
            <a:r>
              <a:rPr lang="en-US" sz="1200" b="1" dirty="0" smtClean="0">
                <a:latin typeface="Comic Sans MS" panose="030F0702030302020204" pitchFamily="66" charset="0"/>
              </a:rPr>
              <a:t>to protect yourself?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</a:t>
            </a:r>
            <a:r>
              <a:rPr lang="en-US" sz="1200" dirty="0"/>
              <a:t>privacy settings; think before you post;  keep your location private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/>
              <a:t>If police appear, cooperate and follow their commands, you will have a chance to clear up any false reports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Use </a:t>
            </a:r>
            <a:r>
              <a:rPr lang="en-US" sz="1200" dirty="0"/>
              <a:t>strong password and keep them private; use caution when accessing public computers-make sure to log out</a:t>
            </a:r>
          </a:p>
          <a:p>
            <a:endParaRPr lang="en-US" b="1" dirty="0" smtClean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Laws</a:t>
            </a:r>
            <a:r>
              <a:rPr lang="en-US" sz="1200" b="1" dirty="0">
                <a:latin typeface="Comic Sans MS" panose="030F0702030302020204" pitchFamily="66" charset="0"/>
              </a:rPr>
              <a:t>: </a:t>
            </a:r>
          </a:p>
          <a:p>
            <a:endParaRPr lang="en-US" b="1" dirty="0">
              <a:latin typeface="Comic Sans MS" panose="030F0702030302020204" pitchFamily="66" charset="0"/>
            </a:endParaRPr>
          </a:p>
          <a:p>
            <a:r>
              <a:rPr lang="en-US" sz="1200" dirty="0">
                <a:latin typeface="Comic Sans MS" panose="030F0702030302020204" pitchFamily="66" charset="0"/>
              </a:rPr>
              <a:t>13-2907.01. False reporting to law enforcement agencies; classification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13-2916</a:t>
            </a:r>
            <a:r>
              <a:rPr lang="en-US" sz="1200" dirty="0">
                <a:latin typeface="Comic Sans MS" panose="030F0702030302020204" pitchFamily="66" charset="0"/>
              </a:rPr>
              <a:t>. Use of an electronic communication to terrify, intimidate, threaten or harass; applicability; classification; </a:t>
            </a:r>
            <a:r>
              <a:rPr lang="en-US" sz="1200" dirty="0" smtClean="0">
                <a:latin typeface="Comic Sans MS" panose="030F0702030302020204" pitchFamily="66" charset="0"/>
              </a:rPr>
              <a:t>definition</a:t>
            </a:r>
          </a:p>
          <a:p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sz="1200" dirty="0">
                <a:latin typeface="Comic Sans MS" panose="030F0702030302020204" pitchFamily="66" charset="0"/>
              </a:rPr>
              <a:t>13-2921. Harassment; classification; definition</a:t>
            </a:r>
          </a:p>
          <a:p>
            <a:pPr algn="ctr"/>
            <a:endParaRPr lang="en-US" b="1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56682" y="72571"/>
            <a:ext cx="5695121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mic Sans MS" panose="030F0702030302020204" pitchFamily="66" charset="0"/>
              </a:rPr>
              <a:t>#8 The target’s personal or private information was posted publically. (Doxing)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 </a:t>
            </a: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What </a:t>
            </a:r>
            <a:r>
              <a:rPr lang="en-US" sz="1200" b="1" dirty="0">
                <a:latin typeface="Comic Sans MS" panose="030F0702030302020204" pitchFamily="66" charset="0"/>
              </a:rPr>
              <a:t>reactions might make this situation worse?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/>
              <a:t>Forwarding or sharing </a:t>
            </a:r>
            <a:r>
              <a:rPr lang="en-US" sz="1200" dirty="0" smtClean="0"/>
              <a:t>the information</a:t>
            </a:r>
            <a:endParaRPr lang="en-US" sz="12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Gossiping </a:t>
            </a:r>
            <a:r>
              <a:rPr lang="en-US" sz="1200" dirty="0"/>
              <a:t>about the </a:t>
            </a:r>
            <a:r>
              <a:rPr lang="en-US" sz="1200" dirty="0" smtClean="0"/>
              <a:t>shared information online </a:t>
            </a:r>
            <a:r>
              <a:rPr lang="en-US" sz="1200" dirty="0"/>
              <a:t>or at school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Failing to block and delete the private information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Failing to notify the target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Laughing </a:t>
            </a:r>
            <a:r>
              <a:rPr lang="en-US" sz="1200" dirty="0"/>
              <a:t>at it in person or online methods such as memes, emoji faces or “Like” buttons</a:t>
            </a:r>
          </a:p>
          <a:p>
            <a:endParaRPr lang="en-US" sz="1200" b="1" dirty="0">
              <a:latin typeface="Comic Sans MS" panose="030F0702030302020204" pitchFamily="66" charset="0"/>
            </a:endParaRPr>
          </a:p>
          <a:p>
            <a:r>
              <a:rPr lang="en-US" sz="1200" b="1" dirty="0">
                <a:latin typeface="Comic Sans MS" panose="030F0702030302020204" pitchFamily="66" charset="0"/>
              </a:rPr>
              <a:t>How might this make the target feel</a:t>
            </a:r>
            <a:r>
              <a:rPr lang="en-US" sz="1200" b="1" dirty="0" smtClean="0">
                <a:latin typeface="Comic Sans MS" panose="030F0702030302020204" pitchFamily="66" charset="0"/>
              </a:rPr>
              <a:t>?</a:t>
            </a:r>
          </a:p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Student answers may vary</a:t>
            </a:r>
          </a:p>
          <a:p>
            <a:pPr algn="ctr"/>
            <a:endParaRPr lang="en-US" sz="1200" b="1" dirty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What </a:t>
            </a:r>
            <a:r>
              <a:rPr lang="en-US" sz="1200" b="1" dirty="0">
                <a:latin typeface="Comic Sans MS" panose="030F0702030302020204" pitchFamily="66" charset="0"/>
              </a:rPr>
              <a:t>actions can you take </a:t>
            </a:r>
            <a:r>
              <a:rPr lang="en-US" sz="1200" b="1" dirty="0" smtClean="0">
                <a:latin typeface="Comic Sans MS" panose="030F0702030302020204" pitchFamily="66" charset="0"/>
              </a:rPr>
              <a:t>to keep personal information private?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Block, delete and report inappropriate or unwanted messages and content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Take a screen shot to show an adult before deleting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Post a kind or positive message in response to mean comments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Let </a:t>
            </a:r>
            <a:r>
              <a:rPr lang="en-US" sz="1200" dirty="0"/>
              <a:t>the target know you care; help them report and talk to someone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Leave the group bullying or conversation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Only accept posts or “Friends” from people you know and what to communicate with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Let the ones pressuring you why you are refusing to forward or share inappropriate or offensive messages or content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Set </a:t>
            </a:r>
            <a:r>
              <a:rPr lang="en-US" sz="1200" dirty="0"/>
              <a:t>privacy settings; think before you post;  keep your location private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Google </a:t>
            </a:r>
            <a:r>
              <a:rPr lang="en-US" sz="1200" dirty="0"/>
              <a:t>your name and verify that the information is true and what you want made public; report to Google if anything is incorrect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Use strong password and keep them private; use caution when accessing public computers-make sure to log </a:t>
            </a:r>
            <a:r>
              <a:rPr lang="en-US" sz="1200" dirty="0" smtClean="0"/>
              <a:t>out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r>
              <a:rPr lang="en-US" sz="1200" b="1" dirty="0">
                <a:latin typeface="Comic Sans MS" panose="030F0702030302020204" pitchFamily="66" charset="0"/>
              </a:rPr>
              <a:t>Laws: </a:t>
            </a:r>
          </a:p>
          <a:p>
            <a:endParaRPr lang="en-US" sz="1100" dirty="0">
              <a:latin typeface="Comic Sans MS" panose="030F0702030302020204" pitchFamily="66" charset="0"/>
            </a:endParaRPr>
          </a:p>
          <a:p>
            <a:r>
              <a:rPr lang="en-US" sz="1100" dirty="0">
                <a:latin typeface="Comic Sans MS" panose="030F0702030302020204" pitchFamily="66" charset="0"/>
              </a:rPr>
              <a:t>13-2916. Use of an electronic communication to terrify, intimidate, threaten or harass; applicability; classification; </a:t>
            </a:r>
            <a:r>
              <a:rPr lang="en-US" sz="1100" dirty="0" smtClean="0">
                <a:latin typeface="Comic Sans MS" panose="030F0702030302020204" pitchFamily="66" charset="0"/>
              </a:rPr>
              <a:t>definition</a:t>
            </a:r>
          </a:p>
          <a:p>
            <a:endParaRPr lang="en-US" sz="1100" dirty="0" smtClean="0">
              <a:latin typeface="Comic Sans MS" panose="030F0702030302020204" pitchFamily="66" charset="0"/>
            </a:endParaRPr>
          </a:p>
          <a:p>
            <a:r>
              <a:rPr lang="en-US" sz="1100" dirty="0">
                <a:latin typeface="Comic Sans MS" panose="030F0702030302020204" pitchFamily="66" charset="0"/>
              </a:rPr>
              <a:t>13-2921. Harassment; classification; </a:t>
            </a:r>
            <a:r>
              <a:rPr lang="en-US" sz="1100" dirty="0" smtClean="0">
                <a:latin typeface="Comic Sans MS" panose="030F0702030302020204" pitchFamily="66" charset="0"/>
              </a:rPr>
              <a:t>definition</a:t>
            </a:r>
          </a:p>
          <a:p>
            <a:endParaRPr lang="en-US" sz="1100" dirty="0" smtClean="0">
              <a:latin typeface="Comic Sans MS" panose="030F0702030302020204" pitchFamily="66" charset="0"/>
            </a:endParaRPr>
          </a:p>
          <a:p>
            <a:r>
              <a:rPr lang="en-US" sz="1100" dirty="0">
                <a:latin typeface="Comic Sans MS" panose="030F0702030302020204" pitchFamily="66" charset="0"/>
              </a:rPr>
              <a:t>13-2923. Stalking; classification; exceptions; definitions</a:t>
            </a:r>
            <a:endParaRPr lang="en-US" sz="1100" dirty="0" smtClean="0">
              <a:latin typeface="Comic Sans MS" panose="030F0702030302020204" pitchFamily="66" charset="0"/>
            </a:endParaRPr>
          </a:p>
          <a:p>
            <a:endParaRPr lang="en-US" sz="1200" dirty="0" smtClean="0"/>
          </a:p>
          <a:p>
            <a:endParaRPr lang="en-US" sz="1200" b="1" dirty="0">
              <a:latin typeface="Comic Sans MS" panose="030F0702030302020204" pitchFamily="66" charset="0"/>
            </a:endParaRPr>
          </a:p>
          <a:p>
            <a:pPr algn="ctr"/>
            <a:endParaRPr lang="en-US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877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1316</Words>
  <Application>Microsoft Office PowerPoint</Application>
  <PresentationFormat>Widescreen</PresentationFormat>
  <Paragraphs>358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35</cp:revision>
  <cp:lastPrinted>2019-11-13T19:52:58Z</cp:lastPrinted>
  <dcterms:created xsi:type="dcterms:W3CDTF">2019-11-06T00:31:38Z</dcterms:created>
  <dcterms:modified xsi:type="dcterms:W3CDTF">2019-11-13T19:53:10Z</dcterms:modified>
</cp:coreProperties>
</file>