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3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633543" y="3839576"/>
            <a:ext cx="5553074" cy="2590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2231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47867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2231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47867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4598" y="533364"/>
            <a:ext cx="5284203" cy="901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17700" y="1419225"/>
            <a:ext cx="6781800" cy="417678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847214" marR="5080" indent="-1835150" algn="ctr">
              <a:lnSpc>
                <a:spcPct val="114999"/>
              </a:lnSpc>
              <a:spcBef>
                <a:spcPts val="100"/>
              </a:spcBef>
            </a:pPr>
            <a:r>
              <a:rPr lang="en-US" spc="-5" dirty="0"/>
              <a:t>Social Media and Campus Issues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3418057" y="2867025"/>
            <a:ext cx="3856061" cy="268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7310">
              <a:lnSpc>
                <a:spcPct val="1133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Lesson </a:t>
            </a:r>
            <a:r>
              <a:rPr lang="en-US" sz="1600" spc="-5" dirty="0">
                <a:latin typeface="Arial"/>
                <a:cs typeface="Arial"/>
              </a:rPr>
              <a:t>4</a:t>
            </a:r>
            <a:r>
              <a:rPr sz="1600" spc="-5" dirty="0">
                <a:latin typeface="Arial"/>
                <a:cs typeface="Arial"/>
              </a:rPr>
              <a:t>: Scripted Mock Trial Role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Cards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942A8D-6FF7-11D0-761A-3530BB23D645}"/>
              </a:ext>
            </a:extLst>
          </p:cNvPr>
          <p:cNvSpPr txBox="1"/>
          <p:nvPr/>
        </p:nvSpPr>
        <p:spPr>
          <a:xfrm>
            <a:off x="4294357" y="2167298"/>
            <a:ext cx="2103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-5" dirty="0"/>
              <a:t>Middle/High School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231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7867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6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6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6"/>
                </a:lnTo>
                <a:lnTo>
                  <a:pt x="4857009" y="108646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9" y="108646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6"/>
                </a:lnTo>
                <a:lnTo>
                  <a:pt x="4782429" y="108646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231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36469" y="3981098"/>
            <a:ext cx="4775835" cy="3276600"/>
          </a:xfrm>
          <a:custGeom>
            <a:avLst/>
            <a:gdLst/>
            <a:ahLst/>
            <a:cxnLst/>
            <a:rect l="l" t="t" r="r" b="b"/>
            <a:pathLst>
              <a:path w="4775834" h="3276600">
                <a:moveTo>
                  <a:pt x="4775493" y="166437"/>
                </a:moveTo>
                <a:lnTo>
                  <a:pt x="4775493" y="3107745"/>
                </a:lnTo>
                <a:lnTo>
                  <a:pt x="4769404" y="3152377"/>
                </a:lnTo>
                <a:lnTo>
                  <a:pt x="4752291" y="3192591"/>
                </a:lnTo>
                <a:lnTo>
                  <a:pt x="4725793" y="3226795"/>
                </a:lnTo>
                <a:lnTo>
                  <a:pt x="4691589" y="3253293"/>
                </a:lnTo>
                <a:lnTo>
                  <a:pt x="4651350" y="3270416"/>
                </a:lnTo>
                <a:lnTo>
                  <a:pt x="4606744" y="3276495"/>
                </a:lnTo>
                <a:lnTo>
                  <a:pt x="168748" y="3276495"/>
                </a:lnTo>
                <a:lnTo>
                  <a:pt x="124142" y="3270416"/>
                </a:lnTo>
                <a:lnTo>
                  <a:pt x="83903" y="3253293"/>
                </a:lnTo>
                <a:lnTo>
                  <a:pt x="49699" y="3226795"/>
                </a:lnTo>
                <a:lnTo>
                  <a:pt x="23201" y="3192591"/>
                </a:lnTo>
                <a:lnTo>
                  <a:pt x="6078" y="3152351"/>
                </a:lnTo>
                <a:lnTo>
                  <a:pt x="0" y="3107745"/>
                </a:lnTo>
                <a:lnTo>
                  <a:pt x="0" y="168749"/>
                </a:lnTo>
                <a:lnTo>
                  <a:pt x="6078" y="124143"/>
                </a:lnTo>
                <a:lnTo>
                  <a:pt x="23201" y="83903"/>
                </a:lnTo>
                <a:lnTo>
                  <a:pt x="49699" y="49700"/>
                </a:lnTo>
                <a:lnTo>
                  <a:pt x="83903" y="23201"/>
                </a:lnTo>
                <a:lnTo>
                  <a:pt x="124142" y="6078"/>
                </a:lnTo>
                <a:lnTo>
                  <a:pt x="168748" y="0"/>
                </a:lnTo>
                <a:lnTo>
                  <a:pt x="4604432" y="0"/>
                </a:lnTo>
                <a:lnTo>
                  <a:pt x="4650012" y="5104"/>
                </a:lnTo>
                <a:lnTo>
                  <a:pt x="4690904" y="21575"/>
                </a:lnTo>
                <a:lnTo>
                  <a:pt x="4725504" y="47677"/>
                </a:lnTo>
                <a:lnTo>
                  <a:pt x="4752206" y="81677"/>
                </a:lnTo>
                <a:lnTo>
                  <a:pt x="4769404" y="121842"/>
                </a:lnTo>
                <a:lnTo>
                  <a:pt x="4775493" y="1664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867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6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6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6"/>
                </a:lnTo>
                <a:lnTo>
                  <a:pt x="4857009" y="108646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9" y="108646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6"/>
                </a:lnTo>
                <a:lnTo>
                  <a:pt x="4782429" y="108646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7867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37265" y="1143238"/>
            <a:ext cx="3115205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8000" spc="-5" dirty="0">
                <a:latin typeface="Arial"/>
                <a:cs typeface="Arial"/>
              </a:rPr>
              <a:t>J</a:t>
            </a:r>
            <a:r>
              <a:rPr sz="8000" spc="-10" dirty="0">
                <a:latin typeface="Arial"/>
                <a:cs typeface="Arial"/>
              </a:rPr>
              <a:t>udg</a:t>
            </a:r>
            <a:r>
              <a:rPr sz="8000" spc="-5" dirty="0">
                <a:latin typeface="Arial"/>
                <a:cs typeface="Arial"/>
              </a:rPr>
              <a:t>e</a:t>
            </a:r>
            <a:endParaRPr sz="8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95959" y="1234613"/>
            <a:ext cx="265683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0" spc="-5" dirty="0">
                <a:latin typeface="Arial"/>
                <a:cs typeface="Arial"/>
              </a:rPr>
              <a:t>B</a:t>
            </a:r>
            <a:r>
              <a:rPr sz="8000" spc="-10" dirty="0">
                <a:latin typeface="Arial"/>
                <a:cs typeface="Arial"/>
              </a:rPr>
              <a:t>a</a:t>
            </a:r>
            <a:r>
              <a:rPr sz="8000" spc="-5" dirty="0">
                <a:latin typeface="Arial"/>
                <a:cs typeface="Arial"/>
              </a:rPr>
              <a:t>ili</a:t>
            </a:r>
            <a:r>
              <a:rPr sz="8000" dirty="0">
                <a:latin typeface="Arial"/>
                <a:cs typeface="Arial"/>
              </a:rPr>
              <a:t>ff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82019" y="4596274"/>
            <a:ext cx="4572000" cy="20569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4400" spc="-5" dirty="0">
                <a:latin typeface="Arial"/>
                <a:cs typeface="Arial"/>
              </a:rPr>
              <a:t>Prosecution </a:t>
            </a:r>
            <a:r>
              <a:rPr lang="en-US" sz="4400" spc="-5" dirty="0">
                <a:latin typeface="Arial"/>
                <a:cs typeface="Arial"/>
              </a:rPr>
              <a:t>Council</a:t>
            </a:r>
            <a:r>
              <a:rPr sz="4400" spc="-35" dirty="0">
                <a:latin typeface="Arial"/>
                <a:cs typeface="Arial"/>
              </a:rPr>
              <a:t> </a:t>
            </a:r>
            <a:r>
              <a:rPr sz="4400" spc="-5" dirty="0">
                <a:latin typeface="Arial"/>
                <a:cs typeface="Arial"/>
              </a:rPr>
              <a:t>#1</a:t>
            </a:r>
            <a:endParaRPr lang="en-US" sz="4400" spc="-5" dirty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400" spc="-5" dirty="0">
                <a:latin typeface="Arial"/>
                <a:cs typeface="Arial"/>
              </a:rPr>
              <a:t>Jordan Brandeis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86922" y="4589863"/>
            <a:ext cx="4674912" cy="20569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4400" spc="-5" dirty="0">
                <a:latin typeface="Arial"/>
                <a:cs typeface="Arial"/>
              </a:rPr>
              <a:t>Prosecution </a:t>
            </a:r>
            <a:r>
              <a:rPr lang="en-US" sz="4400" spc="-5" dirty="0">
                <a:latin typeface="Arial"/>
                <a:cs typeface="Arial"/>
              </a:rPr>
              <a:t>Council </a:t>
            </a:r>
            <a:r>
              <a:rPr sz="4400" spc="-5" dirty="0">
                <a:latin typeface="Arial"/>
                <a:cs typeface="Arial"/>
              </a:rPr>
              <a:t>#2</a:t>
            </a:r>
            <a:endParaRPr lang="en-US" sz="4400" spc="-5" dirty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4400" spc="-5" dirty="0">
                <a:latin typeface="Arial"/>
                <a:cs typeface="Arial"/>
              </a:rPr>
              <a:t>Bobbie Gutwein</a:t>
            </a:r>
            <a:endParaRPr sz="4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100" y="504825"/>
            <a:ext cx="4419600" cy="30105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0410" marR="733425" lvl="0" indent="0" algn="ctr" defTabSz="914400" rtl="0" eaLnBrk="1" fontAlgn="auto" latinLnBrk="0" hangingPunct="1">
              <a:lnSpc>
                <a:spcPct val="1133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Prosecution Witness #1  Coach Hazelwood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75300" y="504825"/>
            <a:ext cx="4572000" cy="30105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0410" marR="733425" lvl="0" indent="0" algn="ctr" defTabSz="914400" rtl="0" eaLnBrk="1" fontAlgn="auto" latinLnBrk="0" hangingPunct="1">
              <a:lnSpc>
                <a:spcPct val="1133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Prosecution Witness #2  Taylor Tinker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9327" y="4446957"/>
            <a:ext cx="4724400" cy="22710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13300"/>
              </a:lnSpc>
              <a:spcBef>
                <a:spcPts val="100"/>
              </a:spcBef>
            </a:pPr>
            <a:r>
              <a:rPr lang="en-US" sz="4400" spc="-5" dirty="0">
                <a:latin typeface="Arial"/>
                <a:cs typeface="Arial"/>
              </a:rPr>
              <a:t>Defense </a:t>
            </a:r>
          </a:p>
          <a:p>
            <a:pPr marL="12065" marR="5080" algn="ctr">
              <a:lnSpc>
                <a:spcPct val="113300"/>
              </a:lnSpc>
              <a:spcBef>
                <a:spcPts val="100"/>
              </a:spcBef>
            </a:pPr>
            <a:r>
              <a:rPr lang="en-US" sz="4400" spc="-5" dirty="0">
                <a:latin typeface="Arial"/>
                <a:cs typeface="Arial"/>
              </a:rPr>
              <a:t>Council #1</a:t>
            </a:r>
          </a:p>
          <a:p>
            <a:pPr marL="12065" marR="5080" algn="ctr">
              <a:lnSpc>
                <a:spcPct val="113300"/>
              </a:lnSpc>
              <a:spcBef>
                <a:spcPts val="100"/>
              </a:spcBef>
            </a:pPr>
            <a:r>
              <a:rPr lang="en-US" sz="4400" spc="-5" dirty="0">
                <a:latin typeface="Arial"/>
                <a:cs typeface="Arial"/>
              </a:rPr>
              <a:t>F. Fraser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05450" y="4446956"/>
            <a:ext cx="4711700" cy="22710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lvl="0" indent="0" algn="ctr" defTabSz="914400" rtl="0" eaLnBrk="1" fontAlgn="auto" latinLnBrk="0" hangingPunct="1">
              <a:lnSpc>
                <a:spcPct val="1133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Defense </a:t>
            </a:r>
          </a:p>
          <a:p>
            <a:pPr marL="12065" marR="5080" lvl="0" indent="0" algn="ctr" defTabSz="914400" rtl="0" eaLnBrk="1" fontAlgn="auto" latinLnBrk="0" hangingPunct="1">
              <a:lnSpc>
                <a:spcPct val="1133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Council #2</a:t>
            </a:r>
          </a:p>
          <a:p>
            <a:pPr marL="12065" marR="5080" lvl="0" indent="0" algn="ctr" defTabSz="914400" rtl="0" eaLnBrk="1" fontAlgn="auto" latinLnBrk="0" hangingPunct="1">
              <a:lnSpc>
                <a:spcPct val="1133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spc="-5" dirty="0">
                <a:solidFill>
                  <a:prstClr val="black"/>
                </a:solidFill>
                <a:latin typeface="Arial"/>
                <a:cs typeface="Arial"/>
              </a:rPr>
              <a:t>D.P. Lee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00" y="486917"/>
            <a:ext cx="4419600" cy="30105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0410" marR="733425" lvl="0" indent="0" algn="ctr" defTabSz="914400" rtl="0" eaLnBrk="1" fontAlgn="auto" latinLnBrk="0" hangingPunct="1">
              <a:lnSpc>
                <a:spcPct val="1133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Defense Witness #1  Professor J. Patrick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75300" y="488438"/>
            <a:ext cx="4724400" cy="30105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0410" marR="733425" lvl="0" indent="0" algn="ctr" defTabSz="914400" rtl="0" eaLnBrk="1" fontAlgn="auto" latinLnBrk="0" hangingPunct="1">
              <a:lnSpc>
                <a:spcPct val="1133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Defense Witness #2  Brandi Brandenburg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36700" y="1380247"/>
            <a:ext cx="2096841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27900" y="5111829"/>
            <a:ext cx="1533806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17700" y="5111829"/>
            <a:ext cx="1943152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251700" y="1380247"/>
            <a:ext cx="2187317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2CE6B-AF2B-A1E7-9542-8F60B0DDC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245E6605-9A8F-8238-F759-5B3403527458}"/>
              </a:ext>
            </a:extLst>
          </p:cNvPr>
          <p:cNvSpPr txBox="1"/>
          <p:nvPr/>
        </p:nvSpPr>
        <p:spPr>
          <a:xfrm>
            <a:off x="1536700" y="1380247"/>
            <a:ext cx="2096841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BA342E-85BB-8500-F94F-A45183DB98AB}"/>
              </a:ext>
            </a:extLst>
          </p:cNvPr>
          <p:cNvSpPr txBox="1"/>
          <p:nvPr/>
        </p:nvSpPr>
        <p:spPr>
          <a:xfrm>
            <a:off x="7327900" y="5111829"/>
            <a:ext cx="1533806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8483DF16-A7A0-A956-8B2E-77CEE5F78060}"/>
              </a:ext>
            </a:extLst>
          </p:cNvPr>
          <p:cNvSpPr txBox="1"/>
          <p:nvPr/>
        </p:nvSpPr>
        <p:spPr>
          <a:xfrm>
            <a:off x="1917700" y="5111829"/>
            <a:ext cx="1943152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4AD2902-DB6A-4924-6142-AC24F7C8A68D}"/>
              </a:ext>
            </a:extLst>
          </p:cNvPr>
          <p:cNvSpPr txBox="1"/>
          <p:nvPr/>
        </p:nvSpPr>
        <p:spPr>
          <a:xfrm>
            <a:off x="7251700" y="1380247"/>
            <a:ext cx="2187317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</p:spTree>
    <p:extLst>
      <p:ext uri="{BB962C8B-B14F-4D97-AF65-F5344CB8AC3E}">
        <p14:creationId xmlns:p14="http://schemas.microsoft.com/office/powerpoint/2010/main" val="656057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8B55C-A824-B454-1C04-2C731A8EF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3362B9E-8753-691E-2D39-7236EBA9B508}"/>
              </a:ext>
            </a:extLst>
          </p:cNvPr>
          <p:cNvSpPr txBox="1"/>
          <p:nvPr/>
        </p:nvSpPr>
        <p:spPr>
          <a:xfrm>
            <a:off x="1536700" y="1380247"/>
            <a:ext cx="2096841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30BE7A-9E02-A061-0A8F-90A6748872AB}"/>
              </a:ext>
            </a:extLst>
          </p:cNvPr>
          <p:cNvSpPr txBox="1"/>
          <p:nvPr/>
        </p:nvSpPr>
        <p:spPr>
          <a:xfrm>
            <a:off x="7327900" y="5111829"/>
            <a:ext cx="1533806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706B4A55-FC55-5ED0-C923-FC818AE5840A}"/>
              </a:ext>
            </a:extLst>
          </p:cNvPr>
          <p:cNvSpPr txBox="1"/>
          <p:nvPr/>
        </p:nvSpPr>
        <p:spPr>
          <a:xfrm>
            <a:off x="1917700" y="5111829"/>
            <a:ext cx="1943152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1AF1CDDF-A3DE-7446-940A-E3FD428F1192}"/>
              </a:ext>
            </a:extLst>
          </p:cNvPr>
          <p:cNvSpPr txBox="1"/>
          <p:nvPr/>
        </p:nvSpPr>
        <p:spPr>
          <a:xfrm>
            <a:off x="7251700" y="1380247"/>
            <a:ext cx="2187317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</p:spTree>
    <p:extLst>
      <p:ext uri="{BB962C8B-B14F-4D97-AF65-F5344CB8AC3E}">
        <p14:creationId xmlns:p14="http://schemas.microsoft.com/office/powerpoint/2010/main" val="1048295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85</Words>
  <Application>Microsoft Office PowerPoint</Application>
  <PresentationFormat>Custom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Social Media and Campus Issues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Jessica Harris</dc:creator>
  <cp:lastModifiedBy>Ashley Cagnetta</cp:lastModifiedBy>
  <cp:revision>5</cp:revision>
  <dcterms:created xsi:type="dcterms:W3CDTF">2024-10-10T19:33:40Z</dcterms:created>
  <dcterms:modified xsi:type="dcterms:W3CDTF">2025-01-30T21:16:22Z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2024-09-18T00:00:00Z</vt:filetime>
  </property>
  <property fmtid="{D5CDD505-2E9C-101B-9397-08002B2CF9AE}" pid="3" name="Creator">
    <vt:lpwstr>PDFium</vt:lpwstr>
  </property>
  <property fmtid="{D5CDD505-2E9C-101B-9397-08002B2CF9AE}" pid="4" name="LastSaved">
    <vt:filetime>2024-09-18T00:00:00Z</vt:filetime>
  </property>
</Properties>
</file>