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3" r:id="rId3"/>
    <p:sldId id="262" r:id="rId4"/>
    <p:sldId id="264" r:id="rId5"/>
    <p:sldId id="259" r:id="rId6"/>
    <p:sldId id="265" r:id="rId7"/>
    <p:sldId id="266" r:id="rId8"/>
    <p:sldId id="26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udent Scenarios" id="{E71AB079-6824-476A-8DEE-599CC735A550}">
          <p14:sldIdLst>
            <p14:sldId id="258"/>
            <p14:sldId id="263"/>
            <p14:sldId id="262"/>
            <p14:sldId id="264"/>
            <p14:sldId id="259"/>
            <p14:sldId id="265"/>
            <p14:sldId id="266"/>
            <p14:sldId id="267"/>
          </p14:sldIdLst>
        </p14:section>
        <p14:section name="Faciltator Key" id="{CEF5D397-0FC3-4600-8AEA-EBEC77F4EED8}">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71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49269F-E723-4864-B200-F93A9E4C5E17}"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521619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9269F-E723-4864-B200-F93A9E4C5E17}"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3763280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9269F-E723-4864-B200-F93A9E4C5E17}"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1293934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9269F-E723-4864-B200-F93A9E4C5E17}"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2892923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9269F-E723-4864-B200-F93A9E4C5E17}"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2207882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49269F-E723-4864-B200-F93A9E4C5E17}" type="datetimeFigureOut">
              <a:rPr lang="en-US" smtClean="0"/>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3243799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49269F-E723-4864-B200-F93A9E4C5E17}" type="datetimeFigureOut">
              <a:rPr lang="en-US" smtClean="0"/>
              <a:t>12/1/2015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3743713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49269F-E723-4864-B200-F93A9E4C5E17}" type="datetimeFigureOut">
              <a:rPr lang="en-US" smtClean="0"/>
              <a:t>12/1/2015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760534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9269F-E723-4864-B200-F93A9E4C5E17}" type="datetimeFigureOut">
              <a:rPr lang="en-US" smtClean="0"/>
              <a:t>12/1/2015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503109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9269F-E723-4864-B200-F93A9E4C5E17}" type="datetimeFigureOut">
              <a:rPr lang="en-US" smtClean="0"/>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3627683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9269F-E723-4864-B200-F93A9E4C5E17}" type="datetimeFigureOut">
              <a:rPr lang="en-US" smtClean="0"/>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2F5559-64C0-4B3A-ACD5-D3950AB37CA7}" type="slidenum">
              <a:rPr lang="en-US" smtClean="0"/>
              <a:t>‹#›</a:t>
            </a:fld>
            <a:endParaRPr lang="en-US"/>
          </a:p>
        </p:txBody>
      </p:sp>
    </p:spTree>
    <p:extLst>
      <p:ext uri="{BB962C8B-B14F-4D97-AF65-F5344CB8AC3E}">
        <p14:creationId xmlns:p14="http://schemas.microsoft.com/office/powerpoint/2010/main" val="2817224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49269F-E723-4864-B200-F93A9E4C5E17}" type="datetimeFigureOut">
              <a:rPr lang="en-US" smtClean="0"/>
              <a:t>12/1/2015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2F5559-64C0-4B3A-ACD5-D3950AB37CA7}" type="slidenum">
              <a:rPr lang="en-US" smtClean="0"/>
              <a:t>‹#›</a:t>
            </a:fld>
            <a:endParaRPr lang="en-US"/>
          </a:p>
        </p:txBody>
      </p:sp>
    </p:spTree>
    <p:extLst>
      <p:ext uri="{BB962C8B-B14F-4D97-AF65-F5344CB8AC3E}">
        <p14:creationId xmlns:p14="http://schemas.microsoft.com/office/powerpoint/2010/main" val="972664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76200"/>
            <a:ext cx="8991600" cy="67056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190500" y="235058"/>
            <a:ext cx="8763000" cy="5355312"/>
          </a:xfrm>
          <a:prstGeom prst="rect">
            <a:avLst/>
          </a:prstGeom>
          <a:noFill/>
        </p:spPr>
        <p:txBody>
          <a:bodyPr wrap="square" rtlCol="0">
            <a:spAutoFit/>
          </a:bodyPr>
          <a:lstStyle/>
          <a:p>
            <a:r>
              <a:rPr lang="en-US" dirty="0" smtClean="0"/>
              <a:t>#1 Escalating Drama</a:t>
            </a:r>
          </a:p>
          <a:p>
            <a:endParaRPr lang="en-US" dirty="0" smtClean="0"/>
          </a:p>
          <a:p>
            <a:r>
              <a:rPr lang="en-US" dirty="0" smtClean="0"/>
              <a:t>A friend sends you a picture of a new outfit they bought to wear to the dance, you think it is awesome so you send this text back:  </a:t>
            </a:r>
          </a:p>
          <a:p>
            <a:pPr algn="ctr"/>
            <a:r>
              <a:rPr lang="en-US" dirty="0" smtClean="0"/>
              <a:t>I CAN’T BELIEVE YOUR PARENTS LET YOU BUY THAT!!!</a:t>
            </a:r>
          </a:p>
          <a:p>
            <a:r>
              <a:rPr lang="en-US" dirty="0" smtClean="0"/>
              <a:t>They send you back a text saying they don’t need a friend like you.  You start getting group texts from friends criticizing you for your comment and saying they are going to ‘unfriend’ you! </a:t>
            </a:r>
            <a:r>
              <a:rPr lang="en-US" dirty="0"/>
              <a:t> </a:t>
            </a:r>
            <a:r>
              <a:rPr lang="en-US" dirty="0" smtClean="0"/>
              <a:t>Other friends are group texting in </a:t>
            </a:r>
            <a:r>
              <a:rPr lang="en-US" dirty="0"/>
              <a:t>support of you and are going to ‘unfriend’ those attacking </a:t>
            </a:r>
            <a:r>
              <a:rPr lang="en-US" dirty="0" smtClean="0"/>
              <a:t>you.  Now all your friends are choosing sides and are mad at each other.</a:t>
            </a:r>
          </a:p>
          <a:p>
            <a:endParaRPr lang="en-US" dirty="0"/>
          </a:p>
          <a:p>
            <a:r>
              <a:rPr lang="en-US" dirty="0" smtClean="0"/>
              <a:t>What are some ways to de-escalate this situation?</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What other ways could you have posted this message that might prevent misunderstandings?</a:t>
            </a:r>
            <a:endParaRPr lang="en-US" dirty="0"/>
          </a:p>
        </p:txBody>
      </p:sp>
    </p:spTree>
    <p:extLst>
      <p:ext uri="{BB962C8B-B14F-4D97-AF65-F5344CB8AC3E}">
        <p14:creationId xmlns:p14="http://schemas.microsoft.com/office/powerpoint/2010/main" val="2171751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76200"/>
            <a:ext cx="8991600" cy="67056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228600" y="152400"/>
            <a:ext cx="8686800" cy="5840389"/>
          </a:xfrm>
          <a:prstGeom prst="rect">
            <a:avLst/>
          </a:prstGeom>
          <a:noFill/>
        </p:spPr>
        <p:txBody>
          <a:bodyPr wrap="square" rtlCol="0">
            <a:spAutoFit/>
          </a:bodyPr>
          <a:lstStyle/>
          <a:p>
            <a:r>
              <a:rPr lang="en-US" sz="1600" dirty="0" smtClean="0"/>
              <a:t>#1 Escalating Drama</a:t>
            </a:r>
          </a:p>
          <a:p>
            <a:endParaRPr lang="en-US" sz="1600" dirty="0" smtClean="0"/>
          </a:p>
          <a:p>
            <a:r>
              <a:rPr lang="en-US" sz="1600" dirty="0" smtClean="0"/>
              <a:t>A friend sends you a picture of a new outfit they bought to wear to the dance, you think it is awesome so you send this text back:  </a:t>
            </a:r>
          </a:p>
          <a:p>
            <a:pPr algn="ctr"/>
            <a:r>
              <a:rPr lang="en-US" sz="1600" dirty="0" smtClean="0"/>
              <a:t>I CAN’T BELIEVE YOUR PARENTS LET YOU BUY THAT!!!</a:t>
            </a:r>
          </a:p>
          <a:p>
            <a:r>
              <a:rPr lang="en-US" sz="1600" dirty="0" smtClean="0"/>
              <a:t>They send you back a text saying they don’t need a friend like you.  You start getting group texts from friends criticizing you for your comment and saying they are going to ‘unfriend’ you! </a:t>
            </a:r>
            <a:r>
              <a:rPr lang="en-US" sz="1600" dirty="0"/>
              <a:t> </a:t>
            </a:r>
            <a:r>
              <a:rPr lang="en-US" sz="1600" dirty="0" smtClean="0"/>
              <a:t>Other friends are group texting in </a:t>
            </a:r>
            <a:r>
              <a:rPr lang="en-US" sz="1600" dirty="0"/>
              <a:t>support of you and are going to ‘unfriend’ those attacking </a:t>
            </a:r>
            <a:r>
              <a:rPr lang="en-US" sz="1600" dirty="0" smtClean="0"/>
              <a:t>you.  Now all your friends are choosing sides and are mad at each other.</a:t>
            </a:r>
          </a:p>
          <a:p>
            <a:endParaRPr lang="en-US" sz="1600" dirty="0"/>
          </a:p>
          <a:p>
            <a:r>
              <a:rPr lang="en-US" sz="1600" dirty="0" smtClean="0"/>
              <a:t>What are some ways to de-escalate this situation?</a:t>
            </a:r>
          </a:p>
          <a:p>
            <a:pPr marL="285750" indent="-285750">
              <a:buFont typeface="Arial" panose="020B0604020202020204" pitchFamily="34" charset="0"/>
              <a:buChar char="•"/>
            </a:pPr>
            <a:r>
              <a:rPr lang="en-US" sz="1600" dirty="0">
                <a:solidFill>
                  <a:srgbClr val="FF0000"/>
                </a:solidFill>
              </a:rPr>
              <a:t>Try to talk to your friends face to face and explain what you meant in person</a:t>
            </a:r>
          </a:p>
          <a:p>
            <a:pPr marL="285750" indent="-285750">
              <a:buFont typeface="Arial" panose="020B0604020202020204" pitchFamily="34" charset="0"/>
              <a:buChar char="•"/>
            </a:pPr>
            <a:r>
              <a:rPr lang="en-US" sz="1600" dirty="0">
                <a:solidFill>
                  <a:srgbClr val="FF0000"/>
                </a:solidFill>
              </a:rPr>
              <a:t>Apologize  in person for hurting your friend’s feelings and explain what you meant</a:t>
            </a:r>
          </a:p>
          <a:p>
            <a:pPr marL="285750" indent="-285750">
              <a:buFont typeface="Arial" panose="020B0604020202020204" pitchFamily="34" charset="0"/>
              <a:buChar char="•"/>
            </a:pPr>
            <a:r>
              <a:rPr lang="en-US" sz="1600" dirty="0">
                <a:solidFill>
                  <a:srgbClr val="FF0000"/>
                </a:solidFill>
              </a:rPr>
              <a:t>Send your friend a text that explains in more detail what you meant and let your friend explain to others</a:t>
            </a:r>
          </a:p>
          <a:p>
            <a:pPr marL="285750" indent="-285750">
              <a:buFont typeface="Arial" panose="020B0604020202020204" pitchFamily="34" charset="0"/>
              <a:buChar char="•"/>
            </a:pPr>
            <a:r>
              <a:rPr lang="en-US" sz="1600" dirty="0">
                <a:solidFill>
                  <a:srgbClr val="FF0000"/>
                </a:solidFill>
              </a:rPr>
              <a:t>Let your friends know that it is resolved and you want everyone to get along and be friends</a:t>
            </a:r>
          </a:p>
          <a:p>
            <a:endParaRPr lang="en-US" sz="1600" dirty="0"/>
          </a:p>
          <a:p>
            <a:r>
              <a:rPr lang="en-US" sz="1600" dirty="0" smtClean="0"/>
              <a:t>What other ways could you have posted this message that might prevent misunderstandings?</a:t>
            </a:r>
          </a:p>
          <a:p>
            <a:pPr marL="285750" indent="-285750">
              <a:buFont typeface="Arial" panose="020B0604020202020204" pitchFamily="34" charset="0"/>
              <a:buChar char="•"/>
            </a:pPr>
            <a:r>
              <a:rPr lang="en-US" sz="1600" dirty="0" smtClean="0">
                <a:solidFill>
                  <a:srgbClr val="FF0000"/>
                </a:solidFill>
              </a:rPr>
              <a:t>Don’t use ALL CAPS, this is interpreted as YELLING or SHOUTING:  I can’t believe your parents let you buy that!</a:t>
            </a:r>
          </a:p>
          <a:p>
            <a:pPr marL="285750" indent="-285750">
              <a:buFont typeface="Arial" panose="020B0604020202020204" pitchFamily="34" charset="0"/>
              <a:buChar char="•"/>
            </a:pPr>
            <a:r>
              <a:rPr lang="en-US" sz="1600" dirty="0" smtClean="0">
                <a:solidFill>
                  <a:srgbClr val="FF0000"/>
                </a:solidFill>
              </a:rPr>
              <a:t>Add your reasons why you can’t believe it:  “It’s so awesome, it looks like you paid a lot of money for that, I can’t believe your parents let you spend that much.”</a:t>
            </a:r>
          </a:p>
          <a:p>
            <a:pPr marL="285750" indent="-285750">
              <a:buFont typeface="Arial" panose="020B0604020202020204" pitchFamily="34" charset="0"/>
              <a:buChar char="•"/>
            </a:pPr>
            <a:r>
              <a:rPr lang="en-US" sz="1600" dirty="0" smtClean="0">
                <a:solidFill>
                  <a:srgbClr val="FF0000"/>
                </a:solidFill>
              </a:rPr>
              <a:t>Say what you mean:  That is an awesome dress, I know it will look fantastic on you!</a:t>
            </a:r>
            <a:endParaRPr lang="en-US" sz="1600" dirty="0">
              <a:solidFill>
                <a:srgbClr val="FF0000"/>
              </a:solidFill>
            </a:endParaRPr>
          </a:p>
        </p:txBody>
      </p:sp>
    </p:spTree>
    <p:extLst>
      <p:ext uri="{BB962C8B-B14F-4D97-AF65-F5344CB8AC3E}">
        <p14:creationId xmlns:p14="http://schemas.microsoft.com/office/powerpoint/2010/main" val="3174965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76200"/>
            <a:ext cx="8991600" cy="67056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152400" y="228600"/>
            <a:ext cx="8763000" cy="5078313"/>
          </a:xfrm>
          <a:prstGeom prst="rect">
            <a:avLst/>
          </a:prstGeom>
          <a:noFill/>
        </p:spPr>
        <p:txBody>
          <a:bodyPr wrap="square" rtlCol="0">
            <a:spAutoFit/>
          </a:bodyPr>
          <a:lstStyle/>
          <a:p>
            <a:r>
              <a:rPr lang="en-US" dirty="0" smtClean="0"/>
              <a:t>#2 Escalating Jokes</a:t>
            </a:r>
          </a:p>
          <a:p>
            <a:endParaRPr lang="en-US" dirty="0" smtClean="0"/>
          </a:p>
          <a:p>
            <a:r>
              <a:rPr lang="en-US" dirty="0" smtClean="0"/>
              <a:t>You are in an online chatroom with friends from school.  You are talking about strategies to get to the next level of an online  game.  One of the participants does not have the same skill as the rest of you so you.  You are getting frustrated and start giving him a hard time. You get a little carried away and started calling him some bad names and insulting his ability to play the game. You feel your comments should be taken as a joke.  Later,  you  are having a private online chat with the other players and you realize they are taking the situation more serious than you intended.  They start talking about hacking his account and stealing his gear.  </a:t>
            </a:r>
          </a:p>
          <a:p>
            <a:endParaRPr lang="en-US" dirty="0"/>
          </a:p>
          <a:p>
            <a:r>
              <a:rPr lang="en-US" dirty="0" smtClean="0"/>
              <a:t>What are some ways to de-escalate this situation?</a:t>
            </a:r>
          </a:p>
          <a:p>
            <a:endParaRPr lang="en-US" dirty="0" smtClean="0"/>
          </a:p>
          <a:p>
            <a:endParaRPr lang="en-US" dirty="0"/>
          </a:p>
          <a:p>
            <a:endParaRPr lang="en-US" dirty="0" smtClean="0"/>
          </a:p>
          <a:p>
            <a:endParaRPr lang="en-US" dirty="0"/>
          </a:p>
          <a:p>
            <a:r>
              <a:rPr lang="en-US" dirty="0" smtClean="0"/>
              <a:t>How could you have expressed yourself in a more positive manner?</a:t>
            </a:r>
            <a:endParaRPr lang="en-US" dirty="0" smtClean="0"/>
          </a:p>
          <a:p>
            <a:endParaRPr lang="en-US" dirty="0"/>
          </a:p>
        </p:txBody>
      </p:sp>
    </p:spTree>
    <p:extLst>
      <p:ext uri="{BB962C8B-B14F-4D97-AF65-F5344CB8AC3E}">
        <p14:creationId xmlns:p14="http://schemas.microsoft.com/office/powerpoint/2010/main" val="3609578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76200"/>
            <a:ext cx="8991600" cy="67056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152400" y="228600"/>
            <a:ext cx="8763000" cy="5632311"/>
          </a:xfrm>
          <a:prstGeom prst="rect">
            <a:avLst/>
          </a:prstGeom>
          <a:noFill/>
        </p:spPr>
        <p:txBody>
          <a:bodyPr wrap="square" rtlCol="0">
            <a:spAutoFit/>
          </a:bodyPr>
          <a:lstStyle/>
          <a:p>
            <a:r>
              <a:rPr lang="en-US" dirty="0" smtClean="0"/>
              <a:t>#2 Escalating Jokes</a:t>
            </a:r>
          </a:p>
          <a:p>
            <a:endParaRPr lang="en-US" dirty="0" smtClean="0"/>
          </a:p>
          <a:p>
            <a:r>
              <a:rPr lang="en-US" sz="1600" dirty="0" smtClean="0"/>
              <a:t>You are in an online chatroom with friends from school.  You are talking about strategies to get to the next level of an online  game.  One of the participants does not have the same skill as the rest of you so you.  You are getting frustrated and start giving him a hard time. You get a little carried away and started calling him some bad names and insulting his ability to play the game. You feel your comments should be taken as a joke.  Later,  you  are having a private online chat with the other players and you realize they are taking the situation more serious than you intended.  They start talking about hacking his account and stealing his gear.  </a:t>
            </a:r>
          </a:p>
          <a:p>
            <a:endParaRPr lang="en-US" dirty="0"/>
          </a:p>
          <a:p>
            <a:r>
              <a:rPr lang="en-US" sz="1600" dirty="0" smtClean="0"/>
              <a:t>What are some ways to de-escalate this situation?</a:t>
            </a:r>
          </a:p>
          <a:p>
            <a:pPr marL="285750" indent="-285750">
              <a:buFont typeface="Arial" panose="020B0604020202020204" pitchFamily="34" charset="0"/>
              <a:buChar char="•"/>
            </a:pPr>
            <a:r>
              <a:rPr lang="en-US" sz="1600" dirty="0" smtClean="0">
                <a:solidFill>
                  <a:srgbClr val="FF0000"/>
                </a:solidFill>
              </a:rPr>
              <a:t>Let the other players know you were just joking and not to take it serious, he’s just learning</a:t>
            </a:r>
          </a:p>
          <a:p>
            <a:pPr marL="285750" indent="-285750">
              <a:buFont typeface="Arial" panose="020B0604020202020204" pitchFamily="34" charset="0"/>
              <a:buChar char="•"/>
            </a:pPr>
            <a:r>
              <a:rPr lang="en-US" sz="1600" dirty="0" smtClean="0">
                <a:solidFill>
                  <a:srgbClr val="FF0000"/>
                </a:solidFill>
              </a:rPr>
              <a:t>As everyone is chatting, offer the unskilled player tips or to play separately with him to help build his skill</a:t>
            </a:r>
          </a:p>
          <a:p>
            <a:pPr marL="285750" indent="-285750">
              <a:buFont typeface="Arial" panose="020B0604020202020204" pitchFamily="34" charset="0"/>
              <a:buChar char="•"/>
            </a:pPr>
            <a:r>
              <a:rPr lang="en-US" sz="1600" dirty="0" smtClean="0">
                <a:solidFill>
                  <a:srgbClr val="FF0000"/>
                </a:solidFill>
              </a:rPr>
              <a:t>Let the others know </a:t>
            </a:r>
            <a:r>
              <a:rPr lang="en-US" sz="1600" dirty="0" smtClean="0">
                <a:solidFill>
                  <a:srgbClr val="FF0000"/>
                </a:solidFill>
              </a:rPr>
              <a:t>that attempts made to hack into someone’s online account could cause them to be banned from the site and even reported to a cyber crime task force.  </a:t>
            </a:r>
            <a:endParaRPr lang="en-US" sz="1600" dirty="0" smtClean="0">
              <a:solidFill>
                <a:srgbClr val="FF0000"/>
              </a:solidFill>
            </a:endParaRPr>
          </a:p>
          <a:p>
            <a:endParaRPr lang="en-US" sz="1600" dirty="0"/>
          </a:p>
          <a:p>
            <a:r>
              <a:rPr lang="en-US" sz="1600" dirty="0"/>
              <a:t>How could you have expressed yourself in a more positive manner?</a:t>
            </a:r>
          </a:p>
          <a:p>
            <a:pPr marL="285750" indent="-285750">
              <a:buFont typeface="Arial" panose="020B0604020202020204" pitchFamily="34" charset="0"/>
              <a:buChar char="•"/>
            </a:pPr>
            <a:r>
              <a:rPr lang="en-US" sz="1600" dirty="0" smtClean="0">
                <a:solidFill>
                  <a:srgbClr val="FF0000"/>
                </a:solidFill>
              </a:rPr>
              <a:t>Suggest </a:t>
            </a:r>
            <a:r>
              <a:rPr lang="en-US" sz="1600" dirty="0" smtClean="0">
                <a:solidFill>
                  <a:srgbClr val="FF0000"/>
                </a:solidFill>
              </a:rPr>
              <a:t>he play with other groups without putting him down:  “You're getting the hang of it, but there might be other groups at your level”</a:t>
            </a:r>
          </a:p>
          <a:p>
            <a:pPr marL="285750" indent="-285750">
              <a:buFont typeface="Arial" panose="020B0604020202020204" pitchFamily="34" charset="0"/>
              <a:buChar char="•"/>
            </a:pPr>
            <a:r>
              <a:rPr lang="en-US" sz="1600" dirty="0" smtClean="0">
                <a:solidFill>
                  <a:srgbClr val="FF0000"/>
                </a:solidFill>
              </a:rPr>
              <a:t>Let everyone know you are only joking:  “…I’m only joking, you’re OK! Let’s play again tomorrow.</a:t>
            </a:r>
          </a:p>
          <a:p>
            <a:endParaRPr lang="en-US" dirty="0"/>
          </a:p>
        </p:txBody>
      </p:sp>
    </p:spTree>
    <p:extLst>
      <p:ext uri="{BB962C8B-B14F-4D97-AF65-F5344CB8AC3E}">
        <p14:creationId xmlns:p14="http://schemas.microsoft.com/office/powerpoint/2010/main" val="1220496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133927"/>
            <a:ext cx="8991600" cy="67056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152400" y="228600"/>
            <a:ext cx="8763000" cy="5909310"/>
          </a:xfrm>
          <a:prstGeom prst="rect">
            <a:avLst/>
          </a:prstGeom>
          <a:noFill/>
        </p:spPr>
        <p:txBody>
          <a:bodyPr wrap="square" rtlCol="0">
            <a:spAutoFit/>
          </a:bodyPr>
          <a:lstStyle/>
          <a:p>
            <a:r>
              <a:rPr lang="en-US" dirty="0" smtClean="0"/>
              <a:t>#3 Escalating Arguments</a:t>
            </a:r>
          </a:p>
          <a:p>
            <a:endParaRPr lang="en-US" dirty="0" smtClean="0"/>
          </a:p>
          <a:p>
            <a:r>
              <a:rPr lang="en-US" dirty="0" smtClean="0"/>
              <a:t>Your friends and you were playing basketball at school, your friend got fouled and blurted out a racial slur.  Another player got offended and an argument started, others joined in on the argument, yelling at each other and making worse comments.  Everyone started taking sides.  That night you tweeted about the incident, not thinking how it might come across:  “Can’t we all just get along” You thought you were being sarcastic and making it not so serious but others took it as you agree with what your friend did.  Next, several heated tweets started appearing. People you don’t know were </a:t>
            </a:r>
            <a:r>
              <a:rPr lang="en-US" dirty="0"/>
              <a:t>trolling the </a:t>
            </a:r>
            <a:r>
              <a:rPr lang="en-US" dirty="0" smtClean="0"/>
              <a:t>thread, making comments, arguing with each other, accusing people of being racist and threatening fights at school.  It looked like it was turning into ‘Hate Speech’.</a:t>
            </a:r>
          </a:p>
          <a:p>
            <a:endParaRPr lang="en-US" dirty="0"/>
          </a:p>
          <a:p>
            <a:r>
              <a:rPr lang="en-US" dirty="0" smtClean="0"/>
              <a:t>What are some ways to de-escalate this situation?</a:t>
            </a:r>
          </a:p>
          <a:p>
            <a:endParaRPr lang="en-US" dirty="0" smtClean="0"/>
          </a:p>
          <a:p>
            <a:endParaRPr lang="en-US" dirty="0"/>
          </a:p>
          <a:p>
            <a:endParaRPr lang="en-US" dirty="0" smtClean="0"/>
          </a:p>
          <a:p>
            <a:endParaRPr lang="en-US" dirty="0"/>
          </a:p>
          <a:p>
            <a:r>
              <a:rPr lang="en-US" dirty="0" smtClean="0"/>
              <a:t>What are some ways you could have re-worded your tweet to be better understood?</a:t>
            </a:r>
          </a:p>
          <a:p>
            <a:endParaRPr lang="en-US" dirty="0"/>
          </a:p>
          <a:p>
            <a:endParaRPr lang="en-US" dirty="0" smtClean="0"/>
          </a:p>
          <a:p>
            <a:endParaRPr lang="en-US" dirty="0"/>
          </a:p>
        </p:txBody>
      </p:sp>
    </p:spTree>
    <p:extLst>
      <p:ext uri="{BB962C8B-B14F-4D97-AF65-F5344CB8AC3E}">
        <p14:creationId xmlns:p14="http://schemas.microsoft.com/office/powerpoint/2010/main" val="2551803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133927"/>
            <a:ext cx="8991600" cy="67056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152400" y="228600"/>
            <a:ext cx="8763000" cy="6340197"/>
          </a:xfrm>
          <a:prstGeom prst="rect">
            <a:avLst/>
          </a:prstGeom>
          <a:noFill/>
        </p:spPr>
        <p:txBody>
          <a:bodyPr wrap="square" rtlCol="0">
            <a:spAutoFit/>
          </a:bodyPr>
          <a:lstStyle/>
          <a:p>
            <a:r>
              <a:rPr lang="en-US" sz="1600" dirty="0" smtClean="0"/>
              <a:t>#3 Escalating Arguments</a:t>
            </a:r>
          </a:p>
          <a:p>
            <a:endParaRPr lang="en-US" sz="1600" dirty="0" smtClean="0"/>
          </a:p>
          <a:p>
            <a:r>
              <a:rPr lang="en-US" sz="1600" dirty="0"/>
              <a:t>Your friends and you were playing basketball at school, your friend got fouled and blurted out a racial slur.  Another player got offended and an argument started, others joined in on the argument, yelling at each other and making worse comments.  Everyone started taking sides.  That night you tweeted about the incident, not thinking how it might come across in:  “Can’t we all just get along” You thought you were being sarcastic and making it not so serious but others took it as you agree with what your friend did.  Next, several heated tweets started appearing, people, you don’t even know were trolling the thread, making comments, arguing with each other, accusing people of being racist and threatening fights at school.  It looked like it was turning into ‘Hate Speech’.</a:t>
            </a:r>
          </a:p>
          <a:p>
            <a:endParaRPr lang="en-US" sz="1600" dirty="0"/>
          </a:p>
          <a:p>
            <a:r>
              <a:rPr lang="en-US" sz="1600" dirty="0" smtClean="0"/>
              <a:t>What are some ways to de-escalate this situation?</a:t>
            </a:r>
          </a:p>
          <a:p>
            <a:pPr marL="285750" indent="-285750">
              <a:buFont typeface="Arial" panose="020B0604020202020204" pitchFamily="34" charset="0"/>
              <a:buChar char="•"/>
            </a:pPr>
            <a:r>
              <a:rPr lang="en-US" sz="1600" dirty="0" smtClean="0">
                <a:solidFill>
                  <a:srgbClr val="FF0000"/>
                </a:solidFill>
              </a:rPr>
              <a:t>Listen to the concerns, acknowledge the seriousness of the issue </a:t>
            </a:r>
          </a:p>
          <a:p>
            <a:pPr marL="285750" indent="-285750">
              <a:buFont typeface="Arial" panose="020B0604020202020204" pitchFamily="34" charset="0"/>
              <a:buChar char="•"/>
            </a:pPr>
            <a:r>
              <a:rPr lang="en-US" sz="1600" dirty="0" smtClean="0">
                <a:solidFill>
                  <a:srgbClr val="FF0000"/>
                </a:solidFill>
              </a:rPr>
              <a:t>Apologize for posting a comment without thinking how it might be received</a:t>
            </a:r>
          </a:p>
          <a:p>
            <a:pPr marL="285750" indent="-285750">
              <a:buFont typeface="Arial" panose="020B0604020202020204" pitchFamily="34" charset="0"/>
              <a:buChar char="•"/>
            </a:pPr>
            <a:r>
              <a:rPr lang="en-US" sz="1600" dirty="0" smtClean="0">
                <a:solidFill>
                  <a:srgbClr val="FF0000"/>
                </a:solidFill>
              </a:rPr>
              <a:t>Tweet about playing again tomorrow but thinking about what is blurted out</a:t>
            </a:r>
          </a:p>
          <a:p>
            <a:endParaRPr lang="en-US" sz="1600" dirty="0"/>
          </a:p>
          <a:p>
            <a:r>
              <a:rPr lang="en-US" sz="1600" dirty="0" smtClean="0"/>
              <a:t>What are some ways you could have </a:t>
            </a:r>
            <a:r>
              <a:rPr lang="en-US" sz="1600" dirty="0" smtClean="0"/>
              <a:t>re-worded </a:t>
            </a:r>
            <a:r>
              <a:rPr lang="en-US" sz="1600" dirty="0" smtClean="0"/>
              <a:t>your tweet to be better understood?</a:t>
            </a:r>
          </a:p>
          <a:p>
            <a:pPr marL="285750" indent="-285750">
              <a:buFont typeface="Arial" panose="020B0604020202020204" pitchFamily="34" charset="0"/>
              <a:buChar char="•"/>
            </a:pPr>
            <a:r>
              <a:rPr lang="en-US" sz="1600" dirty="0" smtClean="0">
                <a:solidFill>
                  <a:srgbClr val="FF0000"/>
                </a:solidFill>
              </a:rPr>
              <a:t>State your opinion with your comment:  “I don’t agree with what was said but he said he was sorry and I believe him. Can’t we all just get along!”</a:t>
            </a:r>
          </a:p>
          <a:p>
            <a:endParaRPr lang="en-US" sz="1600" dirty="0" smtClean="0">
              <a:solidFill>
                <a:srgbClr val="FF0000"/>
              </a:solidFill>
            </a:endParaRPr>
          </a:p>
          <a:p>
            <a:pPr marL="285750" indent="-285750">
              <a:buFont typeface="Arial" panose="020B0604020202020204" pitchFamily="34" charset="0"/>
              <a:buChar char="•"/>
            </a:pPr>
            <a:endParaRPr lang="en-US" sz="1600" dirty="0" smtClean="0">
              <a:solidFill>
                <a:srgbClr val="FF0000"/>
              </a:solidFill>
            </a:endParaRPr>
          </a:p>
          <a:p>
            <a:pPr marL="285750" indent="-285750">
              <a:buFont typeface="Arial" panose="020B0604020202020204" pitchFamily="34" charset="0"/>
              <a:buChar char="•"/>
            </a:pPr>
            <a:endParaRPr lang="en-US" sz="1600" dirty="0" smtClean="0">
              <a:solidFill>
                <a:srgbClr val="FF0000"/>
              </a:solidFill>
            </a:endParaRPr>
          </a:p>
          <a:p>
            <a:endParaRPr lang="en-US" dirty="0"/>
          </a:p>
          <a:p>
            <a:endParaRPr lang="en-US" dirty="0" smtClean="0"/>
          </a:p>
          <a:p>
            <a:endParaRPr lang="en-US" dirty="0"/>
          </a:p>
        </p:txBody>
      </p:sp>
    </p:spTree>
    <p:extLst>
      <p:ext uri="{BB962C8B-B14F-4D97-AF65-F5344CB8AC3E}">
        <p14:creationId xmlns:p14="http://schemas.microsoft.com/office/powerpoint/2010/main" val="1750654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133927"/>
            <a:ext cx="8991600" cy="67056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152400" y="228600"/>
            <a:ext cx="8763000" cy="3816429"/>
          </a:xfrm>
          <a:prstGeom prst="rect">
            <a:avLst/>
          </a:prstGeom>
          <a:noFill/>
        </p:spPr>
        <p:txBody>
          <a:bodyPr wrap="square" rtlCol="0">
            <a:spAutoFit/>
          </a:bodyPr>
          <a:lstStyle/>
          <a:p>
            <a:r>
              <a:rPr lang="en-US" sz="1600" dirty="0" smtClean="0"/>
              <a:t># 4 Escalating Miscommunication</a:t>
            </a:r>
          </a:p>
          <a:p>
            <a:endParaRPr lang="en-US" sz="1600" dirty="0" smtClean="0"/>
          </a:p>
          <a:p>
            <a:r>
              <a:rPr lang="en-US" sz="1400" dirty="0" smtClean="0"/>
              <a:t>You are wondering what your friends are up to so you send the following group text to three of your friends:  “Hey You” but you get no response, then you send a second text: </a:t>
            </a:r>
            <a:r>
              <a:rPr lang="en-US" sz="1400" dirty="0" smtClean="0"/>
              <a:t>“</a:t>
            </a:r>
            <a:r>
              <a:rPr lang="en-US" sz="1400" dirty="0" smtClean="0"/>
              <a:t>What’s happening”, you still get no response </a:t>
            </a:r>
            <a:r>
              <a:rPr lang="en-US" sz="1400" dirty="0" smtClean="0"/>
              <a:t>from </a:t>
            </a:r>
            <a:r>
              <a:rPr lang="en-US" sz="1400" dirty="0" smtClean="0"/>
              <a:t>any of your friends.  You decide to send one more text: </a:t>
            </a:r>
            <a:r>
              <a:rPr lang="en-US" sz="1400" dirty="0" smtClean="0"/>
              <a:t>“Nice of you guys to ignore me all day!” You </a:t>
            </a:r>
            <a:r>
              <a:rPr lang="en-US" sz="1400" dirty="0" smtClean="0"/>
              <a:t>get the following responses back from your three friends: </a:t>
            </a:r>
            <a:r>
              <a:rPr lang="en-US" sz="1400" dirty="0" smtClean="0"/>
              <a:t>Friend </a:t>
            </a:r>
            <a:r>
              <a:rPr lang="en-US" sz="1400" dirty="0" smtClean="0"/>
              <a:t>1 “Whatever  ): </a:t>
            </a:r>
            <a:r>
              <a:rPr lang="en-US" sz="1400" dirty="0" smtClean="0"/>
              <a:t>”; </a:t>
            </a:r>
            <a:r>
              <a:rPr lang="en-US" sz="1400" dirty="0" smtClean="0"/>
              <a:t>Friend 2 “WHATEVER</a:t>
            </a:r>
            <a:r>
              <a:rPr lang="en-US" sz="1400" dirty="0" smtClean="0"/>
              <a:t>”; </a:t>
            </a:r>
            <a:r>
              <a:rPr lang="en-US" sz="1400" dirty="0" smtClean="0"/>
              <a:t>and friend 3 “Whatever!!!”.  </a:t>
            </a:r>
            <a:r>
              <a:rPr lang="en-US" sz="1400" dirty="0" smtClean="0"/>
              <a:t>You </a:t>
            </a:r>
            <a:r>
              <a:rPr lang="en-US" sz="1400" dirty="0" smtClean="0"/>
              <a:t>realize from the emoji, all caps and exclamation point that </a:t>
            </a:r>
            <a:r>
              <a:rPr lang="en-US" sz="1400" dirty="0" smtClean="0"/>
              <a:t>your </a:t>
            </a:r>
            <a:r>
              <a:rPr lang="en-US" sz="1400" dirty="0" smtClean="0"/>
              <a:t>friends misunderstood </a:t>
            </a:r>
            <a:r>
              <a:rPr lang="en-US" sz="1400" dirty="0" smtClean="0"/>
              <a:t>your </a:t>
            </a:r>
            <a:r>
              <a:rPr lang="en-US" sz="1400" dirty="0" smtClean="0"/>
              <a:t>message.  </a:t>
            </a:r>
            <a:endParaRPr lang="en-US" sz="1400" dirty="0"/>
          </a:p>
          <a:p>
            <a:endParaRPr lang="en-US" sz="1400" dirty="0"/>
          </a:p>
          <a:p>
            <a:r>
              <a:rPr lang="en-US" sz="1400" dirty="0" smtClean="0"/>
              <a:t>What are some ways to de-escalate this situation?</a:t>
            </a:r>
          </a:p>
          <a:p>
            <a:pPr marL="285750" indent="-285750">
              <a:buFont typeface="Arial" panose="020B0604020202020204" pitchFamily="34" charset="0"/>
              <a:buChar char="•"/>
            </a:pPr>
            <a:endParaRPr lang="en-US" sz="1400" dirty="0" smtClean="0">
              <a:solidFill>
                <a:srgbClr val="FF0000"/>
              </a:solidFill>
            </a:endParaRPr>
          </a:p>
          <a:p>
            <a:endParaRPr lang="en-US" sz="1400" dirty="0"/>
          </a:p>
          <a:p>
            <a:r>
              <a:rPr lang="en-US" sz="1400" dirty="0" smtClean="0"/>
              <a:t>What are some ways you could have </a:t>
            </a:r>
            <a:r>
              <a:rPr lang="en-US" sz="1400" dirty="0" smtClean="0"/>
              <a:t>re-worded </a:t>
            </a:r>
            <a:r>
              <a:rPr lang="en-US" sz="1400" dirty="0" smtClean="0"/>
              <a:t>your text to be better understood?</a:t>
            </a:r>
          </a:p>
          <a:p>
            <a:endParaRPr lang="en-US" sz="1600" dirty="0" smtClean="0">
              <a:solidFill>
                <a:srgbClr val="FF0000"/>
              </a:solidFill>
            </a:endParaRPr>
          </a:p>
          <a:p>
            <a:endParaRPr lang="en-US" dirty="0"/>
          </a:p>
          <a:p>
            <a:endParaRPr lang="en-US" dirty="0" smtClean="0"/>
          </a:p>
          <a:p>
            <a:endParaRPr lang="en-US" dirty="0"/>
          </a:p>
        </p:txBody>
      </p:sp>
    </p:spTree>
    <p:extLst>
      <p:ext uri="{BB962C8B-B14F-4D97-AF65-F5344CB8AC3E}">
        <p14:creationId xmlns:p14="http://schemas.microsoft.com/office/powerpoint/2010/main" val="1916244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133927"/>
            <a:ext cx="8991600" cy="67056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152400" y="228600"/>
            <a:ext cx="8763000" cy="5447645"/>
          </a:xfrm>
          <a:prstGeom prst="rect">
            <a:avLst/>
          </a:prstGeom>
          <a:noFill/>
        </p:spPr>
        <p:txBody>
          <a:bodyPr wrap="square" rtlCol="0">
            <a:spAutoFit/>
          </a:bodyPr>
          <a:lstStyle/>
          <a:p>
            <a:r>
              <a:rPr lang="en-US" sz="1600" dirty="0" smtClean="0"/>
              <a:t># Escalating Miscommunication</a:t>
            </a:r>
          </a:p>
          <a:p>
            <a:endParaRPr lang="en-US" sz="1600" dirty="0" smtClean="0"/>
          </a:p>
          <a:p>
            <a:r>
              <a:rPr lang="en-US" sz="1400" dirty="0"/>
              <a:t>You are wondering what your friends are up to so you send the following group text to three of your friends:  “Hey You” but you get no response, then you send a second text: “What’s happening”, you still get no response from any of your friends.  You decide to send one more text: “Nice of you guys to ignore me all day!” You get the following responses back from your three friends: Friend 1 “Whatever  ): ”; Friend 2 “WHATEVER”; and friend 3 “Whatever!!!”.  You realize from the emoji, all caps and exclamation point that your friends misunderstood your message.  </a:t>
            </a:r>
          </a:p>
          <a:p>
            <a:endParaRPr lang="en-US" sz="1600" dirty="0"/>
          </a:p>
          <a:p>
            <a:r>
              <a:rPr lang="en-US" sz="1600" dirty="0" smtClean="0"/>
              <a:t>What are some ways to de-escalate this situation?</a:t>
            </a:r>
          </a:p>
          <a:p>
            <a:pPr marL="285750" indent="-285750">
              <a:buFont typeface="Arial" panose="020B0604020202020204" pitchFamily="34" charset="0"/>
              <a:buChar char="•"/>
            </a:pPr>
            <a:r>
              <a:rPr lang="en-US" sz="1600" dirty="0" smtClean="0">
                <a:solidFill>
                  <a:srgbClr val="FF0000"/>
                </a:solidFill>
              </a:rPr>
              <a:t>Text back and explain what you meant </a:t>
            </a:r>
          </a:p>
          <a:p>
            <a:pPr marL="285750" indent="-285750">
              <a:buFont typeface="Arial" panose="020B0604020202020204" pitchFamily="34" charset="0"/>
              <a:buChar char="•"/>
            </a:pPr>
            <a:r>
              <a:rPr lang="en-US" sz="1600" dirty="0" smtClean="0">
                <a:solidFill>
                  <a:srgbClr val="FF0000"/>
                </a:solidFill>
              </a:rPr>
              <a:t>Apologize for the misunderstanding</a:t>
            </a:r>
          </a:p>
          <a:p>
            <a:pPr marL="285750" indent="-285750">
              <a:buFont typeface="Arial" panose="020B0604020202020204" pitchFamily="34" charset="0"/>
              <a:buChar char="•"/>
            </a:pPr>
            <a:endParaRPr lang="en-US" sz="1600" dirty="0" smtClean="0">
              <a:solidFill>
                <a:srgbClr val="FF0000"/>
              </a:solidFill>
            </a:endParaRPr>
          </a:p>
          <a:p>
            <a:endParaRPr lang="en-US" sz="1600" dirty="0"/>
          </a:p>
          <a:p>
            <a:r>
              <a:rPr lang="en-US" sz="1600" dirty="0" smtClean="0"/>
              <a:t>What are some ways you could have </a:t>
            </a:r>
            <a:r>
              <a:rPr lang="en-US" sz="1600" dirty="0" smtClean="0"/>
              <a:t>re-worded </a:t>
            </a:r>
            <a:r>
              <a:rPr lang="en-US" sz="1600" dirty="0" smtClean="0"/>
              <a:t>your text to be better understood?</a:t>
            </a:r>
          </a:p>
          <a:p>
            <a:pPr marL="285750" indent="-285750">
              <a:buFont typeface="Arial" panose="020B0604020202020204" pitchFamily="34" charset="0"/>
              <a:buChar char="•"/>
            </a:pPr>
            <a:r>
              <a:rPr lang="en-US" sz="1600" dirty="0" smtClean="0">
                <a:solidFill>
                  <a:srgbClr val="FF0000"/>
                </a:solidFill>
              </a:rPr>
              <a:t>Add more explanation to your emotions: “Hey, I’m bored, “What’s happening?”</a:t>
            </a:r>
          </a:p>
          <a:p>
            <a:pPr marL="285750" indent="-285750">
              <a:buFont typeface="Arial" panose="020B0604020202020204" pitchFamily="34" charset="0"/>
              <a:buChar char="•"/>
            </a:pPr>
            <a:r>
              <a:rPr lang="en-US" sz="1600" dirty="0" smtClean="0">
                <a:solidFill>
                  <a:srgbClr val="FF0000"/>
                </a:solidFill>
              </a:rPr>
              <a:t>Be more clear:  “Hey You, anything interesting going on?”</a:t>
            </a:r>
          </a:p>
          <a:p>
            <a:pPr marL="285750" indent="-285750">
              <a:buFont typeface="Arial" panose="020B0604020202020204" pitchFamily="34" charset="0"/>
              <a:buChar char="•"/>
            </a:pPr>
            <a:r>
              <a:rPr lang="en-US" sz="1600" dirty="0" smtClean="0">
                <a:solidFill>
                  <a:srgbClr val="FF0000"/>
                </a:solidFill>
              </a:rPr>
              <a:t>Choose a different expression instead of never mind: “Text me when you get a chance.”</a:t>
            </a:r>
          </a:p>
          <a:p>
            <a:endParaRPr lang="en-US" sz="1600" dirty="0" smtClean="0">
              <a:solidFill>
                <a:srgbClr val="FF0000"/>
              </a:solidFill>
            </a:endParaRPr>
          </a:p>
          <a:p>
            <a:endParaRPr lang="en-US" sz="1600" dirty="0" smtClean="0">
              <a:solidFill>
                <a:srgbClr val="FF0000"/>
              </a:solidFill>
            </a:endParaRPr>
          </a:p>
          <a:p>
            <a:endParaRPr lang="en-US" dirty="0"/>
          </a:p>
          <a:p>
            <a:endParaRPr lang="en-US" dirty="0" smtClean="0"/>
          </a:p>
          <a:p>
            <a:endParaRPr lang="en-US" dirty="0"/>
          </a:p>
        </p:txBody>
      </p:sp>
    </p:spTree>
    <p:extLst>
      <p:ext uri="{BB962C8B-B14F-4D97-AF65-F5344CB8AC3E}">
        <p14:creationId xmlns:p14="http://schemas.microsoft.com/office/powerpoint/2010/main" val="3354605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TotalTime>
  <Words>1628</Words>
  <Application>Microsoft Office PowerPoint</Application>
  <PresentationFormat>On-screen Show (4:3)</PresentationFormat>
  <Paragraphs>104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Arizona Bar Foundation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33</cp:revision>
  <dcterms:created xsi:type="dcterms:W3CDTF">2015-11-23T22:13:03Z</dcterms:created>
  <dcterms:modified xsi:type="dcterms:W3CDTF">2015-12-01T19:45:05Z</dcterms:modified>
</cp:coreProperties>
</file>