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0" r:id="rId2"/>
    <p:sldId id="257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992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9F1E3-53BC-42A8-A7A7-54AD1A56D0FA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16267-A7D7-457B-819E-7D0249C5F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12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174DD-8433-46FB-8061-07B00DDE5524}" type="datetime1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689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1CD0-1816-47FF-8E04-8D92F4C0D39E}" type="datetime1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207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F48F3-4FAB-40BC-B637-F7FDF814BDB7}" type="datetime1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198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CBC-C371-4DC9-96A8-1154D6343646}" type="datetime1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507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03876-48B9-443B-B474-6A1B0F9E4E9E}" type="datetime1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847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76F-6DDA-4ABE-8CEC-ABC833E9457B}" type="datetime1">
              <a:rPr lang="en-US" smtClean="0"/>
              <a:t>3/14/2025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5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C3BDA-3931-4A98-8120-99D57601C99A}" type="datetime1">
              <a:rPr lang="en-US" smtClean="0"/>
              <a:t>3/14/2025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80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2664-6B62-4A81-A94B-79CED5EC5371}" type="datetime1">
              <a:rPr lang="en-US" smtClean="0"/>
              <a:t>3/14/2025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170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86DE-91EB-43E5-93FB-B2B1DD502BFC}" type="datetime1">
              <a:rPr lang="en-US" smtClean="0"/>
              <a:t>3/14/2025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814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0E46A-06AC-46A4-8E1D-556BC6266850}" type="datetime1">
              <a:rPr lang="en-US" smtClean="0"/>
              <a:t>3/14/2025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54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17795-AA5D-40CD-812D-088A0E566C4E}" type="datetime1">
              <a:rPr lang="en-US" smtClean="0"/>
              <a:t>3/14/2025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083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2C0D4-FEA5-4AB6-A55E-A342FD1D8DDA}" type="datetime1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5F7AC-048B-4137-881A-9AAECF513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266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76200"/>
            <a:ext cx="4267200" cy="6705600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780344" y="76200"/>
            <a:ext cx="4267200" cy="6705600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381000"/>
            <a:ext cx="37338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#1 Community Risk Factor:</a:t>
            </a:r>
          </a:p>
          <a:p>
            <a:pPr algn="ctr"/>
            <a:r>
              <a:rPr lang="en-US" sz="2000" b="1" dirty="0"/>
              <a:t>Presence of Gangs</a:t>
            </a:r>
          </a:p>
          <a:p>
            <a:pPr algn="ctr"/>
            <a:r>
              <a:rPr lang="en-US" sz="2000" b="1" dirty="0"/>
              <a:t> in the Neighborhood</a:t>
            </a:r>
          </a:p>
          <a:p>
            <a:pPr algn="ctr"/>
            <a:endParaRPr lang="en-US" sz="2000" b="1" dirty="0"/>
          </a:p>
          <a:p>
            <a:r>
              <a:rPr lang="en-US" sz="2000" dirty="0"/>
              <a:t>Need:  Safety while walking to and from school</a:t>
            </a:r>
          </a:p>
          <a:p>
            <a:endParaRPr lang="en-US" sz="2000" dirty="0"/>
          </a:p>
          <a:p>
            <a:r>
              <a:rPr lang="en-US" sz="2000" dirty="0"/>
              <a:t>Legal Solutions:</a:t>
            </a:r>
          </a:p>
          <a:p>
            <a:endParaRPr lang="en-US" sz="2000" dirty="0"/>
          </a:p>
          <a:p>
            <a:r>
              <a:rPr lang="en-US" sz="2000" dirty="0">
                <a:solidFill>
                  <a:srgbClr val="FF0000"/>
                </a:solidFill>
                <a:ea typeface="Calibri"/>
                <a:cs typeface="Tahoma"/>
              </a:rPr>
              <a:t>-Walk with a group</a:t>
            </a:r>
          </a:p>
          <a:p>
            <a:r>
              <a:rPr lang="en-US" sz="2000" dirty="0">
                <a:solidFill>
                  <a:srgbClr val="FF0000"/>
                </a:solidFill>
                <a:ea typeface="Calibri"/>
                <a:cs typeface="Tahoma"/>
              </a:rPr>
              <a:t>-Talk to school administrator to</a:t>
            </a:r>
          </a:p>
          <a:p>
            <a:r>
              <a:rPr lang="en-US" sz="2000" dirty="0">
                <a:solidFill>
                  <a:srgbClr val="FF0000"/>
                </a:solidFill>
                <a:ea typeface="Calibri"/>
                <a:cs typeface="Tahoma"/>
              </a:rPr>
              <a:t> organize safe walking “pools”</a:t>
            </a:r>
            <a:endParaRPr lang="en-US" sz="2000" dirty="0">
              <a:effectLst/>
              <a:latin typeface="Times"/>
              <a:ea typeface="Calibri"/>
            </a:endParaRPr>
          </a:p>
          <a:p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932744" y="381000"/>
            <a:ext cx="3962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#2 Family Risk Factor:</a:t>
            </a:r>
          </a:p>
          <a:p>
            <a:pPr algn="ctr"/>
            <a:r>
              <a:rPr lang="en-US" sz="2000" b="1" dirty="0"/>
              <a:t>Lack of Connections to Family</a:t>
            </a:r>
          </a:p>
          <a:p>
            <a:pPr algn="ctr"/>
            <a:endParaRPr lang="en-US" sz="2000" b="1" dirty="0"/>
          </a:p>
          <a:p>
            <a:r>
              <a:rPr lang="en-US" sz="2000" dirty="0"/>
              <a:t>Need:  Positive Family Relationships</a:t>
            </a:r>
          </a:p>
          <a:p>
            <a:endParaRPr lang="en-US" sz="2000" dirty="0"/>
          </a:p>
          <a:p>
            <a:r>
              <a:rPr lang="en-US" sz="2000" dirty="0"/>
              <a:t>Legal Solutions:</a:t>
            </a:r>
          </a:p>
          <a:p>
            <a:endParaRPr lang="en-US" sz="2000" dirty="0"/>
          </a:p>
          <a:p>
            <a:r>
              <a:rPr lang="en-US" sz="2000" dirty="0">
                <a:solidFill>
                  <a:srgbClr val="FF0000"/>
                </a:solidFill>
              </a:rPr>
              <a:t>-Plan a family night</a:t>
            </a:r>
          </a:p>
          <a:p>
            <a:r>
              <a:rPr lang="en-US" sz="2000" dirty="0">
                <a:solidFill>
                  <a:srgbClr val="FF0000"/>
                </a:solidFill>
              </a:rPr>
              <a:t>-Ask school counselor for help</a:t>
            </a:r>
          </a:p>
          <a:p>
            <a:r>
              <a:rPr lang="en-US" sz="2000" dirty="0">
                <a:solidFill>
                  <a:srgbClr val="FF0000"/>
                </a:solidFill>
              </a:rPr>
              <a:t>-Connect with a positive neighbor, friend’s family, teacher, etc.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0861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76200"/>
            <a:ext cx="4267200" cy="67056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780344" y="87086"/>
            <a:ext cx="4267200" cy="6705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4114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#3 School Risk Factor:</a:t>
            </a:r>
          </a:p>
          <a:p>
            <a:pPr algn="ctr"/>
            <a:r>
              <a:rPr lang="en-US" sz="2000" b="1" dirty="0"/>
              <a:t>Academic Failure</a:t>
            </a:r>
          </a:p>
          <a:p>
            <a:pPr algn="ctr"/>
            <a:endParaRPr lang="en-US" sz="2000" b="1" dirty="0"/>
          </a:p>
          <a:p>
            <a:r>
              <a:rPr lang="en-US" sz="2000" dirty="0"/>
              <a:t>Need:  To see school as a way to success</a:t>
            </a:r>
          </a:p>
          <a:p>
            <a:endParaRPr lang="en-US" sz="2000" dirty="0"/>
          </a:p>
          <a:p>
            <a:r>
              <a:rPr lang="en-US" sz="2000" dirty="0"/>
              <a:t>Legal Solutions:</a:t>
            </a:r>
          </a:p>
          <a:p>
            <a:endParaRPr lang="en-US" sz="2000" dirty="0"/>
          </a:p>
          <a:p>
            <a:r>
              <a:rPr lang="en-US" sz="2000" dirty="0">
                <a:solidFill>
                  <a:srgbClr val="FF0000"/>
                </a:solidFill>
                <a:ea typeface="Calibri"/>
                <a:cs typeface="Tahoma"/>
              </a:rPr>
              <a:t>-Get involved in other activities</a:t>
            </a:r>
          </a:p>
          <a:p>
            <a:r>
              <a:rPr lang="en-US" sz="2000" dirty="0">
                <a:solidFill>
                  <a:srgbClr val="FF0000"/>
                </a:solidFill>
                <a:ea typeface="Calibri"/>
                <a:cs typeface="Tahoma"/>
              </a:rPr>
              <a:t>  such as sports or clubs</a:t>
            </a:r>
          </a:p>
          <a:p>
            <a:r>
              <a:rPr lang="en-US" sz="2000" dirty="0">
                <a:solidFill>
                  <a:srgbClr val="FF0000"/>
                </a:solidFill>
                <a:effectLst/>
                <a:ea typeface="Calibri"/>
                <a:cs typeface="Tahoma"/>
              </a:rPr>
              <a:t>-Join a study group or ask teacher</a:t>
            </a:r>
          </a:p>
          <a:p>
            <a:r>
              <a:rPr lang="en-US" sz="2000" dirty="0">
                <a:solidFill>
                  <a:srgbClr val="FF0000"/>
                </a:solidFill>
                <a:effectLst/>
                <a:ea typeface="Calibri"/>
                <a:cs typeface="Tahoma"/>
              </a:rPr>
              <a:t> for tutoring programs</a:t>
            </a:r>
            <a:endParaRPr lang="en-US" sz="2000" dirty="0">
              <a:effectLst/>
              <a:ea typeface="Calibri"/>
            </a:endParaRP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943061" y="381000"/>
            <a:ext cx="409454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#4 Peer Risk Factor:</a:t>
            </a:r>
          </a:p>
          <a:p>
            <a:pPr algn="ctr"/>
            <a:r>
              <a:rPr lang="en-US" sz="2000" b="1" dirty="0"/>
              <a:t>Friends who Engage in </a:t>
            </a:r>
          </a:p>
          <a:p>
            <a:pPr algn="ctr"/>
            <a:r>
              <a:rPr lang="en-US" sz="2000" b="1" dirty="0"/>
              <a:t>Problem Behaviors</a:t>
            </a:r>
          </a:p>
          <a:p>
            <a:pPr algn="ctr"/>
            <a:endParaRPr lang="en-US" sz="2000" b="1" dirty="0"/>
          </a:p>
          <a:p>
            <a:r>
              <a:rPr lang="en-US" sz="2000" dirty="0"/>
              <a:t>Need: Peers that do not idolize illegal behaviors</a:t>
            </a:r>
          </a:p>
          <a:p>
            <a:endParaRPr lang="en-US" sz="2000" dirty="0"/>
          </a:p>
          <a:p>
            <a:r>
              <a:rPr lang="en-US" sz="2000" dirty="0"/>
              <a:t>Legal Solutions:</a:t>
            </a:r>
          </a:p>
          <a:p>
            <a:endParaRPr lang="en-US" sz="2000" dirty="0"/>
          </a:p>
          <a:p>
            <a:r>
              <a:rPr lang="en-US" sz="2000" dirty="0">
                <a:solidFill>
                  <a:srgbClr val="FF0000"/>
                </a:solidFill>
                <a:ea typeface="Calibri"/>
                <a:cs typeface="Tahoma"/>
              </a:rPr>
              <a:t>-Hang out where kids are</a:t>
            </a:r>
          </a:p>
          <a:p>
            <a:r>
              <a:rPr lang="en-US" sz="2000" dirty="0">
                <a:solidFill>
                  <a:srgbClr val="FF0000"/>
                </a:solidFill>
                <a:ea typeface="Calibri"/>
                <a:cs typeface="Tahoma"/>
              </a:rPr>
              <a:t> participating in safe activities</a:t>
            </a:r>
          </a:p>
          <a:p>
            <a:r>
              <a:rPr lang="en-US" sz="2000" dirty="0">
                <a:solidFill>
                  <a:srgbClr val="FF0000"/>
                </a:solidFill>
                <a:ea typeface="Calibri"/>
                <a:cs typeface="Tahoma"/>
              </a:rPr>
              <a:t>-Talk to your parents about</a:t>
            </a:r>
          </a:p>
          <a:p>
            <a:r>
              <a:rPr lang="en-US" sz="2000" dirty="0">
                <a:solidFill>
                  <a:srgbClr val="FF0000"/>
                </a:solidFill>
                <a:ea typeface="Calibri"/>
                <a:cs typeface="Tahoma"/>
              </a:rPr>
              <a:t>  making friends and planning</a:t>
            </a:r>
          </a:p>
          <a:p>
            <a:r>
              <a:rPr lang="en-US" sz="2000" dirty="0">
                <a:solidFill>
                  <a:srgbClr val="FF0000"/>
                </a:solidFill>
                <a:ea typeface="Calibri"/>
                <a:cs typeface="Tahoma"/>
              </a:rPr>
              <a:t>  activities with them.</a:t>
            </a:r>
          </a:p>
          <a:p>
            <a:endParaRPr lang="en-US" sz="2000" dirty="0">
              <a:effectLst/>
              <a:latin typeface="Times"/>
              <a:ea typeface="Calibri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5723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76200"/>
            <a:ext cx="4267200" cy="6705600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724400" y="54990"/>
            <a:ext cx="4267200" cy="6705600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4800" y="609600"/>
            <a:ext cx="3886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#5 Individual Risk Factor:</a:t>
            </a:r>
          </a:p>
          <a:p>
            <a:pPr algn="ctr"/>
            <a:r>
              <a:rPr lang="en-US" sz="2000" b="1" dirty="0"/>
              <a:t>Low Expectations of Achievement</a:t>
            </a:r>
          </a:p>
          <a:p>
            <a:pPr algn="ctr"/>
            <a:endParaRPr lang="en-US" sz="2000" b="1" dirty="0"/>
          </a:p>
          <a:p>
            <a:r>
              <a:rPr lang="en-US" sz="2000" dirty="0"/>
              <a:t>Need:  The ability to see a future with positive outcomes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Legal Solutions:</a:t>
            </a:r>
          </a:p>
          <a:p>
            <a:r>
              <a:rPr lang="en-US" sz="2000" dirty="0">
                <a:solidFill>
                  <a:srgbClr val="FF0000"/>
                </a:solidFill>
              </a:rPr>
              <a:t>-Set a goal for yourself and think about what it takes to achieve this goal</a:t>
            </a:r>
          </a:p>
          <a:p>
            <a:r>
              <a:rPr lang="en-US" sz="2000" dirty="0">
                <a:solidFill>
                  <a:srgbClr val="FF0000"/>
                </a:solidFill>
              </a:rPr>
              <a:t>-talk to your friends, parents, teaches about your goal and ask for information and help working towards that goal</a:t>
            </a:r>
          </a:p>
          <a:p>
            <a:pPr algn="ctr"/>
            <a:endParaRPr lang="en-US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53000" y="609600"/>
            <a:ext cx="3810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#6 Individual Risk Factor:</a:t>
            </a:r>
          </a:p>
          <a:p>
            <a:pPr algn="ctr"/>
            <a:r>
              <a:rPr lang="en-US" sz="2000" b="1" dirty="0"/>
              <a:t>Family and Neighborhood Acceptance of Gang Life</a:t>
            </a:r>
          </a:p>
          <a:p>
            <a:pPr algn="ctr"/>
            <a:endParaRPr lang="en-US" sz="2000" b="1" dirty="0"/>
          </a:p>
          <a:p>
            <a:r>
              <a:rPr lang="en-US" sz="2000" dirty="0"/>
              <a:t>Need:  Positive attitude towards responsible citizenship</a:t>
            </a:r>
          </a:p>
          <a:p>
            <a:endParaRPr lang="en-US" sz="2000" dirty="0"/>
          </a:p>
          <a:p>
            <a:r>
              <a:rPr lang="en-US" sz="2000" dirty="0"/>
              <a:t>Legal Solutions:</a:t>
            </a:r>
          </a:p>
          <a:p>
            <a:r>
              <a:rPr lang="en-US" sz="2000" dirty="0">
                <a:solidFill>
                  <a:srgbClr val="FF0000"/>
                </a:solidFill>
              </a:rPr>
              <a:t>-Think about the consequences of delinquent behavior and decide if that is what you want</a:t>
            </a:r>
          </a:p>
          <a:p>
            <a:r>
              <a:rPr lang="en-US" sz="2000" dirty="0">
                <a:solidFill>
                  <a:srgbClr val="FF0000"/>
                </a:solidFill>
              </a:rPr>
              <a:t>-Practice your response to someone that wants you to engage in delinquent behavior with a friend , parent or school counselor </a:t>
            </a:r>
          </a:p>
        </p:txBody>
      </p:sp>
    </p:spTree>
    <p:extLst>
      <p:ext uri="{BB962C8B-B14F-4D97-AF65-F5344CB8AC3E}">
        <p14:creationId xmlns:p14="http://schemas.microsoft.com/office/powerpoint/2010/main" val="751701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306</Words>
  <Application>Microsoft Office PowerPoint</Application>
  <PresentationFormat>On-screen Show (4:3)</PresentationFormat>
  <Paragraphs>65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Jennifer Castro</cp:lastModifiedBy>
  <cp:revision>20</cp:revision>
  <dcterms:created xsi:type="dcterms:W3CDTF">2014-03-26T21:58:31Z</dcterms:created>
  <dcterms:modified xsi:type="dcterms:W3CDTF">2025-03-14T15:10:43Z</dcterms:modified>
</cp:coreProperties>
</file>