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8" r:id="rId4"/>
    <p:sldId id="261" r:id="rId5"/>
    <p:sldId id="260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9F1E3-53BC-42A8-A7A7-54AD1A56D0FA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6267-A7D7-457B-819E-7D0249C5F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12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174DD-8433-46FB-8061-07B00DDE5524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8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1CD0-1816-47FF-8E04-8D92F4C0D39E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0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F48F3-4FAB-40BC-B637-F7FDF814BDB7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9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CBC-C371-4DC9-96A8-1154D6343646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0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3876-48B9-443B-B474-6A1B0F9E4E9E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76F-6DDA-4ABE-8CEC-ABC833E9457B}" type="datetime1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5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3BDA-3931-4A98-8120-99D57601C99A}" type="datetime1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2664-6B62-4A81-A94B-79CED5EC5371}" type="datetime1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70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86DE-91EB-43E5-93FB-B2B1DD502BFC}" type="datetime1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1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E46A-06AC-46A4-8E1D-556BC6266850}" type="datetime1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5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17795-AA5D-40CD-812D-088A0E566C4E}" type="datetime1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8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2C0D4-FEA5-4AB6-A55E-A342FD1D8DDA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6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50164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87086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81000"/>
            <a:ext cx="373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#1 Community Risk Factor:</a:t>
            </a:r>
          </a:p>
          <a:p>
            <a:pPr algn="ctr"/>
            <a:r>
              <a:rPr lang="en-US" sz="2000" b="1" dirty="0" smtClean="0"/>
              <a:t>Presence of Gangs</a:t>
            </a:r>
          </a:p>
          <a:p>
            <a:pPr algn="ctr"/>
            <a:r>
              <a:rPr lang="en-US" sz="2000" b="1" dirty="0" smtClean="0"/>
              <a:t> in the Neighborhood</a:t>
            </a:r>
          </a:p>
          <a:p>
            <a:pPr algn="ctr"/>
            <a:endParaRPr lang="en-US" sz="2000" b="1" dirty="0" smtClean="0"/>
          </a:p>
          <a:p>
            <a:r>
              <a:rPr lang="en-US" sz="2000" dirty="0" smtClean="0"/>
              <a:t>Need:  Safety while walking to and from school</a:t>
            </a:r>
          </a:p>
          <a:p>
            <a:endParaRPr lang="en-US" sz="2000" dirty="0" smtClean="0"/>
          </a:p>
          <a:p>
            <a:r>
              <a:rPr lang="en-US" sz="2000" dirty="0" smtClean="0"/>
              <a:t>Safe Solutions: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0" y="457200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#2 Family Risk Factor:</a:t>
            </a:r>
          </a:p>
          <a:p>
            <a:pPr algn="ctr"/>
            <a:r>
              <a:rPr lang="en-US" sz="2000" b="1" dirty="0" smtClean="0"/>
              <a:t>Lack of Connections to Family</a:t>
            </a:r>
          </a:p>
          <a:p>
            <a:pPr algn="ctr"/>
            <a:endParaRPr lang="en-US" sz="2000" b="1" dirty="0" smtClean="0"/>
          </a:p>
          <a:p>
            <a:r>
              <a:rPr lang="en-US" sz="2000" dirty="0" smtClean="0"/>
              <a:t>Need:  Positive Family Relationships</a:t>
            </a:r>
          </a:p>
          <a:p>
            <a:endParaRPr lang="en-US" sz="2000" dirty="0"/>
          </a:p>
          <a:p>
            <a:r>
              <a:rPr lang="en-US" sz="2000" dirty="0" smtClean="0"/>
              <a:t>Safe Solutions: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504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87086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81000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#3 School </a:t>
            </a:r>
            <a:r>
              <a:rPr lang="en-US" sz="2000" b="1" dirty="0"/>
              <a:t>Risk Factor:</a:t>
            </a:r>
          </a:p>
          <a:p>
            <a:pPr algn="ctr"/>
            <a:r>
              <a:rPr lang="en-US" sz="2000" b="1" dirty="0" smtClean="0"/>
              <a:t>Academic Failure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Commitment to academic </a:t>
            </a:r>
            <a:r>
              <a:rPr lang="en-US" sz="2000" dirty="0" smtClean="0"/>
              <a:t>achievement</a:t>
            </a:r>
          </a:p>
          <a:p>
            <a:endParaRPr lang="en-US" sz="2000" dirty="0"/>
          </a:p>
          <a:p>
            <a:r>
              <a:rPr lang="en-US" sz="2000" dirty="0"/>
              <a:t>Safe Solutions:</a:t>
            </a:r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457200"/>
            <a:ext cx="381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#4 Peer </a:t>
            </a:r>
            <a:r>
              <a:rPr lang="en-US" sz="2000" b="1" dirty="0"/>
              <a:t>Risk Factor:</a:t>
            </a:r>
          </a:p>
          <a:p>
            <a:pPr algn="ctr"/>
            <a:r>
              <a:rPr lang="en-US" sz="2000" b="1" dirty="0"/>
              <a:t>Friends who Engage in 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Problem Behaviors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Peers with </a:t>
            </a:r>
            <a:r>
              <a:rPr lang="en-US" sz="2000" dirty="0" smtClean="0"/>
              <a:t>positive   behaviors</a:t>
            </a:r>
          </a:p>
          <a:p>
            <a:endParaRPr lang="en-US" sz="2000" dirty="0"/>
          </a:p>
          <a:p>
            <a:r>
              <a:rPr lang="en-US" sz="2000" dirty="0"/>
              <a:t>Safe Solutions: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133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24400" y="5499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09600"/>
            <a:ext cx="388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#5 Individual Risk Factor:</a:t>
            </a:r>
          </a:p>
          <a:p>
            <a:pPr algn="ctr"/>
            <a:r>
              <a:rPr lang="en-US" sz="2000" b="1" dirty="0" smtClean="0"/>
              <a:t>Low Expectations of Achievement</a:t>
            </a:r>
          </a:p>
          <a:p>
            <a:pPr algn="ctr"/>
            <a:endParaRPr lang="en-US" sz="2000" b="1" dirty="0"/>
          </a:p>
          <a:p>
            <a:r>
              <a:rPr lang="en-US" sz="2000" dirty="0" smtClean="0"/>
              <a:t>Need:  Motivation to set goals</a:t>
            </a:r>
          </a:p>
          <a:p>
            <a:endParaRPr lang="en-US" sz="2000" dirty="0"/>
          </a:p>
          <a:p>
            <a:r>
              <a:rPr lang="en-US" sz="2000" dirty="0" smtClean="0"/>
              <a:t>Solutions:</a:t>
            </a:r>
          </a:p>
          <a:p>
            <a:pPr algn="ctr"/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85800"/>
            <a:ext cx="381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/>
              <a:t>#6 Individual </a:t>
            </a:r>
            <a:r>
              <a:rPr lang="en-US" sz="2000" b="1" dirty="0"/>
              <a:t>Risk Factor:</a:t>
            </a:r>
          </a:p>
          <a:p>
            <a:pPr algn="ctr"/>
            <a:r>
              <a:rPr lang="en-US" sz="2000" b="1" dirty="0" smtClean="0"/>
              <a:t>Family and Neighborhood Acceptance of Gang Life</a:t>
            </a:r>
            <a:endParaRPr lang="en-US" sz="2000" b="1" dirty="0"/>
          </a:p>
          <a:p>
            <a:pPr algn="ctr"/>
            <a:endParaRPr lang="en-US" sz="2000" b="1" dirty="0"/>
          </a:p>
          <a:p>
            <a:r>
              <a:rPr lang="en-US" sz="2000" dirty="0"/>
              <a:t>Need:  </a:t>
            </a:r>
            <a:r>
              <a:rPr lang="en-US" sz="2000" dirty="0" smtClean="0"/>
              <a:t>Positive attitude towards responsible citizenship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Solutions:</a:t>
            </a:r>
          </a:p>
        </p:txBody>
      </p:sp>
    </p:spTree>
    <p:extLst>
      <p:ext uri="{BB962C8B-B14F-4D97-AF65-F5344CB8AC3E}">
        <p14:creationId xmlns:p14="http://schemas.microsoft.com/office/powerpoint/2010/main" val="394288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24400" y="5499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09600"/>
            <a:ext cx="3886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Individual Risk Factor:</a:t>
            </a:r>
          </a:p>
          <a:p>
            <a:pPr algn="ctr"/>
            <a:r>
              <a:rPr lang="en-US" sz="2000" b="1" dirty="0" smtClean="0"/>
              <a:t>Low Expectations of Achievement</a:t>
            </a:r>
          </a:p>
          <a:p>
            <a:pPr algn="ctr"/>
            <a:endParaRPr lang="en-US" sz="2000" b="1" dirty="0"/>
          </a:p>
          <a:p>
            <a:r>
              <a:rPr lang="en-US" sz="2000" dirty="0" smtClean="0"/>
              <a:t>Need:  Motivation to set goals</a:t>
            </a:r>
          </a:p>
          <a:p>
            <a:endParaRPr lang="en-US" sz="2000" dirty="0"/>
          </a:p>
          <a:p>
            <a:r>
              <a:rPr lang="en-US" sz="2000" dirty="0" smtClean="0"/>
              <a:t>Solutions: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-Set a goal for yourself and think about what it takes to achieve this goal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-talk to your friends, parents, teaches about your goal and ask for information and help working towards that goal</a:t>
            </a:r>
          </a:p>
          <a:p>
            <a:pPr algn="ctr"/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85800"/>
            <a:ext cx="3810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Individual Risk Factor:</a:t>
            </a:r>
          </a:p>
          <a:p>
            <a:pPr algn="ctr"/>
            <a:r>
              <a:rPr lang="en-US" sz="2000" b="1" dirty="0" smtClean="0"/>
              <a:t>Family and Neighborhood Acceptance of Gang Life</a:t>
            </a:r>
            <a:endParaRPr lang="en-US" sz="2000" b="1" dirty="0"/>
          </a:p>
          <a:p>
            <a:pPr algn="ctr"/>
            <a:endParaRPr lang="en-US" sz="2000" b="1" dirty="0"/>
          </a:p>
          <a:p>
            <a:r>
              <a:rPr lang="en-US" sz="2000" dirty="0"/>
              <a:t>Need:  </a:t>
            </a:r>
            <a:r>
              <a:rPr lang="en-US" sz="2000" dirty="0" smtClean="0"/>
              <a:t>Positive attitude towards responsible citizenship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Solutions</a:t>
            </a:r>
            <a:r>
              <a:rPr lang="en-US" sz="2000" dirty="0" smtClean="0"/>
              <a:t>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-Think about the consequences of delinquent behavior and decide if that is what you want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-Practice your response to someone that wants you to engage in delinquent behavior </a:t>
            </a:r>
            <a:r>
              <a:rPr lang="en-US" sz="2000" dirty="0">
                <a:solidFill>
                  <a:srgbClr val="FF0000"/>
                </a:solidFill>
              </a:rPr>
              <a:t>with a friend , parent or school counselor </a:t>
            </a:r>
          </a:p>
        </p:txBody>
      </p:sp>
    </p:spTree>
    <p:extLst>
      <p:ext uri="{BB962C8B-B14F-4D97-AF65-F5344CB8AC3E}">
        <p14:creationId xmlns:p14="http://schemas.microsoft.com/office/powerpoint/2010/main" val="75170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81000"/>
            <a:ext cx="3733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Community Risk </a:t>
            </a:r>
            <a:r>
              <a:rPr lang="en-US" sz="2000" b="1" dirty="0" smtClean="0"/>
              <a:t>Factor:</a:t>
            </a:r>
            <a:endParaRPr lang="en-US" sz="2000" b="1" dirty="0"/>
          </a:p>
          <a:p>
            <a:pPr algn="ctr"/>
            <a:r>
              <a:rPr lang="en-US" sz="2000" b="1" dirty="0"/>
              <a:t>Presence of Gangs</a:t>
            </a:r>
          </a:p>
          <a:p>
            <a:pPr algn="ctr"/>
            <a:r>
              <a:rPr lang="en-US" sz="2000" b="1" dirty="0"/>
              <a:t> in the Neighborhood</a:t>
            </a:r>
          </a:p>
          <a:p>
            <a:pPr algn="ctr"/>
            <a:endParaRPr lang="en-US" sz="2000" b="1" dirty="0" smtClean="0"/>
          </a:p>
          <a:p>
            <a:r>
              <a:rPr lang="en-US" sz="2000" dirty="0" smtClean="0"/>
              <a:t>Need:  Safety while walking to and from school</a:t>
            </a:r>
          </a:p>
          <a:p>
            <a:endParaRPr lang="en-US" sz="2000" dirty="0" smtClean="0"/>
          </a:p>
          <a:p>
            <a:r>
              <a:rPr lang="en-US" sz="2000" dirty="0" smtClean="0"/>
              <a:t>Safe Solutions: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-Walk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with a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group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-Talk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to school administrator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to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 organize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safe walking “pools”</a:t>
            </a:r>
            <a:endParaRPr lang="en-US" sz="2000" dirty="0" smtClean="0">
              <a:effectLst/>
              <a:latin typeface="Times"/>
              <a:ea typeface="Calibri"/>
            </a:endParaRPr>
          </a:p>
          <a:p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953000" y="457200"/>
            <a:ext cx="396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Family Risk Factor:</a:t>
            </a:r>
          </a:p>
          <a:p>
            <a:pPr algn="ctr"/>
            <a:r>
              <a:rPr lang="en-US" sz="2000" b="1" dirty="0"/>
              <a:t>Lack of Connections to Family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Positive Family Relationships</a:t>
            </a:r>
          </a:p>
          <a:p>
            <a:endParaRPr lang="en-US" sz="2000" dirty="0"/>
          </a:p>
          <a:p>
            <a:r>
              <a:rPr lang="en-US" sz="2000" dirty="0" smtClean="0"/>
              <a:t>Safe Solutions: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-Plan a family night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-Ask school counselor for </a:t>
            </a:r>
            <a:r>
              <a:rPr lang="en-US" sz="2000" dirty="0" smtClean="0">
                <a:solidFill>
                  <a:srgbClr val="FF0000"/>
                </a:solidFill>
              </a:rPr>
              <a:t>help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-Connect with a positive neighbor, friend’s family, teacher, etc.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0861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87086"/>
            <a:ext cx="4267200" cy="6705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11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School Risk Factor:</a:t>
            </a:r>
          </a:p>
          <a:p>
            <a:pPr algn="ctr"/>
            <a:r>
              <a:rPr lang="en-US" sz="2000" b="1" dirty="0" smtClean="0"/>
              <a:t>Academic Failure</a:t>
            </a:r>
          </a:p>
          <a:p>
            <a:pPr algn="ctr"/>
            <a:endParaRPr lang="en-US" sz="2000" b="1" dirty="0" smtClean="0"/>
          </a:p>
          <a:p>
            <a:r>
              <a:rPr lang="en-US" sz="2000" dirty="0" smtClean="0"/>
              <a:t>Need:  Commitment to academic achievement</a:t>
            </a:r>
          </a:p>
          <a:p>
            <a:endParaRPr lang="en-US" sz="2000" dirty="0"/>
          </a:p>
          <a:p>
            <a:r>
              <a:rPr lang="en-US" sz="2000" dirty="0" smtClean="0"/>
              <a:t>Safe Solutions: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-Get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involved in other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activities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  such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as sports or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clubs</a:t>
            </a:r>
          </a:p>
          <a:p>
            <a:r>
              <a:rPr lang="en-US" sz="2000" dirty="0" smtClean="0">
                <a:solidFill>
                  <a:srgbClr val="FF0000"/>
                </a:solidFill>
                <a:effectLst/>
                <a:ea typeface="Calibri"/>
                <a:cs typeface="Tahoma"/>
              </a:rPr>
              <a:t>-Join a study group or ask teacher</a:t>
            </a:r>
          </a:p>
          <a:p>
            <a:r>
              <a:rPr lang="en-US" sz="2000" dirty="0" smtClean="0">
                <a:solidFill>
                  <a:srgbClr val="FF0000"/>
                </a:solidFill>
                <a:effectLst/>
                <a:ea typeface="Calibri"/>
                <a:cs typeface="Tahoma"/>
              </a:rPr>
              <a:t> for tutoring programs</a:t>
            </a:r>
            <a:endParaRPr lang="en-US" sz="2000" dirty="0" smtClean="0">
              <a:effectLst/>
              <a:ea typeface="Calibri"/>
            </a:endParaRP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953000" y="457200"/>
            <a:ext cx="40945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Peer Risk Factor:</a:t>
            </a:r>
          </a:p>
          <a:p>
            <a:pPr algn="ctr"/>
            <a:r>
              <a:rPr lang="en-US" sz="2000" b="1" dirty="0" smtClean="0"/>
              <a:t>Friends who Engage in </a:t>
            </a:r>
          </a:p>
          <a:p>
            <a:pPr algn="ctr"/>
            <a:r>
              <a:rPr lang="en-US" sz="2000" b="1" dirty="0" smtClean="0"/>
              <a:t>Problem Behaviors</a:t>
            </a:r>
          </a:p>
          <a:p>
            <a:pPr algn="ctr"/>
            <a:endParaRPr lang="en-US" sz="2000" b="1" dirty="0" smtClean="0"/>
          </a:p>
          <a:p>
            <a:r>
              <a:rPr lang="en-US" sz="2000" dirty="0" smtClean="0"/>
              <a:t>Need: Peers with positive behaviors</a:t>
            </a:r>
          </a:p>
          <a:p>
            <a:endParaRPr lang="en-US" sz="2000" dirty="0"/>
          </a:p>
          <a:p>
            <a:r>
              <a:rPr lang="en-US" sz="2000" dirty="0" smtClean="0"/>
              <a:t>Safe Solutions: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-Hang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out where kids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are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 </a:t>
            </a:r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participating in safe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activities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-Talk to your parents about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  making friends and planning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a typeface="Calibri"/>
                <a:cs typeface="Tahoma"/>
              </a:rPr>
              <a:t> activities with them.</a:t>
            </a:r>
          </a:p>
          <a:p>
            <a:endParaRPr lang="en-US" sz="2000" dirty="0" smtClean="0">
              <a:effectLst/>
              <a:latin typeface="Times"/>
              <a:ea typeface="Calibri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72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402</Words>
  <Application>Microsoft Office PowerPoint</Application>
  <PresentationFormat>On-screen Show (4:3)</PresentationFormat>
  <Paragraphs>102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15</cp:revision>
  <dcterms:created xsi:type="dcterms:W3CDTF">2014-03-26T21:58:31Z</dcterms:created>
  <dcterms:modified xsi:type="dcterms:W3CDTF">2014-04-21T18:56:01Z</dcterms:modified>
</cp:coreProperties>
</file>