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2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1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8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6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5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6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4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9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3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74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73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FE5AA-0F99-48F8-873F-2A7474937B21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CD1E8-D509-4621-9AE8-5C7A081C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8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294" y="152400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4000" b="1" dirty="0">
                <a:solidFill>
                  <a:srgbClr val="00B0F0"/>
                </a:solidFill>
              </a:rPr>
              <a:t>95% </a:t>
            </a:r>
            <a:r>
              <a:rPr lang="en-US" sz="4000" b="1" dirty="0" smtClean="0"/>
              <a:t>of </a:t>
            </a:r>
            <a:r>
              <a:rPr lang="en-US" sz="4000" b="1" dirty="0"/>
              <a:t>all male gang members </a:t>
            </a:r>
            <a:endParaRPr lang="en-US" sz="4000" b="1" dirty="0" smtClean="0"/>
          </a:p>
          <a:p>
            <a:pPr lvl="0" algn="ctr"/>
            <a:r>
              <a:rPr lang="en-US" sz="4000" b="1" dirty="0" smtClean="0"/>
              <a:t>do </a:t>
            </a:r>
            <a:r>
              <a:rPr lang="en-US" sz="4000" b="1" dirty="0"/>
              <a:t>not finish high school.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" y="1487347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Gang members are </a:t>
            </a:r>
            <a:r>
              <a:rPr lang="en-US" sz="4000" b="1" dirty="0" smtClean="0">
                <a:solidFill>
                  <a:srgbClr val="00B0F0"/>
                </a:solidFill>
              </a:rPr>
              <a:t>3 </a:t>
            </a:r>
            <a:r>
              <a:rPr lang="en-US" sz="4000" b="1" dirty="0">
                <a:solidFill>
                  <a:srgbClr val="00B0F0"/>
                </a:solidFill>
              </a:rPr>
              <a:t>times </a:t>
            </a:r>
            <a:r>
              <a:rPr lang="en-US" sz="4000" b="1" dirty="0"/>
              <a:t>more likely to have </a:t>
            </a:r>
            <a:r>
              <a:rPr lang="en-US" sz="4000" b="1" dirty="0" smtClean="0"/>
              <a:t>drug </a:t>
            </a:r>
            <a:r>
              <a:rPr lang="en-US" sz="4000" b="1" dirty="0"/>
              <a:t>dependency issues later in </a:t>
            </a:r>
            <a:r>
              <a:rPr lang="en-US" sz="4000" b="1" dirty="0" smtClean="0"/>
              <a:t>life.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59377" y="2814452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4000" b="1" dirty="0" smtClean="0"/>
              <a:t>Gang members are </a:t>
            </a:r>
            <a:r>
              <a:rPr lang="en-US" sz="4000" b="1" dirty="0" smtClean="0">
                <a:solidFill>
                  <a:srgbClr val="00B0F0"/>
                </a:solidFill>
              </a:rPr>
              <a:t>200</a:t>
            </a:r>
            <a:r>
              <a:rPr lang="en-US" sz="4000" b="1" dirty="0">
                <a:solidFill>
                  <a:srgbClr val="00B0F0"/>
                </a:solidFill>
              </a:rPr>
              <a:t>% </a:t>
            </a:r>
            <a:r>
              <a:rPr lang="en-US" sz="4000" b="1" dirty="0"/>
              <a:t>more likely to </a:t>
            </a:r>
            <a:endParaRPr lang="en-US" sz="4000" b="1" dirty="0" smtClean="0"/>
          </a:p>
          <a:p>
            <a:pPr lvl="0" algn="ctr"/>
            <a:r>
              <a:rPr lang="en-US" sz="4000" b="1" dirty="0" smtClean="0"/>
              <a:t>be </a:t>
            </a:r>
            <a:r>
              <a:rPr lang="en-US" sz="4000" b="1" dirty="0"/>
              <a:t>on government assistance.</a:t>
            </a:r>
            <a:endParaRPr lang="en-US" sz="4000" b="1" dirty="0"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377" y="4191000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4000" b="1" dirty="0" smtClean="0"/>
              <a:t>Gang members are </a:t>
            </a:r>
            <a:r>
              <a:rPr lang="en-US" sz="4000" b="1" dirty="0" smtClean="0">
                <a:solidFill>
                  <a:srgbClr val="00B0F0"/>
                </a:solidFill>
              </a:rPr>
              <a:t>2 </a:t>
            </a:r>
            <a:r>
              <a:rPr lang="en-US" sz="4000" b="1" dirty="0">
                <a:solidFill>
                  <a:srgbClr val="00B0F0"/>
                </a:solidFill>
              </a:rPr>
              <a:t>times </a:t>
            </a:r>
            <a:r>
              <a:rPr lang="en-US" sz="4000" b="1" dirty="0"/>
              <a:t>more likely to say </a:t>
            </a:r>
            <a:r>
              <a:rPr lang="en-US" sz="4000" b="1" dirty="0" smtClean="0"/>
              <a:t>they </a:t>
            </a:r>
            <a:r>
              <a:rPr lang="en-US" sz="4000" b="1" dirty="0"/>
              <a:t>are in poor health later in </a:t>
            </a:r>
            <a:r>
              <a:rPr lang="en-US" sz="4000" b="1" dirty="0" smtClean="0"/>
              <a:t>life.</a:t>
            </a:r>
            <a:endParaRPr lang="en-US" dirty="0"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377" y="5545238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Gang members </a:t>
            </a:r>
            <a:r>
              <a:rPr lang="en-US" sz="4000" b="1" dirty="0" smtClean="0">
                <a:solidFill>
                  <a:srgbClr val="00B0F0"/>
                </a:solidFill>
              </a:rPr>
              <a:t>live in constant </a:t>
            </a:r>
          </a:p>
          <a:p>
            <a:pPr algn="ctr"/>
            <a:r>
              <a:rPr lang="en-US" sz="4000" b="1" dirty="0" smtClean="0">
                <a:solidFill>
                  <a:srgbClr val="00B0F0"/>
                </a:solidFill>
              </a:rPr>
              <a:t>fear</a:t>
            </a:r>
            <a:r>
              <a:rPr lang="en-US" sz="4000" b="1" dirty="0" smtClean="0"/>
              <a:t> </a:t>
            </a:r>
            <a:r>
              <a:rPr lang="en-US" sz="4000" b="1" dirty="0"/>
              <a:t>for the safety of their families.</a:t>
            </a:r>
          </a:p>
        </p:txBody>
      </p:sp>
    </p:spTree>
    <p:extLst>
      <p:ext uri="{BB962C8B-B14F-4D97-AF65-F5344CB8AC3E}">
        <p14:creationId xmlns:p14="http://schemas.microsoft.com/office/powerpoint/2010/main" val="142381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152400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4000" b="1" dirty="0" smtClean="0">
                <a:solidFill>
                  <a:srgbClr val="00B0F0"/>
                </a:solidFill>
              </a:rPr>
              <a:t>90</a:t>
            </a:r>
            <a:r>
              <a:rPr lang="en-US" sz="4000" b="1" dirty="0">
                <a:solidFill>
                  <a:srgbClr val="00B0F0"/>
                </a:solidFill>
              </a:rPr>
              <a:t>%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/>
              <a:t>of all male gang members have been arrested by age 18.</a:t>
            </a:r>
            <a:endParaRPr lang="en-US" sz="4000" b="1" dirty="0"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" y="1487347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The average life expectancy of an active gang member is </a:t>
            </a:r>
            <a:r>
              <a:rPr lang="en-US" sz="4000" b="1" dirty="0" smtClean="0">
                <a:solidFill>
                  <a:srgbClr val="00B0F0"/>
                </a:solidFill>
              </a:rPr>
              <a:t>20 years and 5 months</a:t>
            </a:r>
            <a:r>
              <a:rPr lang="en-US" sz="4000" b="1" dirty="0" smtClean="0"/>
              <a:t>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7548" y="2819400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4000" b="1" dirty="0">
                <a:solidFill>
                  <a:srgbClr val="00B0F0"/>
                </a:solidFill>
              </a:rPr>
              <a:t>60% </a:t>
            </a:r>
            <a:r>
              <a:rPr lang="en-US" sz="4000" b="1" dirty="0"/>
              <a:t>of male gang members are </a:t>
            </a:r>
            <a:endParaRPr lang="en-US" sz="4000" b="1" dirty="0" smtClean="0"/>
          </a:p>
          <a:p>
            <a:pPr lvl="0" algn="ctr"/>
            <a:r>
              <a:rPr lang="en-US" sz="4000" b="1" dirty="0" smtClean="0"/>
              <a:t>dead </a:t>
            </a:r>
            <a:r>
              <a:rPr lang="en-US" sz="4000" b="1" dirty="0"/>
              <a:t>or in prison by age </a:t>
            </a:r>
            <a:r>
              <a:rPr lang="en-US" sz="4000" b="1" dirty="0" smtClean="0">
                <a:solidFill>
                  <a:schemeClr val="tx1"/>
                </a:solidFill>
              </a:rPr>
              <a:t>20</a:t>
            </a:r>
            <a:r>
              <a:rPr lang="en-US" sz="4000" b="1" dirty="0"/>
              <a:t>.</a:t>
            </a:r>
            <a:endParaRPr lang="en-US" sz="4000" b="1" dirty="0"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548" y="4191000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7548" y="5545238"/>
            <a:ext cx="89154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5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71628"/>
            <a:ext cx="8839200" cy="312420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7922" y="3520044"/>
            <a:ext cx="8839200" cy="3124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 = 0</a:t>
            </a:r>
            <a:r>
              <a:rPr lang="en-US" sz="1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%</a:t>
            </a:r>
            <a:endParaRPr 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622" y="533400"/>
            <a:ext cx="83058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5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= 100%</a:t>
            </a:r>
            <a:endParaRPr lang="en-US" sz="150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176" y="3566556"/>
            <a:ext cx="4114800" cy="3124200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dirty="0" smtClean="0">
                <a:solidFill>
                  <a:srgbClr val="FFC000"/>
                </a:solidFill>
              </a:rPr>
              <a:t>25%</a:t>
            </a:r>
            <a:endParaRPr lang="en-US" sz="15000" dirty="0">
              <a:solidFill>
                <a:srgbClr val="FFC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99609" y="276595"/>
            <a:ext cx="4114800" cy="312420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b="1" dirty="0" smtClean="0">
                <a:solidFill>
                  <a:schemeClr val="accent6">
                    <a:lumMod val="75000"/>
                  </a:schemeClr>
                </a:solidFill>
              </a:rPr>
              <a:t>50%</a:t>
            </a:r>
            <a:endParaRPr lang="en-US" sz="1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56067" y="3542805"/>
            <a:ext cx="4114800" cy="31242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4176" y="247897"/>
            <a:ext cx="4114800" cy="3124200"/>
          </a:xfrm>
          <a:prstGeom prst="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0" b="1" dirty="0" smtClean="0">
                <a:solidFill>
                  <a:srgbClr val="92D050"/>
                </a:solidFill>
              </a:rPr>
              <a:t>75%</a:t>
            </a:r>
            <a:endParaRPr lang="en-US" sz="15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97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152399"/>
            <a:ext cx="8915400" cy="3124201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latin typeface="Gill Sans Ultra Bold" panose="020B0A02020104020203" pitchFamily="34" charset="0"/>
                <a:cs typeface="Aharoni" panose="02010803020104030203" pitchFamily="2" charset="-79"/>
              </a:rPr>
              <a:t>TRUE</a:t>
            </a:r>
            <a:endParaRPr lang="en-US" sz="9600" dirty="0">
              <a:latin typeface="Gill Sans Ultra Bold" panose="020B0A02020104020203" pitchFamily="34" charset="0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3582884"/>
            <a:ext cx="8915400" cy="3124201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atin typeface="Gill Sans Ultra Bold" panose="020B0A02020104020203" pitchFamily="34" charset="0"/>
                <a:cs typeface="Aharoni" panose="02010803020104030203" pitchFamily="2" charset="-79"/>
              </a:rPr>
              <a:t>FALSE</a:t>
            </a:r>
            <a:endParaRPr lang="en-US" sz="9600" b="1" dirty="0">
              <a:latin typeface="Gill Sans Ultra Bold" panose="020B0A02020104020203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404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134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8</cp:revision>
  <dcterms:created xsi:type="dcterms:W3CDTF">2014-03-27T21:09:52Z</dcterms:created>
  <dcterms:modified xsi:type="dcterms:W3CDTF">2014-05-07T18:05:54Z</dcterms:modified>
</cp:coreProperties>
</file>