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cenarios" id="{39A34E92-6C73-4E06-A037-6BD09144F1D5}">
          <p14:sldIdLst>
            <p14:sldId id="256"/>
            <p14:sldId id="257"/>
            <p14:sldId id="258"/>
          </p14:sldIdLst>
        </p14:section>
        <p14:section name="Report Strips" id="{729E3541-F218-473E-8458-D627B3D6ABC3}">
          <p14:sldIdLst>
            <p14:sldId id="259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7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1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3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98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5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0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1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4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84D0E-5BD5-42FA-BBD9-7E2C5FF3D997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C2A7-C38C-462A-AEF4-B4E3D5A9E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0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4117" y="161711"/>
            <a:ext cx="11967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SCENERIO </a:t>
            </a:r>
            <a:r>
              <a:rPr lang="en-US" sz="2400" b="1" dirty="0" smtClean="0">
                <a:latin typeface="Comic Sans MS" panose="030F0702030302020204" pitchFamily="66" charset="0"/>
              </a:rPr>
              <a:t>#1</a:t>
            </a:r>
            <a:r>
              <a:rPr lang="en-US" sz="2400" dirty="0" smtClean="0">
                <a:latin typeface="Comic Sans MS" panose="030F0702030302020204" pitchFamily="66" charset="0"/>
              </a:rPr>
              <a:t/>
            </a:r>
            <a:br>
              <a:rPr lang="en-US" sz="2400" dirty="0" smtClean="0">
                <a:latin typeface="Comic Sans MS" panose="030F0702030302020204" pitchFamily="66" charset="0"/>
              </a:rPr>
            </a:br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>
                <a:latin typeface="Comic Sans MS" panose="030F0702030302020204" pitchFamily="66" charset="0"/>
              </a:rPr>
              <a:t>15 year old </a:t>
            </a:r>
            <a:r>
              <a:rPr lang="en-US" sz="2000" dirty="0" smtClean="0">
                <a:latin typeface="Comic Sans MS" panose="030F0702030302020204" pitchFamily="66" charset="0"/>
              </a:rPr>
              <a:t>male youth attends </a:t>
            </a:r>
            <a:r>
              <a:rPr lang="en-US" sz="2000" dirty="0">
                <a:latin typeface="Comic Sans MS" panose="030F0702030302020204" pitchFamily="66" charset="0"/>
              </a:rPr>
              <a:t>Westwood High School. He has never been in trouble with the law, but argues with his mom occasionally. One evening the argument grows to a yelling match, and </a:t>
            </a:r>
            <a:r>
              <a:rPr lang="en-US" sz="2000" dirty="0" smtClean="0">
                <a:latin typeface="Comic Sans MS" panose="030F0702030302020204" pitchFamily="66" charset="0"/>
              </a:rPr>
              <a:t>the youth </a:t>
            </a:r>
            <a:r>
              <a:rPr lang="en-US" sz="2000" dirty="0">
                <a:latin typeface="Comic Sans MS" panose="030F0702030302020204" pitchFamily="66" charset="0"/>
              </a:rPr>
              <a:t>tells his mom he hates her. </a:t>
            </a:r>
            <a:r>
              <a:rPr lang="en-US" sz="2000" dirty="0" smtClean="0">
                <a:latin typeface="Comic Sans MS" panose="030F0702030302020204" pitchFamily="66" charset="0"/>
              </a:rPr>
              <a:t>He </a:t>
            </a:r>
            <a:r>
              <a:rPr lang="en-US" sz="2000" dirty="0">
                <a:latin typeface="Comic Sans MS" panose="030F0702030302020204" pitchFamily="66" charset="0"/>
              </a:rPr>
              <a:t>then goes to his room, slams his door and goes to bed.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0327" y="2339080"/>
            <a:ext cx="119678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SCENERIO </a:t>
            </a:r>
            <a:r>
              <a:rPr lang="en-US" sz="2400" b="1" dirty="0" smtClean="0">
                <a:latin typeface="Comic Sans MS" panose="030F0702030302020204" pitchFamily="66" charset="0"/>
              </a:rPr>
              <a:t>#2</a:t>
            </a:r>
            <a:endParaRPr lang="en-US" sz="24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13 </a:t>
            </a:r>
            <a:r>
              <a:rPr lang="en-US" sz="2000" dirty="0">
                <a:latin typeface="Comic Sans MS" panose="030F0702030302020204" pitchFamily="66" charset="0"/>
              </a:rPr>
              <a:t>year old </a:t>
            </a:r>
            <a:r>
              <a:rPr lang="en-US" sz="2000" dirty="0" smtClean="0">
                <a:latin typeface="Comic Sans MS" panose="030F0702030302020204" pitchFamily="66" charset="0"/>
              </a:rPr>
              <a:t>female youth attends </a:t>
            </a:r>
            <a:r>
              <a:rPr lang="en-US" sz="2000" dirty="0">
                <a:latin typeface="Comic Sans MS" panose="030F0702030302020204" pitchFamily="66" charset="0"/>
              </a:rPr>
              <a:t>Metro Center Middle School. Her parents are divorced and she is staying with her father for the weekend. Her father is remarried and leaves </a:t>
            </a:r>
            <a:r>
              <a:rPr lang="en-US" sz="2000" dirty="0" smtClean="0">
                <a:latin typeface="Comic Sans MS" panose="030F0702030302020204" pitchFamily="66" charset="0"/>
              </a:rPr>
              <a:t>youth </a:t>
            </a:r>
            <a:r>
              <a:rPr lang="en-US" sz="2000" dirty="0">
                <a:latin typeface="Comic Sans MS" panose="030F0702030302020204" pitchFamily="66" charset="0"/>
              </a:rPr>
              <a:t>with his new wife (who </a:t>
            </a:r>
            <a:r>
              <a:rPr lang="en-US" sz="2000" dirty="0" smtClean="0">
                <a:latin typeface="Comic Sans MS" panose="030F0702030302020204" pitchFamily="66" charset="0"/>
              </a:rPr>
              <a:t>she </a:t>
            </a:r>
            <a:r>
              <a:rPr lang="en-US" sz="2000" dirty="0">
                <a:latin typeface="Comic Sans MS" panose="030F0702030302020204" pitchFamily="66" charset="0"/>
              </a:rPr>
              <a:t>hates). </a:t>
            </a:r>
            <a:r>
              <a:rPr lang="en-US" sz="2000" dirty="0" smtClean="0">
                <a:latin typeface="Comic Sans MS" panose="030F0702030302020204" pitchFamily="66" charset="0"/>
              </a:rPr>
              <a:t>The youth </a:t>
            </a:r>
            <a:r>
              <a:rPr lang="en-US" sz="2000" dirty="0">
                <a:latin typeface="Comic Sans MS" panose="030F0702030302020204" pitchFamily="66" charset="0"/>
              </a:rPr>
              <a:t>gets into a verbal argument with her step mother, which escalates into a yelling match. </a:t>
            </a:r>
            <a:r>
              <a:rPr lang="en-US" sz="2000" dirty="0" smtClean="0">
                <a:latin typeface="Comic Sans MS" panose="030F0702030302020204" pitchFamily="66" charset="0"/>
              </a:rPr>
              <a:t>The youth </a:t>
            </a:r>
            <a:r>
              <a:rPr lang="en-US" sz="2000" dirty="0">
                <a:latin typeface="Comic Sans MS" panose="030F0702030302020204" pitchFamily="66" charset="0"/>
              </a:rPr>
              <a:t>gets so angry, she punches a hole in her bedroom wall, smashes her step mother’s cell phone and breaks a mirror.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27" y="4612341"/>
            <a:ext cx="11757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SCENERIO </a:t>
            </a:r>
            <a:r>
              <a:rPr lang="en-US" sz="2400" b="1" dirty="0" smtClean="0">
                <a:latin typeface="Comic Sans MS" panose="030F0702030302020204" pitchFamily="66" charset="0"/>
              </a:rPr>
              <a:t>#3</a:t>
            </a:r>
          </a:p>
          <a:p>
            <a:endParaRPr lang="en-US" sz="24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16 </a:t>
            </a:r>
            <a:r>
              <a:rPr lang="en-US" sz="2000" dirty="0">
                <a:latin typeface="Comic Sans MS" panose="030F0702030302020204" pitchFamily="66" charset="0"/>
              </a:rPr>
              <a:t>year old male </a:t>
            </a:r>
            <a:r>
              <a:rPr lang="en-US" sz="2000" dirty="0" smtClean="0">
                <a:latin typeface="Comic Sans MS" panose="030F0702030302020204" pitchFamily="66" charset="0"/>
              </a:rPr>
              <a:t>youth is </a:t>
            </a:r>
            <a:r>
              <a:rPr lang="en-US" sz="2000" dirty="0">
                <a:latin typeface="Comic Sans MS" panose="030F0702030302020204" pitchFamily="66" charset="0"/>
              </a:rPr>
              <a:t>home schooled and lives with his biological mother and father. One day, </a:t>
            </a:r>
            <a:r>
              <a:rPr lang="en-US" sz="2000" dirty="0" smtClean="0">
                <a:latin typeface="Comic Sans MS" panose="030F0702030302020204" pitchFamily="66" charset="0"/>
              </a:rPr>
              <a:t>he </a:t>
            </a:r>
            <a:r>
              <a:rPr lang="en-US" sz="2000" dirty="0">
                <a:latin typeface="Comic Sans MS" panose="030F0702030302020204" pitchFamily="66" charset="0"/>
              </a:rPr>
              <a:t>gets bored and sets some fireworks off in his back yard. Inadvertently, he sets the neighbors storage shed on fire.</a:t>
            </a:r>
          </a:p>
        </p:txBody>
      </p:sp>
    </p:spTree>
    <p:extLst>
      <p:ext uri="{BB962C8B-B14F-4D97-AF65-F5344CB8AC3E}">
        <p14:creationId xmlns:p14="http://schemas.microsoft.com/office/powerpoint/2010/main" val="187802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SCENERIO </a:t>
            </a:r>
            <a:r>
              <a:rPr lang="en-US" sz="2400" b="1" dirty="0" smtClean="0">
                <a:latin typeface="Comic Sans MS" panose="030F0702030302020204" pitchFamily="66" charset="0"/>
              </a:rPr>
              <a:t>#4</a:t>
            </a:r>
            <a:endParaRPr lang="en-US" sz="24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17 </a:t>
            </a:r>
            <a:r>
              <a:rPr lang="en-US" sz="2000" dirty="0">
                <a:latin typeface="Comic Sans MS" panose="030F0702030302020204" pitchFamily="66" charset="0"/>
              </a:rPr>
              <a:t>year old female </a:t>
            </a:r>
            <a:r>
              <a:rPr lang="en-US" sz="2000" dirty="0" smtClean="0">
                <a:latin typeface="Comic Sans MS" panose="030F0702030302020204" pitchFamily="66" charset="0"/>
              </a:rPr>
              <a:t>youth is </a:t>
            </a:r>
            <a:r>
              <a:rPr lang="en-US" sz="2000" dirty="0">
                <a:latin typeface="Comic Sans MS" panose="030F0702030302020204" pitchFamily="66" charset="0"/>
              </a:rPr>
              <a:t>on juvenile probation for an assault that occurred at school. One day, </a:t>
            </a:r>
            <a:r>
              <a:rPr lang="en-US" sz="2000" dirty="0" smtClean="0">
                <a:latin typeface="Comic Sans MS" panose="030F0702030302020204" pitchFamily="66" charset="0"/>
              </a:rPr>
              <a:t>the youth </a:t>
            </a:r>
            <a:r>
              <a:rPr lang="en-US" sz="2000" dirty="0">
                <a:latin typeface="Comic Sans MS" panose="030F0702030302020204" pitchFamily="66" charset="0"/>
              </a:rPr>
              <a:t>is at Safeway with her mom and gets into an argument after her mom catches her shoplifting some </a:t>
            </a:r>
            <a:r>
              <a:rPr lang="en-US" sz="2000" dirty="0" smtClean="0">
                <a:latin typeface="Comic Sans MS" panose="030F0702030302020204" pitchFamily="66" charset="0"/>
              </a:rPr>
              <a:t>make-up</a:t>
            </a:r>
            <a:r>
              <a:rPr lang="en-US" sz="2000" dirty="0">
                <a:latin typeface="Comic Sans MS" panose="030F0702030302020204" pitchFamily="66" charset="0"/>
              </a:rPr>
              <a:t>. During the argument, </a:t>
            </a:r>
            <a:r>
              <a:rPr lang="en-US" sz="2000" dirty="0" smtClean="0">
                <a:latin typeface="Comic Sans MS" panose="030F0702030302020204" pitchFamily="66" charset="0"/>
              </a:rPr>
              <a:t>the female youth </a:t>
            </a:r>
            <a:r>
              <a:rPr lang="en-US" sz="2000" dirty="0">
                <a:latin typeface="Comic Sans MS" panose="030F0702030302020204" pitchFamily="66" charset="0"/>
              </a:rPr>
              <a:t>calls her mom an F---- B---- and shouts that she will kick her mom’s butt any day of the week. </a:t>
            </a:r>
            <a:r>
              <a:rPr lang="en-US" sz="2000" dirty="0" smtClean="0">
                <a:latin typeface="Comic Sans MS" panose="030F0702030302020204" pitchFamily="66" charset="0"/>
              </a:rPr>
              <a:t>She </a:t>
            </a:r>
            <a:r>
              <a:rPr lang="en-US" sz="2000" dirty="0">
                <a:latin typeface="Comic Sans MS" panose="030F0702030302020204" pitchFamily="66" charset="0"/>
              </a:rPr>
              <a:t>then runs from the store and goes to a friend’s house without </a:t>
            </a:r>
            <a:r>
              <a:rPr lang="en-US" sz="2000" dirty="0" smtClean="0">
                <a:latin typeface="Comic Sans MS" panose="030F0702030302020204" pitchFamily="66" charset="0"/>
              </a:rPr>
              <a:t>her mom’s </a:t>
            </a:r>
            <a:r>
              <a:rPr lang="en-US" sz="2000" dirty="0">
                <a:latin typeface="Comic Sans MS" panose="030F0702030302020204" pitchFamily="66" charset="0"/>
              </a:rPr>
              <a:t>permission.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880" y="2450907"/>
            <a:ext cx="11967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SCENERIO </a:t>
            </a:r>
            <a:r>
              <a:rPr lang="en-US" sz="2000" b="1" dirty="0" smtClean="0">
                <a:latin typeface="Comic Sans MS" panose="030F0702030302020204" pitchFamily="66" charset="0"/>
              </a:rPr>
              <a:t>#5</a:t>
            </a:r>
            <a:endParaRPr lang="en-US" sz="20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11 </a:t>
            </a:r>
            <a:r>
              <a:rPr lang="en-US" sz="2000" dirty="0">
                <a:latin typeface="Comic Sans MS" panose="030F0702030302020204" pitchFamily="66" charset="0"/>
              </a:rPr>
              <a:t>year old male </a:t>
            </a:r>
            <a:r>
              <a:rPr lang="en-US" sz="2000" dirty="0" smtClean="0">
                <a:latin typeface="Comic Sans MS" panose="030F0702030302020204" pitchFamily="66" charset="0"/>
              </a:rPr>
              <a:t>youth who </a:t>
            </a:r>
            <a:r>
              <a:rPr lang="en-US" sz="2000" dirty="0">
                <a:latin typeface="Comic Sans MS" panose="030F0702030302020204" pitchFamily="66" charset="0"/>
              </a:rPr>
              <a:t>has been in and out of juvenile detention since he was 8 years old for assault, arson, disorderly conduct, cruelty to animals and </a:t>
            </a:r>
            <a:r>
              <a:rPr lang="en-US" sz="2000" dirty="0" smtClean="0">
                <a:latin typeface="Comic Sans MS" panose="030F0702030302020204" pitchFamily="66" charset="0"/>
              </a:rPr>
              <a:t>running away</a:t>
            </a:r>
            <a:r>
              <a:rPr lang="en-US" sz="2000" dirty="0">
                <a:latin typeface="Comic Sans MS" panose="030F0702030302020204" pitchFamily="66" charset="0"/>
              </a:rPr>
              <a:t>. He lives in a foster home and attends an alternative school. One of his foster siblings borrowed </a:t>
            </a:r>
            <a:r>
              <a:rPr lang="en-US" sz="2000" dirty="0" smtClean="0">
                <a:latin typeface="Comic Sans MS" panose="030F0702030302020204" pitchFamily="66" charset="0"/>
              </a:rPr>
              <a:t>his </a:t>
            </a:r>
            <a:r>
              <a:rPr lang="en-US" sz="2000" dirty="0">
                <a:latin typeface="Comic Sans MS" panose="030F0702030302020204" pitchFamily="66" charset="0"/>
              </a:rPr>
              <a:t>bike and accidently crashed it. </a:t>
            </a:r>
            <a:r>
              <a:rPr lang="en-US" sz="2000" dirty="0" smtClean="0">
                <a:latin typeface="Comic Sans MS" panose="030F0702030302020204" pitchFamily="66" charset="0"/>
              </a:rPr>
              <a:t>The male youth </a:t>
            </a:r>
            <a:r>
              <a:rPr lang="en-US" sz="2000" dirty="0">
                <a:latin typeface="Comic Sans MS" panose="030F0702030302020204" pitchFamily="66" charset="0"/>
              </a:rPr>
              <a:t>became upset and socked his foster brother in the nose, causing it to bleed.</a:t>
            </a:r>
          </a:p>
        </p:txBody>
      </p:sp>
    </p:spTree>
    <p:extLst>
      <p:ext uri="{BB962C8B-B14F-4D97-AF65-F5344CB8AC3E}">
        <p14:creationId xmlns:p14="http://schemas.microsoft.com/office/powerpoint/2010/main" val="259557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SCENERIO </a:t>
            </a:r>
            <a:r>
              <a:rPr lang="en-US" sz="2400" b="1" dirty="0" smtClean="0">
                <a:latin typeface="Comic Sans MS" panose="030F0702030302020204" pitchFamily="66" charset="0"/>
              </a:rPr>
              <a:t>#4</a:t>
            </a:r>
            <a:endParaRPr lang="en-US" sz="24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17 </a:t>
            </a:r>
            <a:r>
              <a:rPr lang="en-US" sz="2000" dirty="0">
                <a:latin typeface="Comic Sans MS" panose="030F0702030302020204" pitchFamily="66" charset="0"/>
              </a:rPr>
              <a:t>year old female </a:t>
            </a:r>
            <a:r>
              <a:rPr lang="en-US" sz="2000" dirty="0" smtClean="0">
                <a:latin typeface="Comic Sans MS" panose="030F0702030302020204" pitchFamily="66" charset="0"/>
              </a:rPr>
              <a:t>youth is </a:t>
            </a:r>
            <a:r>
              <a:rPr lang="en-US" sz="2000" dirty="0">
                <a:latin typeface="Comic Sans MS" panose="030F0702030302020204" pitchFamily="66" charset="0"/>
              </a:rPr>
              <a:t>on juvenile probation for an assault that occurred at school. One day, </a:t>
            </a:r>
            <a:r>
              <a:rPr lang="en-US" sz="2000" dirty="0" smtClean="0">
                <a:latin typeface="Comic Sans MS" panose="030F0702030302020204" pitchFamily="66" charset="0"/>
              </a:rPr>
              <a:t>the youth </a:t>
            </a:r>
            <a:r>
              <a:rPr lang="en-US" sz="2000" dirty="0">
                <a:latin typeface="Comic Sans MS" panose="030F0702030302020204" pitchFamily="66" charset="0"/>
              </a:rPr>
              <a:t>is at Safeway with her mom and gets into an argument after her mom catches her shoplifting some </a:t>
            </a:r>
            <a:r>
              <a:rPr lang="en-US" sz="2000" dirty="0" smtClean="0">
                <a:latin typeface="Comic Sans MS" panose="030F0702030302020204" pitchFamily="66" charset="0"/>
              </a:rPr>
              <a:t>make-up</a:t>
            </a:r>
            <a:r>
              <a:rPr lang="en-US" sz="2000" dirty="0">
                <a:latin typeface="Comic Sans MS" panose="030F0702030302020204" pitchFamily="66" charset="0"/>
              </a:rPr>
              <a:t>. During the argument, </a:t>
            </a:r>
            <a:r>
              <a:rPr lang="en-US" sz="2000" dirty="0" smtClean="0">
                <a:latin typeface="Comic Sans MS" panose="030F0702030302020204" pitchFamily="66" charset="0"/>
              </a:rPr>
              <a:t>the female youth </a:t>
            </a:r>
            <a:r>
              <a:rPr lang="en-US" sz="2000" dirty="0">
                <a:latin typeface="Comic Sans MS" panose="030F0702030302020204" pitchFamily="66" charset="0"/>
              </a:rPr>
              <a:t>calls her mom an F---- B---- and shouts that she will kick her mom’s butt any day of the week. </a:t>
            </a:r>
            <a:r>
              <a:rPr lang="en-US" sz="2000" dirty="0" smtClean="0">
                <a:latin typeface="Comic Sans MS" panose="030F0702030302020204" pitchFamily="66" charset="0"/>
              </a:rPr>
              <a:t>She </a:t>
            </a:r>
            <a:r>
              <a:rPr lang="en-US" sz="2000" dirty="0">
                <a:latin typeface="Comic Sans MS" panose="030F0702030302020204" pitchFamily="66" charset="0"/>
              </a:rPr>
              <a:t>then runs from the store and goes to a friend’s house without </a:t>
            </a:r>
            <a:r>
              <a:rPr lang="en-US" sz="2000" dirty="0" smtClean="0">
                <a:latin typeface="Comic Sans MS" panose="030F0702030302020204" pitchFamily="66" charset="0"/>
              </a:rPr>
              <a:t>her mom’s </a:t>
            </a:r>
            <a:r>
              <a:rPr lang="en-US" sz="2000" dirty="0">
                <a:latin typeface="Comic Sans MS" panose="030F0702030302020204" pitchFamily="66" charset="0"/>
              </a:rPr>
              <a:t>permission.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880" y="2450907"/>
            <a:ext cx="11967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SCENERIO </a:t>
            </a:r>
            <a:r>
              <a:rPr lang="en-US" sz="2000" b="1" dirty="0" smtClean="0">
                <a:latin typeface="Comic Sans MS" panose="030F0702030302020204" pitchFamily="66" charset="0"/>
              </a:rPr>
              <a:t>#5</a:t>
            </a:r>
            <a:endParaRPr lang="en-US" sz="2000" b="1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11 </a:t>
            </a:r>
            <a:r>
              <a:rPr lang="en-US" sz="2000" dirty="0">
                <a:latin typeface="Comic Sans MS" panose="030F0702030302020204" pitchFamily="66" charset="0"/>
              </a:rPr>
              <a:t>year old male </a:t>
            </a:r>
            <a:r>
              <a:rPr lang="en-US" sz="2000" dirty="0" smtClean="0">
                <a:latin typeface="Comic Sans MS" panose="030F0702030302020204" pitchFamily="66" charset="0"/>
              </a:rPr>
              <a:t>youth who </a:t>
            </a:r>
            <a:r>
              <a:rPr lang="en-US" sz="2000" dirty="0">
                <a:latin typeface="Comic Sans MS" panose="030F0702030302020204" pitchFamily="66" charset="0"/>
              </a:rPr>
              <a:t>has been in and out of juvenile detention since he was 8 years old for assault, arson, disorderly conduct, cruelty to animals and </a:t>
            </a:r>
            <a:r>
              <a:rPr lang="en-US" sz="2000" dirty="0" smtClean="0">
                <a:latin typeface="Comic Sans MS" panose="030F0702030302020204" pitchFamily="66" charset="0"/>
              </a:rPr>
              <a:t>running away</a:t>
            </a:r>
            <a:r>
              <a:rPr lang="en-US" sz="2000" dirty="0">
                <a:latin typeface="Comic Sans MS" panose="030F0702030302020204" pitchFamily="66" charset="0"/>
              </a:rPr>
              <a:t>. He lives in a foster home and attends an alternative school. One of his foster siblings borrowed </a:t>
            </a:r>
            <a:r>
              <a:rPr lang="en-US" sz="2000" dirty="0" smtClean="0">
                <a:latin typeface="Comic Sans MS" panose="030F0702030302020204" pitchFamily="66" charset="0"/>
              </a:rPr>
              <a:t>his </a:t>
            </a:r>
            <a:r>
              <a:rPr lang="en-US" sz="2000" dirty="0">
                <a:latin typeface="Comic Sans MS" panose="030F0702030302020204" pitchFamily="66" charset="0"/>
              </a:rPr>
              <a:t>bike and accidently crashed it. </a:t>
            </a:r>
            <a:r>
              <a:rPr lang="en-US" sz="2000" dirty="0" smtClean="0">
                <a:latin typeface="Comic Sans MS" panose="030F0702030302020204" pitchFamily="66" charset="0"/>
              </a:rPr>
              <a:t>The male youth </a:t>
            </a:r>
            <a:r>
              <a:rPr lang="en-US" sz="2000" dirty="0">
                <a:latin typeface="Comic Sans MS" panose="030F0702030302020204" pitchFamily="66" charset="0"/>
              </a:rPr>
              <a:t>became upset and socked his foster brother in the nose, causing it to bleed.</a:t>
            </a:r>
          </a:p>
        </p:txBody>
      </p:sp>
    </p:spTree>
    <p:extLst>
      <p:ext uri="{BB962C8B-B14F-4D97-AF65-F5344CB8AC3E}">
        <p14:creationId xmlns:p14="http://schemas.microsoft.com/office/powerpoint/2010/main" val="4181919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Officers must fill out a crime report, and they must send that report to the district attorney for action.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880" y="2376548"/>
            <a:ext cx="11967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Officers </a:t>
            </a:r>
            <a:r>
              <a:rPr lang="en-US" sz="3200" b="1" dirty="0">
                <a:latin typeface="Comic Sans MS" panose="030F0702030302020204" pitchFamily="66" charset="0"/>
              </a:rPr>
              <a:t>must make an arrest when there is visible injury,</a:t>
            </a:r>
            <a:r>
              <a:rPr lang="en-US" sz="3200" dirty="0">
                <a:latin typeface="Comic Sans MS" panose="030F0702030302020204" pitchFamily="66" charset="0"/>
              </a:rPr>
              <a:t> </a:t>
            </a:r>
            <a:r>
              <a:rPr lang="en-US" sz="3200" dirty="0" smtClean="0">
                <a:latin typeface="Comic Sans MS" panose="030F0702030302020204" pitchFamily="66" charset="0"/>
              </a:rPr>
              <a:t>If there is no </a:t>
            </a:r>
            <a:r>
              <a:rPr lang="en-US" sz="3200" dirty="0">
                <a:latin typeface="Comic Sans MS" panose="030F0702030302020204" pitchFamily="66" charset="0"/>
              </a:rPr>
              <a:t>visible injury, they must inform the victim that </a:t>
            </a:r>
            <a:r>
              <a:rPr lang="en-US" sz="3200" dirty="0" smtClean="0">
                <a:latin typeface="Comic Sans MS" panose="030F0702030302020204" pitchFamily="66" charset="0"/>
              </a:rPr>
              <a:t>they have a </a:t>
            </a:r>
            <a:r>
              <a:rPr lang="en-US" sz="3200" dirty="0">
                <a:latin typeface="Comic Sans MS" panose="030F0702030302020204" pitchFamily="66" charset="0"/>
              </a:rPr>
              <a:t>right to make a citizen's arrest.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490" y="4636774"/>
            <a:ext cx="119051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The officer must </a:t>
            </a:r>
            <a:r>
              <a:rPr lang="en-US" sz="2800" b="1" dirty="0">
                <a:latin typeface="Comic Sans MS" panose="030F0702030302020204" pitchFamily="66" charset="0"/>
              </a:rPr>
              <a:t>remove all firearms from the home.</a:t>
            </a:r>
            <a:r>
              <a:rPr lang="en-US" sz="2800" dirty="0"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</a:rPr>
              <a:t>Officers </a:t>
            </a:r>
            <a:r>
              <a:rPr lang="en-US" sz="2800" dirty="0">
                <a:latin typeface="Comic Sans MS" panose="030F0702030302020204" pitchFamily="66" charset="0"/>
              </a:rPr>
              <a:t>should ask if there are guns in the house. If they don't, make sure to tell </a:t>
            </a:r>
            <a:r>
              <a:rPr lang="en-US" sz="2800" dirty="0" smtClean="0">
                <a:latin typeface="Comic Sans MS" panose="030F0702030302020204" pitchFamily="66" charset="0"/>
              </a:rPr>
              <a:t>them. 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7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Law </a:t>
            </a:r>
            <a:r>
              <a:rPr lang="en-US" sz="2800" dirty="0">
                <a:latin typeface="Comic Sans MS" panose="030F0702030302020204" pitchFamily="66" charset="0"/>
              </a:rPr>
              <a:t>enforcement </a:t>
            </a:r>
            <a:r>
              <a:rPr lang="en-US" sz="2800" dirty="0" smtClean="0">
                <a:latin typeface="Comic Sans MS" panose="030F0702030302020204" pitchFamily="66" charset="0"/>
              </a:rPr>
              <a:t>maintain </a:t>
            </a:r>
            <a:r>
              <a:rPr lang="en-US" sz="2800" dirty="0">
                <a:latin typeface="Comic Sans MS" panose="030F0702030302020204" pitchFamily="66" charset="0"/>
              </a:rPr>
              <a:t>a record of all restraining orders and inform officers responding to a domestic violence call when there are restraining orders in force</a:t>
            </a:r>
            <a:r>
              <a:rPr lang="en-US" sz="2800" dirty="0" smtClean="0">
                <a:latin typeface="Comic Sans MS" panose="030F0702030302020204" pitchFamily="66" charset="0"/>
              </a:rPr>
              <a:t>.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117" y="2486169"/>
            <a:ext cx="11967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Officers </a:t>
            </a:r>
            <a:r>
              <a:rPr lang="en-US" sz="3200" b="1" dirty="0">
                <a:latin typeface="Comic Sans MS" panose="030F0702030302020204" pitchFamily="66" charset="0"/>
              </a:rPr>
              <a:t>must offer the victim an Emergency Protective </a:t>
            </a:r>
            <a:r>
              <a:rPr lang="en-US" sz="3200" b="1" dirty="0" smtClean="0">
                <a:latin typeface="Comic Sans MS" panose="030F0702030302020204" pitchFamily="66" charset="0"/>
              </a:rPr>
              <a:t>Order</a:t>
            </a:r>
            <a:r>
              <a:rPr lang="en-US" sz="3200" dirty="0" smtClean="0">
                <a:latin typeface="Comic Sans MS" panose="030F0702030302020204" pitchFamily="66" charset="0"/>
              </a:rPr>
              <a:t>, which </a:t>
            </a:r>
            <a:r>
              <a:rPr lang="en-US" sz="3200" dirty="0">
                <a:latin typeface="Comic Sans MS" panose="030F0702030302020204" pitchFamily="66" charset="0"/>
              </a:rPr>
              <a:t>covers the victim for one week, giving </a:t>
            </a:r>
            <a:r>
              <a:rPr lang="en-US" sz="3200" dirty="0" smtClean="0">
                <a:latin typeface="Comic Sans MS" panose="030F0702030302020204" pitchFamily="66" charset="0"/>
              </a:rPr>
              <a:t>them </a:t>
            </a:r>
            <a:r>
              <a:rPr lang="en-US" sz="3200" dirty="0">
                <a:latin typeface="Comic Sans MS" panose="030F0702030302020204" pitchFamily="66" charset="0"/>
              </a:rPr>
              <a:t>time to get a more permanent order.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4117" y="4630008"/>
            <a:ext cx="119051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In cases where both parties show signs of injury, </a:t>
            </a:r>
            <a:r>
              <a:rPr lang="en-US" sz="2800" b="1" dirty="0">
                <a:latin typeface="Comic Sans MS" panose="030F0702030302020204" pitchFamily="66" charset="0"/>
              </a:rPr>
              <a:t>the police must identify and arrest the primary aggressor,</a:t>
            </a:r>
            <a:r>
              <a:rPr lang="en-US" sz="2800" dirty="0"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</a:rPr>
              <a:t>regardless </a:t>
            </a:r>
            <a:r>
              <a:rPr lang="en-US" sz="2800" dirty="0">
                <a:latin typeface="Comic Sans MS" panose="030F0702030302020204" pitchFamily="66" charset="0"/>
              </a:rPr>
              <a:t>of who started the fight. </a:t>
            </a:r>
            <a:r>
              <a:rPr lang="en-US" sz="2800" b="1" dirty="0">
                <a:latin typeface="Comic Sans MS" panose="030F0702030302020204" pitchFamily="66" charset="0"/>
              </a:rPr>
              <a:t>They should not arrest the victim!</a:t>
            </a:r>
            <a:r>
              <a:rPr lang="en-US" sz="2800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726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You may have </a:t>
            </a:r>
            <a:r>
              <a:rPr lang="en-US" sz="4000" dirty="0">
                <a:latin typeface="Comic Sans MS" panose="030F0702030302020204" pitchFamily="66" charset="0"/>
              </a:rPr>
              <a:t>to leave your home because of what your abuser has done. But sometimes it is the only way you will be safe.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Officers </a:t>
            </a:r>
            <a:r>
              <a:rPr lang="en-US" sz="2800" dirty="0">
                <a:latin typeface="Comic Sans MS" panose="030F0702030302020204" pitchFamily="66" charset="0"/>
              </a:rPr>
              <a:t>must carry out a complete investigation of the crime, including a full history of previous domestic violence, interviews with all witnesses, photos of injuries and the scene, placing the 911 tape, medical records in evidence, etc.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880" y="2450907"/>
            <a:ext cx="119678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Comic Sans MS" panose="030F0702030302020204" pitchFamily="66" charset="0"/>
              </a:rPr>
              <a:t>Officers must make an arrest on violations of a domestic violence restraining order.</a:t>
            </a:r>
          </a:p>
        </p:txBody>
      </p:sp>
    </p:spTree>
    <p:extLst>
      <p:ext uri="{BB962C8B-B14F-4D97-AF65-F5344CB8AC3E}">
        <p14:creationId xmlns:p14="http://schemas.microsoft.com/office/powerpoint/2010/main" val="2232869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29" y="134471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128" y="2317377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128" y="4515972"/>
            <a:ext cx="11967883" cy="2043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28" y="177877"/>
            <a:ext cx="11967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Accept help from professional services that are there to keep you safe.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880" y="2450907"/>
            <a:ext cx="11967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Tell your supportive family, friends what has happened.  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255" y="4660786"/>
            <a:ext cx="119051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It is against the law for a person with a domestic violence restraining order against them to possess, own or purchase a firearm. </a:t>
            </a:r>
          </a:p>
        </p:txBody>
      </p:sp>
    </p:spTree>
    <p:extLst>
      <p:ext uri="{BB962C8B-B14F-4D97-AF65-F5344CB8AC3E}">
        <p14:creationId xmlns:p14="http://schemas.microsoft.com/office/powerpoint/2010/main" val="532822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801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8</cp:revision>
  <dcterms:created xsi:type="dcterms:W3CDTF">2016-02-04T01:18:04Z</dcterms:created>
  <dcterms:modified xsi:type="dcterms:W3CDTF">2016-02-04T14:36:18Z</dcterms:modified>
</cp:coreProperties>
</file>