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63" r:id="rId3"/>
    <p:sldId id="264" r:id="rId4"/>
  </p:sldIdLst>
  <p:sldSz cx="12192000" cy="6858000"/>
  <p:notesSz cx="6980238" cy="9210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cenarios" id="{7164587E-F8A0-4DDD-90F8-F24454F7708F}">
          <p14:sldIdLst>
            <p14:sldId id="262"/>
            <p14:sldId id="263"/>
            <p14:sldId id="26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61" d="100"/>
          <a:sy n="161" d="100"/>
        </p:scale>
        <p:origin x="308" y="1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E7CE258-E501-4984-BE81-F74801ED24CB}" type="datetimeFigureOut">
              <a:rPr lang="en-US" smtClean="0"/>
              <a:t>12/18/2024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1151032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E7CE258-E501-4984-BE81-F74801ED24CB}" type="datetimeFigureOut">
              <a:rPr lang="en-US" smtClean="0"/>
              <a:t>12/18/2024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1361864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E7CE258-E501-4984-BE81-F74801ED24CB}" type="datetimeFigureOut">
              <a:rPr lang="en-US" smtClean="0"/>
              <a:t>12/18/2024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2249837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E7CE258-E501-4984-BE81-F74801ED24CB}" type="datetimeFigureOut">
              <a:rPr lang="en-US" smtClean="0"/>
              <a:t>12/18/2024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1660798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E7CE258-E501-4984-BE81-F74801ED24CB}" type="datetimeFigureOut">
              <a:rPr lang="en-US" smtClean="0"/>
              <a:t>12/18/2024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2183640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E7CE258-E501-4984-BE81-F74801ED24CB}" type="datetimeFigureOut">
              <a:rPr lang="en-US" smtClean="0"/>
              <a:t>12/18/2024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1895258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E7CE258-E501-4984-BE81-F74801ED24CB}" type="datetimeFigureOut">
              <a:rPr lang="en-US" smtClean="0"/>
              <a:t>12/18/2024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2595323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E7CE258-E501-4984-BE81-F74801ED24CB}" type="datetimeFigureOut">
              <a:rPr lang="en-US" smtClean="0"/>
              <a:t>12/18/2024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342809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7CE258-E501-4984-BE81-F74801ED24CB}" type="datetimeFigureOut">
              <a:rPr lang="en-US" smtClean="0"/>
              <a:t>12/18/2024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2313441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E7CE258-E501-4984-BE81-F74801ED24CB}" type="datetimeFigureOut">
              <a:rPr lang="en-US" smtClean="0"/>
              <a:t>12/18/2024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991448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E7CE258-E501-4984-BE81-F74801ED24CB}" type="datetimeFigureOut">
              <a:rPr lang="en-US" smtClean="0"/>
              <a:t>12/18/2024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1066378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7CE258-E501-4984-BE81-F74801ED24CB}" type="datetimeFigureOut">
              <a:rPr lang="en-US" smtClean="0"/>
              <a:t>12/18/2024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894EB9-B542-4224-91A5-02D0926DF40C}" type="slidenum">
              <a:rPr lang="en-US" smtClean="0"/>
              <a:t>‹#›</a:t>
            </a:fld>
            <a:endParaRPr lang="en-US"/>
          </a:p>
        </p:txBody>
      </p:sp>
    </p:spTree>
    <p:extLst>
      <p:ext uri="{BB962C8B-B14F-4D97-AF65-F5344CB8AC3E}">
        <p14:creationId xmlns:p14="http://schemas.microsoft.com/office/powerpoint/2010/main" val="2294791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5240"/>
            <a:ext cx="12192000" cy="18773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260153" y="79551"/>
            <a:ext cx="11582400" cy="2000548"/>
          </a:xfrm>
          <a:prstGeom prst="rect">
            <a:avLst/>
          </a:prstGeom>
          <a:noFill/>
        </p:spPr>
        <p:txBody>
          <a:bodyPr wrap="square" rtlCol="0">
            <a:spAutoFit/>
          </a:bodyPr>
          <a:lstStyle/>
          <a:p>
            <a:r>
              <a:rPr lang="en-US" dirty="0">
                <a:latin typeface="Comic Sans MS" panose="030F0702030302020204" pitchFamily="66" charset="0"/>
              </a:rPr>
              <a:t>#1 You and a friend are studying for a test. You both have study guides but yours is incomplete so you ask your friend if you can borrow hers. She says, “Go ahead and get it, it’s in my notebook.” </a:t>
            </a:r>
          </a:p>
          <a:p>
            <a:endParaRPr lang="en-US" dirty="0">
              <a:latin typeface="Comic Sans MS" panose="030F0702030302020204" pitchFamily="66" charset="0"/>
            </a:endParaRPr>
          </a:p>
          <a:p>
            <a:r>
              <a:rPr lang="en-US" dirty="0">
                <a:latin typeface="Comic Sans MS" panose="030F0702030302020204" pitchFamily="66" charset="0"/>
              </a:rPr>
              <a:t>This is an example of which of the following and why?</a:t>
            </a:r>
          </a:p>
          <a:p>
            <a:pPr marL="342900" indent="-342900">
              <a:buAutoNum type="alphaUcPeriod"/>
            </a:pPr>
            <a:r>
              <a:rPr lang="en-US" dirty="0">
                <a:latin typeface="Comic Sans MS" panose="030F0702030302020204" pitchFamily="66" charset="0"/>
              </a:rPr>
              <a:t>Getting Consent</a:t>
            </a:r>
          </a:p>
          <a:p>
            <a:pPr marL="342900" indent="-342900">
              <a:buAutoNum type="alphaUcPeriod"/>
            </a:pPr>
            <a:r>
              <a:rPr lang="en-US" dirty="0">
                <a:latin typeface="Comic Sans MS" panose="030F0702030302020204" pitchFamily="66" charset="0"/>
              </a:rPr>
              <a:t>Not getting consent</a:t>
            </a:r>
          </a:p>
          <a:p>
            <a:pPr marL="342900" indent="-342900">
              <a:buAutoNum type="alphaUcPeriod"/>
            </a:pPr>
            <a:endParaRPr lang="en-US" sz="1600" dirty="0">
              <a:latin typeface="Comic Sans MS" panose="030F0702030302020204" pitchFamily="66" charset="0"/>
            </a:endParaRPr>
          </a:p>
        </p:txBody>
      </p:sp>
      <p:sp>
        <p:nvSpPr>
          <p:cNvPr id="6" name="Rectangle 5"/>
          <p:cNvSpPr/>
          <p:nvPr/>
        </p:nvSpPr>
        <p:spPr>
          <a:xfrm>
            <a:off x="0" y="2009511"/>
            <a:ext cx="12192000" cy="27139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7" name="Rectangle 6"/>
          <p:cNvSpPr/>
          <p:nvPr/>
        </p:nvSpPr>
        <p:spPr>
          <a:xfrm>
            <a:off x="0" y="4840353"/>
            <a:ext cx="12192000" cy="198815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p:cNvSpPr txBox="1"/>
          <p:nvPr/>
        </p:nvSpPr>
        <p:spPr>
          <a:xfrm>
            <a:off x="103510" y="2144410"/>
            <a:ext cx="12037454" cy="2585323"/>
          </a:xfrm>
          <a:prstGeom prst="rect">
            <a:avLst/>
          </a:prstGeom>
          <a:noFill/>
        </p:spPr>
        <p:txBody>
          <a:bodyPr wrap="square" rtlCol="0">
            <a:spAutoFit/>
          </a:bodyPr>
          <a:lstStyle/>
          <a:p>
            <a:r>
              <a:rPr lang="en-US" dirty="0">
                <a:latin typeface="Comic Sans MS" panose="030F0702030302020204" pitchFamily="66" charset="0"/>
              </a:rPr>
              <a:t>#2 You and a friend are studying for a test. You both have study guides but yours is incomplete so you ask your friend if you can borrow hers. She says, “Go ahead and get it, it’s in my notebook.” The next time you are studying, you ask your friend to borrow some answers, she says, “No, not this time, you need to do your own work.”   You see your friend’s study guide laying on her desk when she went to the bathroom so you copy only two answers from it; you did the rest on your own. </a:t>
            </a:r>
          </a:p>
          <a:p>
            <a:endParaRPr lang="en-US" dirty="0">
              <a:latin typeface="Comic Sans MS" panose="030F0702030302020204" pitchFamily="66" charset="0"/>
            </a:endParaRPr>
          </a:p>
          <a:p>
            <a:r>
              <a:rPr lang="en-US" dirty="0">
                <a:latin typeface="Comic Sans MS" panose="030F0702030302020204" pitchFamily="66" charset="0"/>
              </a:rPr>
              <a:t>This is an example of which of the following and why?</a:t>
            </a:r>
          </a:p>
          <a:p>
            <a:pPr marL="342900" indent="-342900">
              <a:buAutoNum type="alphaUcPeriod"/>
            </a:pPr>
            <a:r>
              <a:rPr lang="en-US" dirty="0">
                <a:latin typeface="Comic Sans MS" panose="030F0702030302020204" pitchFamily="66" charset="0"/>
              </a:rPr>
              <a:t>Getting Consent</a:t>
            </a:r>
          </a:p>
          <a:p>
            <a:pPr marL="342900" indent="-342900">
              <a:buAutoNum type="alphaUcPeriod"/>
            </a:pPr>
            <a:r>
              <a:rPr lang="en-US" dirty="0">
                <a:latin typeface="Comic Sans MS" panose="030F0702030302020204" pitchFamily="66" charset="0"/>
              </a:rPr>
              <a:t>Not getting consent</a:t>
            </a:r>
          </a:p>
        </p:txBody>
      </p:sp>
      <p:sp>
        <p:nvSpPr>
          <p:cNvPr id="11" name="TextBox 10"/>
          <p:cNvSpPr txBox="1"/>
          <p:nvPr/>
        </p:nvSpPr>
        <p:spPr>
          <a:xfrm>
            <a:off x="77273" y="4957269"/>
            <a:ext cx="12037454" cy="1754326"/>
          </a:xfrm>
          <a:prstGeom prst="rect">
            <a:avLst/>
          </a:prstGeom>
          <a:noFill/>
        </p:spPr>
        <p:txBody>
          <a:bodyPr wrap="square" rtlCol="0">
            <a:spAutoFit/>
          </a:bodyPr>
          <a:lstStyle/>
          <a:p>
            <a:r>
              <a:rPr lang="en-US" dirty="0">
                <a:latin typeface="Comic Sans MS" panose="030F0702030302020204" pitchFamily="66" charset="0"/>
              </a:rPr>
              <a:t>#3 You and a friend are taking a test in class  You don’t know the answer to one of the questions so you look on your friend’s test for the answer without asking her first.  </a:t>
            </a:r>
          </a:p>
          <a:p>
            <a:endParaRPr lang="en-US" dirty="0">
              <a:latin typeface="Comic Sans MS" panose="030F0702030302020204" pitchFamily="66" charset="0"/>
            </a:endParaRPr>
          </a:p>
          <a:p>
            <a:r>
              <a:rPr lang="en-US" dirty="0">
                <a:latin typeface="Comic Sans MS" panose="030F0702030302020204" pitchFamily="66" charset="0"/>
              </a:rPr>
              <a:t>This is an example of which of the following and why?</a:t>
            </a:r>
          </a:p>
          <a:p>
            <a:pPr marL="342900" indent="-342900">
              <a:buAutoNum type="alphaUcPeriod"/>
            </a:pPr>
            <a:r>
              <a:rPr lang="en-US" dirty="0">
                <a:latin typeface="Comic Sans MS" panose="030F0702030302020204" pitchFamily="66" charset="0"/>
              </a:rPr>
              <a:t>Getting Consent</a:t>
            </a:r>
          </a:p>
          <a:p>
            <a:pPr marL="342900" indent="-342900">
              <a:buAutoNum type="alphaUcPeriod"/>
            </a:pPr>
            <a:r>
              <a:rPr lang="en-US" dirty="0">
                <a:latin typeface="Comic Sans MS" panose="030F0702030302020204" pitchFamily="66" charset="0"/>
              </a:rPr>
              <a:t>Not getting consent</a:t>
            </a:r>
          </a:p>
        </p:txBody>
      </p:sp>
    </p:spTree>
    <p:extLst>
      <p:ext uri="{BB962C8B-B14F-4D97-AF65-F5344CB8AC3E}">
        <p14:creationId xmlns:p14="http://schemas.microsoft.com/office/powerpoint/2010/main" val="544880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878" y="149798"/>
            <a:ext cx="12192000" cy="20734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218940" y="278606"/>
            <a:ext cx="12114728" cy="1815882"/>
          </a:xfrm>
          <a:prstGeom prst="rect">
            <a:avLst/>
          </a:prstGeom>
          <a:noFill/>
        </p:spPr>
        <p:txBody>
          <a:bodyPr wrap="square" rtlCol="0">
            <a:spAutoFit/>
          </a:bodyPr>
          <a:lstStyle/>
          <a:p>
            <a:r>
              <a:rPr lang="en-US" sz="1600" dirty="0">
                <a:latin typeface="Comic Sans MS" panose="030F0702030302020204" pitchFamily="66" charset="0"/>
              </a:rPr>
              <a:t>#4 You and a friend are watching a movie that you both agreed on. He changes his mind and informs you he would rather do something else. You say, “I thought you wanted to watch this movie.”  Your friend says, Yeah, but I changed my mind, I’m bored now.”  You say, fine, I’ll catch up with you later.” You walk your friend to the door.</a:t>
            </a:r>
          </a:p>
          <a:p>
            <a:endParaRPr lang="en-US" sz="1600" dirty="0">
              <a:latin typeface="Comic Sans MS" panose="030F0702030302020204" pitchFamily="66" charset="0"/>
            </a:endParaRPr>
          </a:p>
          <a:p>
            <a:r>
              <a:rPr lang="en-US" sz="1600" dirty="0">
                <a:latin typeface="Comic Sans MS" panose="030F0702030302020204" pitchFamily="66" charset="0"/>
              </a:rPr>
              <a:t>This is an example of which of the following and why?</a:t>
            </a:r>
          </a:p>
          <a:p>
            <a:pPr marL="342900" marR="0" lvl="0" indent="-342900">
              <a:spcBef>
                <a:spcPts val="0"/>
              </a:spcBef>
              <a:spcAft>
                <a:spcPts val="0"/>
              </a:spcAft>
              <a:buFont typeface="+mj-lt"/>
              <a:buAutoNum type="alphaUcPeriod"/>
              <a:tabLst>
                <a:tab pos="457200" algn="l"/>
              </a:tabLst>
            </a:pPr>
            <a:r>
              <a:rPr lang="en-US" sz="1600" dirty="0">
                <a:latin typeface="Comic Sans MS" panose="030F0702030302020204" pitchFamily="66" charset="0"/>
              </a:rPr>
              <a:t>Getting Consent </a:t>
            </a:r>
          </a:p>
          <a:p>
            <a:pPr marL="342900" marR="0" lvl="0" indent="-342900">
              <a:spcBef>
                <a:spcPts val="0"/>
              </a:spcBef>
              <a:spcAft>
                <a:spcPts val="0"/>
              </a:spcAft>
              <a:buFont typeface="+mj-lt"/>
              <a:buAutoNum type="alphaUcPeriod"/>
              <a:tabLst>
                <a:tab pos="457200" algn="l"/>
              </a:tabLst>
            </a:pPr>
            <a:r>
              <a:rPr lang="en-US" sz="1600" dirty="0">
                <a:latin typeface="Comic Sans MS" panose="030F0702030302020204" pitchFamily="66" charset="0"/>
              </a:rPr>
              <a:t>Not getting consent</a:t>
            </a:r>
          </a:p>
        </p:txBody>
      </p:sp>
      <p:sp>
        <p:nvSpPr>
          <p:cNvPr id="6" name="Rectangle 5"/>
          <p:cNvSpPr/>
          <p:nvPr/>
        </p:nvSpPr>
        <p:spPr>
          <a:xfrm>
            <a:off x="12878" y="2537138"/>
            <a:ext cx="12192000" cy="18709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7" name="Rectangle 6"/>
          <p:cNvSpPr/>
          <p:nvPr/>
        </p:nvSpPr>
        <p:spPr>
          <a:xfrm>
            <a:off x="12878" y="4657513"/>
            <a:ext cx="12192000" cy="203950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p:cNvSpPr txBox="1"/>
          <p:nvPr/>
        </p:nvSpPr>
        <p:spPr>
          <a:xfrm>
            <a:off x="115909" y="2687772"/>
            <a:ext cx="12037454" cy="1569660"/>
          </a:xfrm>
          <a:prstGeom prst="rect">
            <a:avLst/>
          </a:prstGeom>
          <a:noFill/>
        </p:spPr>
        <p:txBody>
          <a:bodyPr wrap="square" rtlCol="0">
            <a:spAutoFit/>
          </a:bodyPr>
          <a:lstStyle/>
          <a:p>
            <a:r>
              <a:rPr lang="en-US" sz="1600" dirty="0">
                <a:latin typeface="Comic Sans MS" panose="030F0702030302020204" pitchFamily="66" charset="0"/>
              </a:rPr>
              <a:t>#5 You and a friend are watching a movie that you both agreed on. He changes his mind and informs you he would rather do something else. You say, “No, we already decided to do this, you’re staying right here.” You physically keep him from leaving.</a:t>
            </a:r>
          </a:p>
          <a:p>
            <a:endParaRPr lang="en-US" sz="1600" dirty="0">
              <a:latin typeface="Comic Sans MS" panose="030F0702030302020204" pitchFamily="66" charset="0"/>
            </a:endParaRPr>
          </a:p>
          <a:p>
            <a:r>
              <a:rPr lang="en-US" sz="1600" dirty="0">
                <a:latin typeface="Comic Sans MS" panose="030F0702030302020204" pitchFamily="66" charset="0"/>
              </a:rPr>
              <a:t>This is an example of which of the following and why?</a:t>
            </a:r>
          </a:p>
          <a:p>
            <a:pPr marL="342900" indent="-342900">
              <a:buAutoNum type="alphaUcPeriod"/>
            </a:pPr>
            <a:r>
              <a:rPr lang="en-US" sz="1600" dirty="0">
                <a:latin typeface="Comic Sans MS" panose="030F0702030302020204" pitchFamily="66" charset="0"/>
              </a:rPr>
              <a:t>Getting Consent</a:t>
            </a:r>
          </a:p>
          <a:p>
            <a:pPr marL="342900" indent="-342900">
              <a:buAutoNum type="alphaUcPeriod"/>
            </a:pPr>
            <a:r>
              <a:rPr lang="en-US" sz="1600" dirty="0">
                <a:latin typeface="Comic Sans MS" panose="030F0702030302020204" pitchFamily="66" charset="0"/>
              </a:rPr>
              <a:t>Not getting consent</a:t>
            </a:r>
          </a:p>
        </p:txBody>
      </p:sp>
      <p:sp>
        <p:nvSpPr>
          <p:cNvPr id="11" name="TextBox 10"/>
          <p:cNvSpPr txBox="1"/>
          <p:nvPr/>
        </p:nvSpPr>
        <p:spPr>
          <a:xfrm>
            <a:off x="74343" y="4761656"/>
            <a:ext cx="12037454" cy="1815882"/>
          </a:xfrm>
          <a:prstGeom prst="rect">
            <a:avLst/>
          </a:prstGeom>
          <a:noFill/>
        </p:spPr>
        <p:txBody>
          <a:bodyPr wrap="square" rtlCol="0">
            <a:spAutoFit/>
          </a:bodyPr>
          <a:lstStyle/>
          <a:p>
            <a:r>
              <a:rPr lang="en-US" sz="1600" dirty="0">
                <a:latin typeface="Comic Sans MS" panose="030F0702030302020204" pitchFamily="66" charset="0"/>
              </a:rPr>
              <a:t>#6 You and a friend are watching a movie that you both agreed on. The friend gets a call from his mom and informs you he has to go home now.  You say, “No, you said you would watch this movie. You have to stay!” You say things to make him feel guilty for wanting to leave so he unwillingly stays. </a:t>
            </a:r>
          </a:p>
          <a:p>
            <a:endParaRPr lang="en-US" sz="1600" dirty="0">
              <a:latin typeface="Comic Sans MS" panose="030F0702030302020204" pitchFamily="66" charset="0"/>
            </a:endParaRPr>
          </a:p>
          <a:p>
            <a:r>
              <a:rPr lang="en-US" sz="1600" dirty="0">
                <a:latin typeface="Comic Sans MS" panose="030F0702030302020204" pitchFamily="66" charset="0"/>
              </a:rPr>
              <a:t>This is an example of which of the following and why?</a:t>
            </a:r>
          </a:p>
          <a:p>
            <a:pPr marL="342900" indent="-342900">
              <a:buAutoNum type="alphaUcPeriod"/>
            </a:pPr>
            <a:r>
              <a:rPr lang="en-US" sz="1600" dirty="0">
                <a:latin typeface="Comic Sans MS" panose="030F0702030302020204" pitchFamily="66" charset="0"/>
              </a:rPr>
              <a:t>Getting Consent</a:t>
            </a:r>
          </a:p>
          <a:p>
            <a:pPr marL="342900" indent="-342900">
              <a:buAutoNum type="alphaUcPeriod"/>
            </a:pPr>
            <a:r>
              <a:rPr lang="en-US" sz="1600" dirty="0">
                <a:latin typeface="Comic Sans MS" panose="030F0702030302020204" pitchFamily="66" charset="0"/>
              </a:rPr>
              <a:t>Not getting consent</a:t>
            </a:r>
          </a:p>
        </p:txBody>
      </p:sp>
    </p:spTree>
    <p:extLst>
      <p:ext uri="{BB962C8B-B14F-4D97-AF65-F5344CB8AC3E}">
        <p14:creationId xmlns:p14="http://schemas.microsoft.com/office/powerpoint/2010/main" val="3656090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5240"/>
            <a:ext cx="12192000" cy="22142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110972" y="214401"/>
            <a:ext cx="11926482" cy="1815882"/>
          </a:xfrm>
          <a:prstGeom prst="rect">
            <a:avLst/>
          </a:prstGeom>
          <a:noFill/>
        </p:spPr>
        <p:txBody>
          <a:bodyPr wrap="square" rtlCol="0">
            <a:spAutoFit/>
          </a:bodyPr>
          <a:lstStyle/>
          <a:p>
            <a:r>
              <a:rPr lang="en-US" sz="1600" dirty="0">
                <a:latin typeface="Comic Sans MS" panose="030F0702030302020204" pitchFamily="66" charset="0"/>
              </a:rPr>
              <a:t>#7 You ask to borrow your mom’s car on Tuesday. She says yes but asks that you please replace the gas.  You take the car and bring it back gassed up. Then the following Friday you take the car again while your mom is at work and bring it back with gas. </a:t>
            </a:r>
          </a:p>
          <a:p>
            <a:endParaRPr lang="en-US" sz="1600" dirty="0">
              <a:latin typeface="Comic Sans MS" panose="030F0702030302020204" pitchFamily="66" charset="0"/>
            </a:endParaRPr>
          </a:p>
          <a:p>
            <a:r>
              <a:rPr lang="en-US" sz="1600" dirty="0">
                <a:latin typeface="Comic Sans MS" panose="030F0702030302020204" pitchFamily="66" charset="0"/>
              </a:rPr>
              <a:t>This is an example of which of the following and why?</a:t>
            </a:r>
          </a:p>
          <a:p>
            <a:pPr marL="342900" indent="-342900">
              <a:buAutoNum type="alphaUcPeriod"/>
            </a:pPr>
            <a:r>
              <a:rPr lang="en-US" sz="1600" dirty="0">
                <a:latin typeface="Comic Sans MS" panose="030F0702030302020204" pitchFamily="66" charset="0"/>
              </a:rPr>
              <a:t>Getting Consent</a:t>
            </a:r>
          </a:p>
          <a:p>
            <a:pPr marL="342900" indent="-342900">
              <a:buAutoNum type="alphaUcPeriod"/>
            </a:pPr>
            <a:r>
              <a:rPr lang="en-US" sz="1600" dirty="0">
                <a:latin typeface="Comic Sans MS" panose="030F0702030302020204" pitchFamily="66" charset="0"/>
              </a:rPr>
              <a:t>Not getting consent</a:t>
            </a:r>
          </a:p>
        </p:txBody>
      </p:sp>
      <p:sp>
        <p:nvSpPr>
          <p:cNvPr id="6" name="Rectangle 5"/>
          <p:cNvSpPr/>
          <p:nvPr/>
        </p:nvSpPr>
        <p:spPr>
          <a:xfrm>
            <a:off x="0" y="2319515"/>
            <a:ext cx="12192000" cy="199013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7" name="Rectangle 6"/>
          <p:cNvSpPr/>
          <p:nvPr/>
        </p:nvSpPr>
        <p:spPr>
          <a:xfrm>
            <a:off x="0" y="4430332"/>
            <a:ext cx="12192000" cy="233107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p:cNvSpPr txBox="1"/>
          <p:nvPr/>
        </p:nvSpPr>
        <p:spPr>
          <a:xfrm>
            <a:off x="110972" y="2403032"/>
            <a:ext cx="12037454" cy="1815882"/>
          </a:xfrm>
          <a:prstGeom prst="rect">
            <a:avLst/>
          </a:prstGeom>
          <a:noFill/>
        </p:spPr>
        <p:txBody>
          <a:bodyPr wrap="square" rtlCol="0">
            <a:spAutoFit/>
          </a:bodyPr>
          <a:lstStyle/>
          <a:p>
            <a:r>
              <a:rPr lang="en-US" sz="1600" dirty="0">
                <a:latin typeface="Comic Sans MS" panose="030F0702030302020204" pitchFamily="66" charset="0"/>
              </a:rPr>
              <a:t>#8 You ask to borrow your mom’s car on Tuesday. She says yes but asks that you please replace the gas.  You take the car and bring it back gassed up. The following Friday you let your friend take the car while your mom is at work.  Your friend promises to bring it back with gas. </a:t>
            </a:r>
          </a:p>
          <a:p>
            <a:endParaRPr lang="en-US" sz="1600" dirty="0">
              <a:latin typeface="Comic Sans MS" panose="030F0702030302020204" pitchFamily="66" charset="0"/>
            </a:endParaRPr>
          </a:p>
          <a:p>
            <a:r>
              <a:rPr lang="en-US" sz="1600" dirty="0">
                <a:latin typeface="Comic Sans MS" panose="030F0702030302020204" pitchFamily="66" charset="0"/>
              </a:rPr>
              <a:t>This is an example of which of the following and why?</a:t>
            </a:r>
          </a:p>
          <a:p>
            <a:pPr marL="342900" indent="-342900">
              <a:buAutoNum type="alphaUcPeriod"/>
            </a:pPr>
            <a:r>
              <a:rPr lang="en-US" sz="1600" dirty="0">
                <a:latin typeface="Comic Sans MS" panose="030F0702030302020204" pitchFamily="66" charset="0"/>
              </a:rPr>
              <a:t>Getting Consent</a:t>
            </a:r>
          </a:p>
          <a:p>
            <a:pPr marL="342900" indent="-342900">
              <a:buAutoNum type="alphaUcPeriod"/>
            </a:pPr>
            <a:r>
              <a:rPr lang="en-US" sz="1600" dirty="0">
                <a:latin typeface="Comic Sans MS" panose="030F0702030302020204" pitchFamily="66" charset="0"/>
              </a:rPr>
              <a:t>Not getting consent</a:t>
            </a:r>
          </a:p>
        </p:txBody>
      </p:sp>
      <p:sp>
        <p:nvSpPr>
          <p:cNvPr id="11" name="TextBox 10"/>
          <p:cNvSpPr txBox="1"/>
          <p:nvPr/>
        </p:nvSpPr>
        <p:spPr>
          <a:xfrm>
            <a:off x="154546" y="4603919"/>
            <a:ext cx="12037454" cy="2062103"/>
          </a:xfrm>
          <a:prstGeom prst="rect">
            <a:avLst/>
          </a:prstGeom>
          <a:noFill/>
        </p:spPr>
        <p:txBody>
          <a:bodyPr wrap="square" rtlCol="0">
            <a:spAutoFit/>
          </a:bodyPr>
          <a:lstStyle/>
          <a:p>
            <a:r>
              <a:rPr lang="en-US" sz="1600" dirty="0">
                <a:latin typeface="Comic Sans MS" panose="030F0702030302020204" pitchFamily="66" charset="0"/>
              </a:rPr>
              <a:t>#9 You ask to borrow your mom’s car on Tuesday. She says yes but asks that you please replace the gas. You take the car and bring it back gassed up. The following Friday you ask again to take the car while your mom is at work and bring it back with gas.  She says yes at first but then Friday morning she informs you that she needs her car and is not letting you borrow it. You are disappointed but understand.</a:t>
            </a:r>
          </a:p>
          <a:p>
            <a:endParaRPr lang="en-US" sz="1600" dirty="0">
              <a:latin typeface="Comic Sans MS" panose="030F0702030302020204" pitchFamily="66" charset="0"/>
            </a:endParaRPr>
          </a:p>
          <a:p>
            <a:r>
              <a:rPr lang="en-US" sz="1600" dirty="0">
                <a:latin typeface="Comic Sans MS" panose="030F0702030302020204" pitchFamily="66" charset="0"/>
              </a:rPr>
              <a:t>This is an example of which of the following and why?</a:t>
            </a:r>
          </a:p>
          <a:p>
            <a:pPr marL="342900" indent="-342900">
              <a:buAutoNum type="alphaUcPeriod"/>
            </a:pPr>
            <a:r>
              <a:rPr lang="en-US" sz="1600" dirty="0">
                <a:latin typeface="Comic Sans MS" panose="030F0702030302020204" pitchFamily="66" charset="0"/>
              </a:rPr>
              <a:t>Getting Consent</a:t>
            </a:r>
          </a:p>
          <a:p>
            <a:pPr marL="342900" indent="-342900">
              <a:buAutoNum type="alphaUcPeriod"/>
            </a:pPr>
            <a:r>
              <a:rPr lang="en-US" sz="1600" dirty="0">
                <a:latin typeface="Comic Sans MS" panose="030F0702030302020204" pitchFamily="66" charset="0"/>
              </a:rPr>
              <a:t>Not getting consent</a:t>
            </a:r>
          </a:p>
        </p:txBody>
      </p:sp>
    </p:spTree>
    <p:extLst>
      <p:ext uri="{BB962C8B-B14F-4D97-AF65-F5344CB8AC3E}">
        <p14:creationId xmlns:p14="http://schemas.microsoft.com/office/powerpoint/2010/main" val="7378967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439</TotalTime>
  <Words>763</Words>
  <Application>Microsoft Office PowerPoint</Application>
  <PresentationFormat>Widescreen</PresentationFormat>
  <Paragraphs>45</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Comic Sans MS</vt:lpstr>
      <vt:lpstr>Office Theme</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Ashley Cagnetta</cp:lastModifiedBy>
  <cp:revision>34</cp:revision>
  <cp:lastPrinted>2018-02-12T14:09:34Z</cp:lastPrinted>
  <dcterms:created xsi:type="dcterms:W3CDTF">2018-01-28T21:06:32Z</dcterms:created>
  <dcterms:modified xsi:type="dcterms:W3CDTF">2024-12-18T17:39:53Z</dcterms:modified>
</cp:coreProperties>
</file>