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5" r:id="rId3"/>
    <p:sldId id="258" r:id="rId4"/>
    <p:sldId id="266" r:id="rId5"/>
    <p:sldId id="259" r:id="rId6"/>
    <p:sldId id="267" r:id="rId7"/>
    <p:sldId id="260" r:id="rId8"/>
    <p:sldId id="261" r:id="rId9"/>
    <p:sldId id="268" r:id="rId10"/>
    <p:sldId id="269" r:id="rId1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8" d="100"/>
          <a:sy n="58" d="100"/>
        </p:scale>
        <p:origin x="-67" y="-42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85A487-EA1A-49B3-BCCB-D5DCE0129E97}"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2310007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85A487-EA1A-49B3-BCCB-D5DCE0129E97}"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2777600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85A487-EA1A-49B3-BCCB-D5DCE0129E97}"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2774601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85A487-EA1A-49B3-BCCB-D5DCE0129E97}"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4251220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5A487-EA1A-49B3-BCCB-D5DCE0129E97}"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196145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85A487-EA1A-49B3-BCCB-D5DCE0129E97}" type="datetimeFigureOut">
              <a:rPr lang="en-US" smtClean="0"/>
              <a:t>9/15/2014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119688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85A487-EA1A-49B3-BCCB-D5DCE0129E97}" type="datetimeFigureOut">
              <a:rPr lang="en-US" smtClean="0"/>
              <a:t>9/15/2014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3412107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85A487-EA1A-49B3-BCCB-D5DCE0129E97}" type="datetimeFigureOut">
              <a:rPr lang="en-US" smtClean="0"/>
              <a:t>9/15/2014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2180748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5A487-EA1A-49B3-BCCB-D5DCE0129E97}" type="datetimeFigureOut">
              <a:rPr lang="en-US" smtClean="0"/>
              <a:t>9/15/2014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410659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5A487-EA1A-49B3-BCCB-D5DCE0129E97}" type="datetimeFigureOut">
              <a:rPr lang="en-US" smtClean="0"/>
              <a:t>9/15/2014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1430585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5A487-EA1A-49B3-BCCB-D5DCE0129E97}" type="datetimeFigureOut">
              <a:rPr lang="en-US" smtClean="0"/>
              <a:t>9/15/2014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E3964-5E88-4A7C-A892-85B3ECC96802}" type="slidenum">
              <a:rPr lang="en-US" smtClean="0"/>
              <a:t>‹#›</a:t>
            </a:fld>
            <a:endParaRPr lang="en-US"/>
          </a:p>
        </p:txBody>
      </p:sp>
    </p:spTree>
    <p:extLst>
      <p:ext uri="{BB962C8B-B14F-4D97-AF65-F5344CB8AC3E}">
        <p14:creationId xmlns:p14="http://schemas.microsoft.com/office/powerpoint/2010/main" val="3112500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5A487-EA1A-49B3-BCCB-D5DCE0129E97}" type="datetimeFigureOut">
              <a:rPr lang="en-US" smtClean="0"/>
              <a:t>9/15/2014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1E3964-5E88-4A7C-A892-85B3ECC96802}" type="slidenum">
              <a:rPr lang="en-US" smtClean="0"/>
              <a:t>‹#›</a:t>
            </a:fld>
            <a:endParaRPr lang="en-US"/>
          </a:p>
        </p:txBody>
      </p:sp>
    </p:spTree>
    <p:extLst>
      <p:ext uri="{BB962C8B-B14F-4D97-AF65-F5344CB8AC3E}">
        <p14:creationId xmlns:p14="http://schemas.microsoft.com/office/powerpoint/2010/main" val="3639383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52400"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362382" y="304800"/>
            <a:ext cx="8458200" cy="1569660"/>
          </a:xfrm>
          <a:prstGeom prst="rect">
            <a:avLst/>
          </a:prstGeom>
          <a:noFill/>
        </p:spPr>
        <p:txBody>
          <a:bodyPr wrap="square" rtlCol="0">
            <a:spAutoFit/>
          </a:bodyPr>
          <a:lstStyle/>
          <a:p>
            <a:r>
              <a:rPr lang="en-US" sz="2800" b="1" dirty="0"/>
              <a:t>13-1203. </a:t>
            </a:r>
            <a:r>
              <a:rPr lang="en-US" sz="2800" b="1" u="sng" dirty="0" smtClean="0"/>
              <a:t>Assault</a:t>
            </a:r>
          </a:p>
          <a:p>
            <a:endParaRPr lang="en-US" sz="2800" b="1" u="sng" dirty="0"/>
          </a:p>
          <a:p>
            <a:r>
              <a:rPr lang="en-US" sz="2000" b="1" dirty="0"/>
              <a:t>Any unlawful attempt or offer with force or violence to do a corporal hurt to another, whether from malice or </a:t>
            </a:r>
            <a:r>
              <a:rPr lang="en-US" sz="2000" b="1" dirty="0" smtClean="0"/>
              <a:t>wantonness</a:t>
            </a:r>
            <a:r>
              <a:rPr lang="en-US" sz="2000" b="1" dirty="0"/>
              <a:t>.  </a:t>
            </a:r>
            <a:r>
              <a:rPr lang="en-US" dirty="0"/>
              <a:t>  </a:t>
            </a:r>
          </a:p>
        </p:txBody>
      </p:sp>
      <p:sp>
        <p:nvSpPr>
          <p:cNvPr id="6" name="TextBox 5"/>
          <p:cNvSpPr txBox="1"/>
          <p:nvPr/>
        </p:nvSpPr>
        <p:spPr>
          <a:xfrm>
            <a:off x="362382" y="2668415"/>
            <a:ext cx="8458200" cy="1569660"/>
          </a:xfrm>
          <a:prstGeom prst="rect">
            <a:avLst/>
          </a:prstGeom>
          <a:noFill/>
        </p:spPr>
        <p:txBody>
          <a:bodyPr wrap="square" rtlCol="0">
            <a:spAutoFit/>
          </a:bodyPr>
          <a:lstStyle/>
          <a:p>
            <a:r>
              <a:rPr lang="en-US" sz="2800" b="1" dirty="0"/>
              <a:t>13-1204. </a:t>
            </a:r>
            <a:r>
              <a:rPr lang="en-US" sz="2800" b="1" u="sng" dirty="0"/>
              <a:t>Aggravated </a:t>
            </a:r>
            <a:r>
              <a:rPr lang="en-US" sz="2800" b="1" u="sng" dirty="0" smtClean="0"/>
              <a:t>Assault</a:t>
            </a:r>
          </a:p>
          <a:p>
            <a:endParaRPr lang="en-US" sz="2800" b="1" u="sng" dirty="0" smtClean="0"/>
          </a:p>
          <a:p>
            <a:r>
              <a:rPr lang="en-US" sz="2000" b="1" dirty="0" smtClean="0"/>
              <a:t>Is </a:t>
            </a:r>
            <a:r>
              <a:rPr lang="en-US" sz="2000" b="1" dirty="0"/>
              <a:t>committed when intent to do more than merely frighten the victim such as intend to kill, rob, or rape or cause serious harm. </a:t>
            </a:r>
          </a:p>
        </p:txBody>
      </p:sp>
      <p:sp>
        <p:nvSpPr>
          <p:cNvPr id="7" name="TextBox 6"/>
          <p:cNvSpPr txBox="1"/>
          <p:nvPr/>
        </p:nvSpPr>
        <p:spPr>
          <a:xfrm>
            <a:off x="381000" y="4953000"/>
            <a:ext cx="8458200" cy="1446550"/>
          </a:xfrm>
          <a:prstGeom prst="rect">
            <a:avLst/>
          </a:prstGeom>
          <a:noFill/>
        </p:spPr>
        <p:txBody>
          <a:bodyPr wrap="square" rtlCol="0">
            <a:spAutoFit/>
          </a:bodyPr>
          <a:lstStyle/>
          <a:p>
            <a:r>
              <a:rPr lang="en-US" sz="2800" b="1" dirty="0"/>
              <a:t>13-1406. </a:t>
            </a:r>
            <a:r>
              <a:rPr lang="en-US" sz="2800" b="1" u="sng" dirty="0"/>
              <a:t>Sexual </a:t>
            </a:r>
            <a:r>
              <a:rPr lang="en-US" sz="2800" b="1" u="sng" dirty="0" smtClean="0"/>
              <a:t>Assault  </a:t>
            </a:r>
            <a:endParaRPr lang="en-US" sz="2800" b="1" u="sng" dirty="0"/>
          </a:p>
          <a:p>
            <a:r>
              <a:rPr lang="en-US" sz="2000" b="1" dirty="0"/>
              <a:t>Unwelcome sexual advances, requests for sexual favors, and other verbal or physical conduct of a sexual nature that tends to create a hostile or offensive work environment.</a:t>
            </a:r>
          </a:p>
        </p:txBody>
      </p:sp>
    </p:spTree>
    <p:extLst>
      <p:ext uri="{BB962C8B-B14F-4D97-AF65-F5344CB8AC3E}">
        <p14:creationId xmlns:p14="http://schemas.microsoft.com/office/powerpoint/2010/main" val="3985233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57200"/>
            <a:ext cx="8153400" cy="1815882"/>
          </a:xfrm>
          <a:prstGeom prst="rect">
            <a:avLst/>
          </a:prstGeom>
          <a:noFill/>
        </p:spPr>
        <p:txBody>
          <a:bodyPr wrap="square" rtlCol="0">
            <a:spAutoFit/>
          </a:bodyPr>
          <a:lstStyle/>
          <a:p>
            <a:r>
              <a:rPr lang="en-US" sz="2800" b="1" dirty="0"/>
              <a:t>Arizona Misdemeanor Charges</a:t>
            </a:r>
            <a:endParaRPr lang="en-US" sz="2800" dirty="0"/>
          </a:p>
          <a:p>
            <a:r>
              <a:rPr lang="en-US" sz="2800" dirty="0"/>
              <a:t>Misdemeanor offenses are a little less complicated and not quite as serious. But you could still potentially face 6 months in jail on a misdemeanor criminal charge.</a:t>
            </a:r>
          </a:p>
        </p:txBody>
      </p:sp>
      <p:graphicFrame>
        <p:nvGraphicFramePr>
          <p:cNvPr id="4" name="Table 3"/>
          <p:cNvGraphicFramePr>
            <a:graphicFrameLocks noGrp="1"/>
          </p:cNvGraphicFramePr>
          <p:nvPr>
            <p:extLst>
              <p:ext uri="{D42A27DB-BD31-4B8C-83A1-F6EECF244321}">
                <p14:modId xmlns:p14="http://schemas.microsoft.com/office/powerpoint/2010/main" val="1588506"/>
              </p:ext>
            </p:extLst>
          </p:nvPr>
        </p:nvGraphicFramePr>
        <p:xfrm>
          <a:off x="1143000" y="2743199"/>
          <a:ext cx="6477000" cy="3078480"/>
        </p:xfrm>
        <a:graphic>
          <a:graphicData uri="http://schemas.openxmlformats.org/drawingml/2006/table">
            <a:tbl>
              <a:tblPr firstRow="1" firstCol="1" bandRow="1"/>
              <a:tblGrid>
                <a:gridCol w="2216340"/>
                <a:gridCol w="2381735"/>
                <a:gridCol w="1878925"/>
              </a:tblGrid>
              <a:tr h="594360">
                <a:tc>
                  <a:txBody>
                    <a:bodyPr/>
                    <a:lstStyle/>
                    <a:p>
                      <a:pPr marL="0" marR="0" algn="ctr">
                        <a:lnSpc>
                          <a:spcPct val="115000"/>
                        </a:lnSpc>
                        <a:spcBef>
                          <a:spcPts val="0"/>
                        </a:spcBef>
                        <a:spcAft>
                          <a:spcPts val="0"/>
                        </a:spcAft>
                      </a:pPr>
                      <a:r>
                        <a:rPr lang="en-US" sz="2000" b="1">
                          <a:effectLst/>
                          <a:latin typeface="Calibri"/>
                          <a:ea typeface="Times New Roman"/>
                          <a:cs typeface="Times New Roman"/>
                        </a:rPr>
                        <a:t>Misdemeanor Class</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b="1">
                          <a:effectLst/>
                          <a:latin typeface="Calibri"/>
                          <a:ea typeface="Times New Roman"/>
                          <a:cs typeface="Times New Roman"/>
                        </a:rPr>
                        <a:t>Maximum jail sentence</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b="1">
                          <a:effectLst/>
                          <a:latin typeface="Calibri"/>
                          <a:ea typeface="Times New Roman"/>
                          <a:cs typeface="Times New Roman"/>
                        </a:rPr>
                        <a:t>Maximum fine</a:t>
                      </a:r>
                      <a:endParaRPr lang="en-US" sz="2000">
                        <a:effectLst/>
                        <a:latin typeface="Calibri"/>
                        <a:ea typeface="Calibri"/>
                        <a:cs typeface="Times New Roman"/>
                      </a:endParaRPr>
                    </a:p>
                  </a:txBody>
                  <a:tcPr marL="0" marR="0" marT="0" marB="0">
                    <a:lnL>
                      <a:noFill/>
                    </a:lnL>
                    <a:lnR>
                      <a:noFill/>
                    </a:lnR>
                    <a:lnT>
                      <a:noFill/>
                    </a:lnT>
                    <a:lnB>
                      <a:noFill/>
                    </a:lnB>
                  </a:tcPr>
                </a:tc>
              </a:tr>
              <a:tr h="594360">
                <a:tc>
                  <a:txBody>
                    <a:bodyPr/>
                    <a:lstStyle/>
                    <a:p>
                      <a:pPr marL="0" marR="0" algn="ctr">
                        <a:lnSpc>
                          <a:spcPct val="115000"/>
                        </a:lnSpc>
                        <a:spcBef>
                          <a:spcPts val="0"/>
                        </a:spcBef>
                        <a:spcAft>
                          <a:spcPts val="0"/>
                        </a:spcAft>
                      </a:pPr>
                      <a:r>
                        <a:rPr lang="en-US" sz="2000" b="1">
                          <a:effectLst/>
                          <a:latin typeface="Calibri"/>
                          <a:ea typeface="Times New Roman"/>
                          <a:cs typeface="Times New Roman"/>
                        </a:rPr>
                        <a:t>1</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6 months</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$2,500</a:t>
                      </a:r>
                      <a:endParaRPr lang="en-US" sz="2000">
                        <a:effectLst/>
                        <a:latin typeface="Calibri"/>
                        <a:ea typeface="Calibri"/>
                        <a:cs typeface="Times New Roman"/>
                      </a:endParaRPr>
                    </a:p>
                  </a:txBody>
                  <a:tcPr marL="0" marR="0" marT="0" marB="0">
                    <a:lnL>
                      <a:noFill/>
                    </a:lnL>
                    <a:lnR>
                      <a:noFill/>
                    </a:lnR>
                    <a:lnT>
                      <a:noFill/>
                    </a:lnT>
                    <a:lnB>
                      <a:noFill/>
                    </a:lnB>
                  </a:tcPr>
                </a:tc>
              </a:tr>
              <a:tr h="594360">
                <a:tc>
                  <a:txBody>
                    <a:bodyPr/>
                    <a:lstStyle/>
                    <a:p>
                      <a:pPr marL="0" marR="0" algn="ctr">
                        <a:lnSpc>
                          <a:spcPct val="115000"/>
                        </a:lnSpc>
                        <a:spcBef>
                          <a:spcPts val="0"/>
                        </a:spcBef>
                        <a:spcAft>
                          <a:spcPts val="0"/>
                        </a:spcAft>
                      </a:pPr>
                      <a:r>
                        <a:rPr lang="en-US" sz="2000" b="1">
                          <a:effectLst/>
                          <a:latin typeface="Calibri"/>
                          <a:ea typeface="Times New Roman"/>
                          <a:cs typeface="Times New Roman"/>
                        </a:rPr>
                        <a:t>2</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4 months</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$750</a:t>
                      </a:r>
                      <a:endParaRPr lang="en-US" sz="2000">
                        <a:effectLst/>
                        <a:latin typeface="Calibri"/>
                        <a:ea typeface="Calibri"/>
                        <a:cs typeface="Times New Roman"/>
                      </a:endParaRPr>
                    </a:p>
                  </a:txBody>
                  <a:tcPr marL="0" marR="0" marT="0" marB="0">
                    <a:lnL>
                      <a:noFill/>
                    </a:lnL>
                    <a:lnR>
                      <a:noFill/>
                    </a:lnR>
                    <a:lnT>
                      <a:noFill/>
                    </a:lnT>
                    <a:lnB>
                      <a:noFill/>
                    </a:lnB>
                  </a:tcPr>
                </a:tc>
              </a:tr>
              <a:tr h="594360">
                <a:tc>
                  <a:txBody>
                    <a:bodyPr/>
                    <a:lstStyle/>
                    <a:p>
                      <a:pPr marL="0" marR="0" algn="ctr">
                        <a:lnSpc>
                          <a:spcPct val="115000"/>
                        </a:lnSpc>
                        <a:spcBef>
                          <a:spcPts val="0"/>
                        </a:spcBef>
                        <a:spcAft>
                          <a:spcPts val="0"/>
                        </a:spcAft>
                      </a:pPr>
                      <a:r>
                        <a:rPr lang="en-US" sz="2000" b="1">
                          <a:effectLst/>
                          <a:latin typeface="Calibri"/>
                          <a:ea typeface="Times New Roman"/>
                          <a:cs typeface="Times New Roman"/>
                        </a:rPr>
                        <a:t>3</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30 days</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$500</a:t>
                      </a:r>
                      <a:endParaRPr lang="en-US" sz="2000">
                        <a:effectLst/>
                        <a:latin typeface="Calibri"/>
                        <a:ea typeface="Calibri"/>
                        <a:cs typeface="Times New Roman"/>
                      </a:endParaRPr>
                    </a:p>
                  </a:txBody>
                  <a:tcPr marL="0" marR="0" marT="0" marB="0">
                    <a:lnL>
                      <a:noFill/>
                    </a:lnL>
                    <a:lnR>
                      <a:noFill/>
                    </a:lnR>
                    <a:lnT>
                      <a:noFill/>
                    </a:lnT>
                    <a:lnB>
                      <a:noFill/>
                    </a:lnB>
                  </a:tcPr>
                </a:tc>
              </a:tr>
              <a:tr h="594360">
                <a:tc>
                  <a:txBody>
                    <a:bodyPr/>
                    <a:lstStyle/>
                    <a:p>
                      <a:pPr marL="0" marR="0" algn="ctr">
                        <a:lnSpc>
                          <a:spcPct val="115000"/>
                        </a:lnSpc>
                        <a:spcBef>
                          <a:spcPts val="0"/>
                        </a:spcBef>
                        <a:spcAft>
                          <a:spcPts val="0"/>
                        </a:spcAft>
                      </a:pPr>
                      <a:r>
                        <a:rPr lang="en-US" sz="2000" b="1">
                          <a:effectLst/>
                          <a:latin typeface="Calibri"/>
                          <a:ea typeface="Times New Roman"/>
                          <a:cs typeface="Times New Roman"/>
                        </a:rPr>
                        <a:t>Petty</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None</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$300</a:t>
                      </a:r>
                      <a:endParaRPr lang="en-US" sz="2000" dirty="0">
                        <a:effectLst/>
                        <a:latin typeface="Calibri"/>
                        <a:ea typeface="Calibri"/>
                        <a:cs typeface="Times New Roman"/>
                      </a:endParaRPr>
                    </a:p>
                  </a:txBody>
                  <a:tcPr marL="0" marR="0" marT="0" marB="0">
                    <a:lnL>
                      <a:noFill/>
                    </a:lnL>
                    <a:lnR>
                      <a:noFill/>
                    </a:lnR>
                    <a:lnT>
                      <a:noFill/>
                    </a:lnT>
                    <a:lnB>
                      <a:noFill/>
                    </a:lnB>
                  </a:tcPr>
                </a:tc>
              </a:tr>
            </a:tbl>
          </a:graphicData>
        </a:graphic>
      </p:graphicFrame>
      <p:sp>
        <p:nvSpPr>
          <p:cNvPr id="5" name="Rectangle 1"/>
          <p:cNvSpPr>
            <a:spLocks noChangeArrowheads="1"/>
          </p:cNvSpPr>
          <p:nvPr/>
        </p:nvSpPr>
        <p:spPr bwMode="auto">
          <a:xfrm>
            <a:off x="2746375" y="34242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43642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71882" y="2438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362382" y="304800"/>
            <a:ext cx="8458200" cy="1138773"/>
          </a:xfrm>
          <a:prstGeom prst="rect">
            <a:avLst/>
          </a:prstGeom>
          <a:noFill/>
        </p:spPr>
        <p:txBody>
          <a:bodyPr wrap="square" rtlCol="0">
            <a:spAutoFit/>
          </a:bodyPr>
          <a:lstStyle/>
          <a:p>
            <a:r>
              <a:rPr lang="en-US" sz="2800" b="1" dirty="0"/>
              <a:t>13-1203. </a:t>
            </a:r>
            <a:r>
              <a:rPr lang="en-US" sz="2800" b="1" u="sng" dirty="0" smtClean="0"/>
              <a:t>Assault Consequence</a:t>
            </a:r>
          </a:p>
          <a:p>
            <a:r>
              <a:rPr lang="en-US" sz="2000" dirty="0" smtClean="0"/>
              <a:t>Class 1, 2 or 3 </a:t>
            </a:r>
            <a:r>
              <a:rPr lang="en-US" sz="2000" dirty="0"/>
              <a:t>misdemeanor and </a:t>
            </a:r>
            <a:r>
              <a:rPr lang="en-US" sz="2000" dirty="0" smtClean="0"/>
              <a:t>can be punishable </a:t>
            </a:r>
            <a:r>
              <a:rPr lang="en-US" sz="2000" dirty="0"/>
              <a:t>by fines </a:t>
            </a:r>
            <a:r>
              <a:rPr lang="en-US" sz="2000" dirty="0" smtClean="0"/>
              <a:t>ranging from $500-$2,500 and possible jail time from 30 days to 6 months. </a:t>
            </a:r>
            <a:endParaRPr lang="en-US" sz="2000" dirty="0"/>
          </a:p>
        </p:txBody>
      </p:sp>
      <p:sp>
        <p:nvSpPr>
          <p:cNvPr id="6" name="TextBox 5"/>
          <p:cNvSpPr txBox="1"/>
          <p:nvPr/>
        </p:nvSpPr>
        <p:spPr>
          <a:xfrm>
            <a:off x="362382" y="2668415"/>
            <a:ext cx="8458200" cy="1261884"/>
          </a:xfrm>
          <a:prstGeom prst="rect">
            <a:avLst/>
          </a:prstGeom>
          <a:noFill/>
        </p:spPr>
        <p:txBody>
          <a:bodyPr wrap="square" rtlCol="0">
            <a:spAutoFit/>
          </a:bodyPr>
          <a:lstStyle/>
          <a:p>
            <a:r>
              <a:rPr lang="en-US" sz="2800" b="1" dirty="0"/>
              <a:t>13-1204. </a:t>
            </a:r>
            <a:r>
              <a:rPr lang="en-US" sz="2800" b="1" u="sng" dirty="0"/>
              <a:t>Aggravated </a:t>
            </a:r>
            <a:r>
              <a:rPr lang="en-US" sz="2800" b="1" u="sng" dirty="0" smtClean="0"/>
              <a:t>Assault Consequence</a:t>
            </a:r>
            <a:endParaRPr lang="en-US" sz="2800" b="1" u="sng" dirty="0"/>
          </a:p>
          <a:p>
            <a:r>
              <a:rPr lang="en-US" sz="2800" b="1" u="sng" dirty="0" smtClean="0"/>
              <a:t> </a:t>
            </a:r>
          </a:p>
          <a:p>
            <a:r>
              <a:rPr lang="en-US" sz="2000" dirty="0" smtClean="0"/>
              <a:t>Class 2-6 Felony and can be punishable by 6 months to 10 years in jail</a:t>
            </a:r>
          </a:p>
        </p:txBody>
      </p:sp>
      <p:sp>
        <p:nvSpPr>
          <p:cNvPr id="7" name="TextBox 6"/>
          <p:cNvSpPr txBox="1"/>
          <p:nvPr/>
        </p:nvSpPr>
        <p:spPr>
          <a:xfrm>
            <a:off x="381000" y="4953000"/>
            <a:ext cx="8458200" cy="1261884"/>
          </a:xfrm>
          <a:prstGeom prst="rect">
            <a:avLst/>
          </a:prstGeom>
          <a:noFill/>
        </p:spPr>
        <p:txBody>
          <a:bodyPr wrap="square" rtlCol="0">
            <a:spAutoFit/>
          </a:bodyPr>
          <a:lstStyle/>
          <a:p>
            <a:r>
              <a:rPr lang="en-US" sz="2800" b="1" dirty="0"/>
              <a:t>13-1406. </a:t>
            </a:r>
            <a:r>
              <a:rPr lang="en-US" sz="2800" b="1" u="sng" dirty="0"/>
              <a:t>Sexual </a:t>
            </a:r>
            <a:r>
              <a:rPr lang="en-US" sz="2800" b="1" u="sng" dirty="0" smtClean="0"/>
              <a:t>Assault Consequence</a:t>
            </a:r>
            <a:endParaRPr lang="en-US" sz="2800" b="1" u="sng" dirty="0"/>
          </a:p>
          <a:p>
            <a:r>
              <a:rPr lang="en-US" sz="2800" b="1" u="sng" dirty="0" smtClean="0"/>
              <a:t>  </a:t>
            </a:r>
            <a:endParaRPr lang="en-US" sz="2800" b="1" u="sng" dirty="0"/>
          </a:p>
          <a:p>
            <a:r>
              <a:rPr lang="en-US" sz="2000" dirty="0" smtClean="0"/>
              <a:t>Class 2 Felony and can be punishable by 5 years to 28 years in jail</a:t>
            </a:r>
            <a:endParaRPr lang="en-US" sz="2000" dirty="0"/>
          </a:p>
        </p:txBody>
      </p:sp>
    </p:spTree>
    <p:extLst>
      <p:ext uri="{BB962C8B-B14F-4D97-AF65-F5344CB8AC3E}">
        <p14:creationId xmlns:p14="http://schemas.microsoft.com/office/powerpoint/2010/main" val="692841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76644"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381000" y="303937"/>
            <a:ext cx="8382000" cy="1754326"/>
          </a:xfrm>
          <a:prstGeom prst="rect">
            <a:avLst/>
          </a:prstGeom>
          <a:noFill/>
        </p:spPr>
        <p:txBody>
          <a:bodyPr wrap="square" rtlCol="0">
            <a:spAutoFit/>
          </a:bodyPr>
          <a:lstStyle/>
          <a:p>
            <a:r>
              <a:rPr lang="en-US" sz="2800" b="1" dirty="0"/>
              <a:t>13-1404. </a:t>
            </a:r>
            <a:r>
              <a:rPr lang="en-US" sz="2800" b="1" u="sng" dirty="0"/>
              <a:t>Sexual </a:t>
            </a:r>
            <a:r>
              <a:rPr lang="en-US" sz="2800" b="1" u="sng" dirty="0" smtClean="0"/>
              <a:t>Abuse</a:t>
            </a:r>
            <a:endParaRPr lang="en-US" sz="2800" b="1" u="sng" dirty="0"/>
          </a:p>
          <a:p>
            <a:r>
              <a:rPr lang="en-US" sz="2000" b="1" dirty="0"/>
              <a:t>A person commits sexual abuse by intentionally or knowingly engaging in sexual contact with any person who is fifteen or more years of age without consent of that person or with any person who is under fifteen years of age if the sexual contact involves only the female breast.</a:t>
            </a:r>
          </a:p>
        </p:txBody>
      </p:sp>
      <p:sp>
        <p:nvSpPr>
          <p:cNvPr id="6" name="TextBox 5"/>
          <p:cNvSpPr txBox="1"/>
          <p:nvPr/>
        </p:nvSpPr>
        <p:spPr>
          <a:xfrm>
            <a:off x="381000" y="2743200"/>
            <a:ext cx="8382000" cy="1446550"/>
          </a:xfrm>
          <a:prstGeom prst="rect">
            <a:avLst/>
          </a:prstGeom>
          <a:noFill/>
        </p:spPr>
        <p:txBody>
          <a:bodyPr wrap="square" rtlCol="0">
            <a:spAutoFit/>
          </a:bodyPr>
          <a:lstStyle/>
          <a:p>
            <a:r>
              <a:rPr lang="en-US" sz="2800" b="1" dirty="0"/>
              <a:t>13-3601.02. </a:t>
            </a:r>
            <a:r>
              <a:rPr lang="en-US" sz="2800" b="1" u="sng" dirty="0"/>
              <a:t>Aggravated </a:t>
            </a:r>
            <a:r>
              <a:rPr lang="en-US" sz="2800" b="1" u="sng" dirty="0" smtClean="0"/>
              <a:t>Domestic Violence</a:t>
            </a:r>
            <a:endParaRPr lang="en-US" sz="2800" b="1" u="sng" dirty="0"/>
          </a:p>
          <a:p>
            <a:r>
              <a:rPr lang="en-US" sz="2000" b="1" dirty="0"/>
              <a:t>Occurs when a person is convicted of a third or subsequent violation of the Domestic Violence statute A.R.S. §13-3601 within the previous seven (7) years.</a:t>
            </a:r>
          </a:p>
        </p:txBody>
      </p:sp>
      <p:sp>
        <p:nvSpPr>
          <p:cNvPr id="7" name="TextBox 6"/>
          <p:cNvSpPr txBox="1"/>
          <p:nvPr/>
        </p:nvSpPr>
        <p:spPr>
          <a:xfrm>
            <a:off x="381000" y="4953000"/>
            <a:ext cx="8382000" cy="1446550"/>
          </a:xfrm>
          <a:prstGeom prst="rect">
            <a:avLst/>
          </a:prstGeom>
          <a:noFill/>
        </p:spPr>
        <p:txBody>
          <a:bodyPr wrap="square" rtlCol="0">
            <a:spAutoFit/>
          </a:bodyPr>
          <a:lstStyle/>
          <a:p>
            <a:r>
              <a:rPr lang="en-US" sz="2800" b="1" dirty="0"/>
              <a:t>13-1202. </a:t>
            </a:r>
            <a:r>
              <a:rPr lang="en-US" sz="2800" b="1" u="sng" dirty="0"/>
              <a:t>Threatening or </a:t>
            </a:r>
            <a:r>
              <a:rPr lang="en-US" sz="2800" b="1" u="sng" dirty="0" smtClean="0"/>
              <a:t>Intimidating </a:t>
            </a:r>
            <a:endParaRPr lang="en-US" sz="2800" b="1" dirty="0"/>
          </a:p>
          <a:p>
            <a:r>
              <a:rPr lang="en-US" sz="2000" b="1" dirty="0"/>
              <a:t>A person commits threatening or intimidating if the person threatens or intimidates by word or conduct to cause physical injury to another person or serious damage to the property of </a:t>
            </a:r>
            <a:r>
              <a:rPr lang="en-US" sz="2000" b="1" dirty="0" smtClean="0"/>
              <a:t>another.</a:t>
            </a:r>
            <a:endParaRPr lang="en-US" sz="2000" b="1" dirty="0"/>
          </a:p>
        </p:txBody>
      </p:sp>
    </p:spTree>
    <p:extLst>
      <p:ext uri="{BB962C8B-B14F-4D97-AF65-F5344CB8AC3E}">
        <p14:creationId xmlns:p14="http://schemas.microsoft.com/office/powerpoint/2010/main" val="1216700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76644"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381000" y="303937"/>
            <a:ext cx="8382000" cy="1754326"/>
          </a:xfrm>
          <a:prstGeom prst="rect">
            <a:avLst/>
          </a:prstGeom>
          <a:noFill/>
        </p:spPr>
        <p:txBody>
          <a:bodyPr wrap="square" rtlCol="0">
            <a:spAutoFit/>
          </a:bodyPr>
          <a:lstStyle/>
          <a:p>
            <a:r>
              <a:rPr lang="en-US" sz="2800" b="1" dirty="0"/>
              <a:t>13-1404. </a:t>
            </a:r>
            <a:r>
              <a:rPr lang="en-US" sz="2800" b="1" u="sng" dirty="0"/>
              <a:t>Sexual </a:t>
            </a:r>
            <a:r>
              <a:rPr lang="en-US" sz="2800" b="1" u="sng" dirty="0" smtClean="0"/>
              <a:t>Abuse Consequence</a:t>
            </a:r>
            <a:endParaRPr lang="en-US" sz="2800" b="1" u="sng" dirty="0"/>
          </a:p>
          <a:p>
            <a:r>
              <a:rPr lang="en-US" sz="2000" dirty="0" smtClean="0"/>
              <a:t>Class 3 Felony if victim is under 15 and can be punishable by 2 ½ years to 7 years in jail.</a:t>
            </a:r>
          </a:p>
          <a:p>
            <a:r>
              <a:rPr lang="en-US" sz="2000" dirty="0" smtClean="0"/>
              <a:t>Class 5 Felony if victim is over 15 and can be punishable by 9 months to 2 years in jail.</a:t>
            </a:r>
            <a:endParaRPr lang="en-US" sz="2000" dirty="0"/>
          </a:p>
        </p:txBody>
      </p:sp>
      <p:sp>
        <p:nvSpPr>
          <p:cNvPr id="6" name="TextBox 5"/>
          <p:cNvSpPr txBox="1"/>
          <p:nvPr/>
        </p:nvSpPr>
        <p:spPr>
          <a:xfrm>
            <a:off x="381000" y="2743200"/>
            <a:ext cx="8382000" cy="1261884"/>
          </a:xfrm>
          <a:prstGeom prst="rect">
            <a:avLst/>
          </a:prstGeom>
          <a:noFill/>
        </p:spPr>
        <p:txBody>
          <a:bodyPr wrap="square" rtlCol="0">
            <a:spAutoFit/>
          </a:bodyPr>
          <a:lstStyle/>
          <a:p>
            <a:r>
              <a:rPr lang="en-US" sz="2800" b="1" dirty="0"/>
              <a:t>13-3601.02. </a:t>
            </a:r>
            <a:r>
              <a:rPr lang="en-US" sz="2800" b="1" u="sng" dirty="0"/>
              <a:t>Aggravated </a:t>
            </a:r>
            <a:r>
              <a:rPr lang="en-US" sz="2800" b="1" u="sng" dirty="0" smtClean="0"/>
              <a:t>Domestic Violence Consequence</a:t>
            </a:r>
            <a:endParaRPr lang="en-US" sz="2800" b="1" u="sng" dirty="0"/>
          </a:p>
          <a:p>
            <a:r>
              <a:rPr lang="en-US" sz="2000" dirty="0" smtClean="0"/>
              <a:t>Class 5 Felony and can be punishable by 9 months to 2 years in jail.</a:t>
            </a:r>
            <a:endParaRPr lang="en-US" sz="2000" dirty="0"/>
          </a:p>
        </p:txBody>
      </p:sp>
      <p:sp>
        <p:nvSpPr>
          <p:cNvPr id="7" name="TextBox 6"/>
          <p:cNvSpPr txBox="1"/>
          <p:nvPr/>
        </p:nvSpPr>
        <p:spPr>
          <a:xfrm>
            <a:off x="381000" y="4953000"/>
            <a:ext cx="8382000" cy="1569660"/>
          </a:xfrm>
          <a:prstGeom prst="rect">
            <a:avLst/>
          </a:prstGeom>
          <a:noFill/>
        </p:spPr>
        <p:txBody>
          <a:bodyPr wrap="square" rtlCol="0">
            <a:spAutoFit/>
          </a:bodyPr>
          <a:lstStyle/>
          <a:p>
            <a:r>
              <a:rPr lang="en-US" sz="2800" b="1" dirty="0"/>
              <a:t>13-1202. </a:t>
            </a:r>
            <a:r>
              <a:rPr lang="en-US" sz="2800" b="1" u="sng" dirty="0"/>
              <a:t>Threatening or </a:t>
            </a:r>
            <a:r>
              <a:rPr lang="en-US" sz="2800" b="1" u="sng" dirty="0" smtClean="0"/>
              <a:t>Intimidating </a:t>
            </a:r>
            <a:r>
              <a:rPr lang="en-US" sz="2800" b="1" u="sng" dirty="0"/>
              <a:t>Consequence</a:t>
            </a:r>
          </a:p>
          <a:p>
            <a:endParaRPr lang="en-US" sz="2800" b="1" u="sng" dirty="0" smtClean="0"/>
          </a:p>
          <a:p>
            <a:r>
              <a:rPr lang="en-US" sz="2000" dirty="0" smtClean="0"/>
              <a:t>Class 1 Misdemeanor and can be punishable by fines up to $2,500 and/or up to 6 months in jail</a:t>
            </a:r>
            <a:endParaRPr lang="en-US" sz="2000" dirty="0"/>
          </a:p>
        </p:txBody>
      </p:sp>
    </p:spTree>
    <p:extLst>
      <p:ext uri="{BB962C8B-B14F-4D97-AF65-F5344CB8AC3E}">
        <p14:creationId xmlns:p14="http://schemas.microsoft.com/office/powerpoint/2010/main" val="1380713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52400"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381000" y="381000"/>
            <a:ext cx="8610600" cy="1446550"/>
          </a:xfrm>
          <a:prstGeom prst="rect">
            <a:avLst/>
          </a:prstGeom>
          <a:noFill/>
        </p:spPr>
        <p:txBody>
          <a:bodyPr wrap="square" rtlCol="0">
            <a:spAutoFit/>
          </a:bodyPr>
          <a:lstStyle/>
          <a:p>
            <a:r>
              <a:rPr lang="en-US" sz="2800" b="1" dirty="0"/>
              <a:t>13-1304. </a:t>
            </a:r>
            <a:r>
              <a:rPr lang="en-US" sz="2800" b="1" u="sng" dirty="0"/>
              <a:t>Kidnapping</a:t>
            </a:r>
            <a:endParaRPr lang="en-US" sz="2800" b="1" dirty="0"/>
          </a:p>
          <a:p>
            <a:r>
              <a:rPr lang="en-US" sz="2000" b="1" dirty="0" smtClean="0"/>
              <a:t>Occurs </a:t>
            </a:r>
            <a:r>
              <a:rPr lang="en-US" sz="2000" b="1" dirty="0"/>
              <a:t>when a person is taken from one place to another against their will or a person is confined to a controlled space without legal authority to do so. Arizona kidnapping of any kind is charged as a felony. </a:t>
            </a:r>
          </a:p>
        </p:txBody>
      </p:sp>
      <p:sp>
        <p:nvSpPr>
          <p:cNvPr id="6" name="TextBox 5"/>
          <p:cNvSpPr txBox="1"/>
          <p:nvPr/>
        </p:nvSpPr>
        <p:spPr>
          <a:xfrm>
            <a:off x="381000" y="2667000"/>
            <a:ext cx="8610600" cy="1754326"/>
          </a:xfrm>
          <a:prstGeom prst="rect">
            <a:avLst/>
          </a:prstGeom>
          <a:noFill/>
        </p:spPr>
        <p:txBody>
          <a:bodyPr wrap="square" rtlCol="0">
            <a:spAutoFit/>
          </a:bodyPr>
          <a:lstStyle/>
          <a:p>
            <a:r>
              <a:rPr lang="en-US" sz="2800" b="1" dirty="0"/>
              <a:t>13-2923. </a:t>
            </a:r>
            <a:r>
              <a:rPr lang="en-US" sz="2800" b="1" u="sng" dirty="0"/>
              <a:t>Stalking</a:t>
            </a:r>
            <a:endParaRPr lang="en-US" sz="2800" b="1" dirty="0"/>
          </a:p>
          <a:p>
            <a:r>
              <a:rPr lang="en-US" sz="2000" b="1" dirty="0" smtClean="0"/>
              <a:t>Repeated </a:t>
            </a:r>
            <a:r>
              <a:rPr lang="en-US" sz="2000" b="1" dirty="0"/>
              <a:t>harassing or threatening behavior by an individual, such as following </a:t>
            </a:r>
            <a:endParaRPr lang="en-US" sz="2000" b="1" dirty="0" smtClean="0"/>
          </a:p>
          <a:p>
            <a:r>
              <a:rPr lang="en-US" sz="2000" b="1" dirty="0" smtClean="0"/>
              <a:t>a </a:t>
            </a:r>
            <a:r>
              <a:rPr lang="en-US" sz="2000" b="1" dirty="0"/>
              <a:t>person, appearing at a person's home or place of business, making harassing phone calls, leaving written messages or objects, or vandalizing a person's </a:t>
            </a:r>
            <a:r>
              <a:rPr lang="en-US" sz="2000" b="1" dirty="0" smtClean="0"/>
              <a:t>property.</a:t>
            </a:r>
            <a:endParaRPr lang="en-US" sz="2000" b="1" dirty="0"/>
          </a:p>
        </p:txBody>
      </p:sp>
      <p:sp>
        <p:nvSpPr>
          <p:cNvPr id="7" name="TextBox 6"/>
          <p:cNvSpPr txBox="1"/>
          <p:nvPr/>
        </p:nvSpPr>
        <p:spPr>
          <a:xfrm>
            <a:off x="381000" y="4953000"/>
            <a:ext cx="8458200" cy="1138773"/>
          </a:xfrm>
          <a:prstGeom prst="rect">
            <a:avLst/>
          </a:prstGeom>
          <a:noFill/>
        </p:spPr>
        <p:txBody>
          <a:bodyPr wrap="square" rtlCol="0">
            <a:spAutoFit/>
          </a:bodyPr>
          <a:lstStyle/>
          <a:p>
            <a:r>
              <a:rPr lang="en-US" sz="2800" b="1" dirty="0"/>
              <a:t>13-1504. </a:t>
            </a:r>
            <a:r>
              <a:rPr lang="en-US" sz="2800" b="1" u="sng" dirty="0"/>
              <a:t>Criminal </a:t>
            </a:r>
            <a:r>
              <a:rPr lang="en-US" sz="2800" b="1" u="sng" dirty="0" smtClean="0"/>
              <a:t>Trespass </a:t>
            </a:r>
            <a:r>
              <a:rPr lang="en-US" sz="2800" b="1" u="sng" dirty="0"/>
              <a:t>in the </a:t>
            </a:r>
            <a:r>
              <a:rPr lang="en-US" sz="2800" b="1" u="sng" dirty="0" smtClean="0"/>
              <a:t>First Degree</a:t>
            </a:r>
            <a:endParaRPr lang="en-US" sz="2800" b="1" dirty="0"/>
          </a:p>
          <a:p>
            <a:r>
              <a:rPr lang="en-US" sz="2000" b="1" dirty="0"/>
              <a:t>Unlawfully looking in, entering, or remaining on a residential structure or fenced </a:t>
            </a:r>
            <a:r>
              <a:rPr lang="en-US" sz="2000" b="1" dirty="0" smtClean="0"/>
              <a:t>yard.</a:t>
            </a:r>
            <a:endParaRPr lang="en-US" sz="2000" b="1" dirty="0"/>
          </a:p>
        </p:txBody>
      </p:sp>
    </p:spTree>
    <p:extLst>
      <p:ext uri="{BB962C8B-B14F-4D97-AF65-F5344CB8AC3E}">
        <p14:creationId xmlns:p14="http://schemas.microsoft.com/office/powerpoint/2010/main" val="1170941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52400"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381000" y="381000"/>
            <a:ext cx="8610600" cy="1261884"/>
          </a:xfrm>
          <a:prstGeom prst="rect">
            <a:avLst/>
          </a:prstGeom>
          <a:noFill/>
        </p:spPr>
        <p:txBody>
          <a:bodyPr wrap="square" rtlCol="0">
            <a:spAutoFit/>
          </a:bodyPr>
          <a:lstStyle/>
          <a:p>
            <a:r>
              <a:rPr lang="en-US" sz="2800" b="1" dirty="0"/>
              <a:t>13-1304. </a:t>
            </a:r>
            <a:r>
              <a:rPr lang="en-US" sz="2800" b="1" u="sng" dirty="0" smtClean="0"/>
              <a:t>Kidnapping Consequence</a:t>
            </a:r>
            <a:endParaRPr lang="en-US" sz="2800" b="1" u="sng" dirty="0"/>
          </a:p>
          <a:p>
            <a:endParaRPr lang="en-US" sz="2800" b="1" u="sng" dirty="0" smtClean="0"/>
          </a:p>
          <a:p>
            <a:r>
              <a:rPr lang="en-US" sz="2000" dirty="0" smtClean="0"/>
              <a:t>Class 2, 3 or 4 Felony and can be punishable by 1 ½ to 10 years in jail.</a:t>
            </a:r>
            <a:endParaRPr lang="en-US" sz="2000" dirty="0"/>
          </a:p>
        </p:txBody>
      </p:sp>
      <p:sp>
        <p:nvSpPr>
          <p:cNvPr id="6" name="TextBox 5"/>
          <p:cNvSpPr txBox="1"/>
          <p:nvPr/>
        </p:nvSpPr>
        <p:spPr>
          <a:xfrm>
            <a:off x="381000" y="2667000"/>
            <a:ext cx="8610600" cy="1261884"/>
          </a:xfrm>
          <a:prstGeom prst="rect">
            <a:avLst/>
          </a:prstGeom>
          <a:noFill/>
        </p:spPr>
        <p:txBody>
          <a:bodyPr wrap="square" rtlCol="0">
            <a:spAutoFit/>
          </a:bodyPr>
          <a:lstStyle/>
          <a:p>
            <a:r>
              <a:rPr lang="en-US" sz="2800" b="1" dirty="0"/>
              <a:t>13-2923. </a:t>
            </a:r>
            <a:r>
              <a:rPr lang="en-US" sz="2800" b="1" u="sng" dirty="0" smtClean="0"/>
              <a:t>Stalking Consequence</a:t>
            </a:r>
            <a:endParaRPr lang="en-US" sz="2800" b="1" u="sng" dirty="0"/>
          </a:p>
          <a:p>
            <a:endParaRPr lang="en-US" sz="2800" b="1" u="sng" dirty="0" smtClean="0"/>
          </a:p>
          <a:p>
            <a:r>
              <a:rPr lang="en-US" sz="2000" dirty="0" smtClean="0"/>
              <a:t>Class 5 Felony and can be punishable by 9 months to 2 years in jail.</a:t>
            </a:r>
            <a:endParaRPr lang="en-US" sz="2000" dirty="0"/>
          </a:p>
        </p:txBody>
      </p:sp>
      <p:sp>
        <p:nvSpPr>
          <p:cNvPr id="7" name="TextBox 6"/>
          <p:cNvSpPr txBox="1"/>
          <p:nvPr/>
        </p:nvSpPr>
        <p:spPr>
          <a:xfrm>
            <a:off x="381000" y="4953000"/>
            <a:ext cx="8458200" cy="1261884"/>
          </a:xfrm>
          <a:prstGeom prst="rect">
            <a:avLst/>
          </a:prstGeom>
          <a:noFill/>
        </p:spPr>
        <p:txBody>
          <a:bodyPr wrap="square" rtlCol="0">
            <a:spAutoFit/>
          </a:bodyPr>
          <a:lstStyle/>
          <a:p>
            <a:r>
              <a:rPr lang="en-US" sz="2800" b="1" dirty="0"/>
              <a:t>13-1504. </a:t>
            </a:r>
            <a:r>
              <a:rPr lang="en-US" sz="2800" b="1" u="sng" dirty="0"/>
              <a:t>Criminal </a:t>
            </a:r>
            <a:r>
              <a:rPr lang="en-US" sz="2800" b="1" u="sng" dirty="0" smtClean="0"/>
              <a:t>Trespass </a:t>
            </a:r>
            <a:r>
              <a:rPr lang="en-US" sz="2800" b="1" u="sng" dirty="0"/>
              <a:t>in the </a:t>
            </a:r>
            <a:r>
              <a:rPr lang="en-US" sz="2800" b="1" u="sng" dirty="0" smtClean="0"/>
              <a:t>First Degree Consequence</a:t>
            </a:r>
            <a:endParaRPr lang="en-US" sz="2800" b="1" u="sng" dirty="0"/>
          </a:p>
          <a:p>
            <a:r>
              <a:rPr lang="en-US" sz="2000" dirty="0" smtClean="0"/>
              <a:t>Class 6 Felony and can be punishable by 6 months to 1 ½ years in prison.</a:t>
            </a:r>
            <a:endParaRPr lang="en-US" sz="2000" dirty="0"/>
          </a:p>
        </p:txBody>
      </p:sp>
    </p:spTree>
    <p:extLst>
      <p:ext uri="{BB962C8B-B14F-4D97-AF65-F5344CB8AC3E}">
        <p14:creationId xmlns:p14="http://schemas.microsoft.com/office/powerpoint/2010/main" val="4255866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52400"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6482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457200" y="304800"/>
            <a:ext cx="8229600" cy="1569660"/>
          </a:xfrm>
          <a:prstGeom prst="rect">
            <a:avLst/>
          </a:prstGeom>
          <a:noFill/>
        </p:spPr>
        <p:txBody>
          <a:bodyPr wrap="square" rtlCol="0">
            <a:spAutoFit/>
          </a:bodyPr>
          <a:lstStyle/>
          <a:p>
            <a:r>
              <a:rPr lang="en-US" sz="2800" b="1" dirty="0"/>
              <a:t>13-2921. </a:t>
            </a:r>
            <a:r>
              <a:rPr lang="en-US" sz="2800" b="1" u="sng" dirty="0" smtClean="0"/>
              <a:t>Harassment</a:t>
            </a:r>
            <a:endParaRPr lang="en-US" sz="1600" b="1" u="sng" dirty="0" smtClean="0"/>
          </a:p>
          <a:p>
            <a:endParaRPr lang="en-US" sz="2800" b="1" u="sng" dirty="0" smtClean="0"/>
          </a:p>
          <a:p>
            <a:r>
              <a:rPr lang="en-US" sz="2000" b="1" dirty="0" smtClean="0"/>
              <a:t>Any </a:t>
            </a:r>
            <a:r>
              <a:rPr lang="en-US" sz="2000" b="1" dirty="0"/>
              <a:t>kind of behavior that is intended to annoy, disturb, alarm, torment, upset or terrorize </a:t>
            </a:r>
            <a:r>
              <a:rPr lang="en-US" sz="2000" b="1" dirty="0" smtClean="0"/>
              <a:t>someone.</a:t>
            </a:r>
            <a:endParaRPr lang="en-US" sz="2000" b="1" dirty="0"/>
          </a:p>
        </p:txBody>
      </p:sp>
      <p:sp>
        <p:nvSpPr>
          <p:cNvPr id="8" name="TextBox 7"/>
          <p:cNvSpPr txBox="1"/>
          <p:nvPr/>
        </p:nvSpPr>
        <p:spPr>
          <a:xfrm>
            <a:off x="457200" y="2743200"/>
            <a:ext cx="8382000" cy="1754326"/>
          </a:xfrm>
          <a:prstGeom prst="rect">
            <a:avLst/>
          </a:prstGeom>
          <a:noFill/>
        </p:spPr>
        <p:txBody>
          <a:bodyPr wrap="square" rtlCol="0">
            <a:spAutoFit/>
          </a:bodyPr>
          <a:lstStyle/>
          <a:p>
            <a:r>
              <a:rPr lang="en-US" sz="2800" b="1" dirty="0"/>
              <a:t>13-2810. </a:t>
            </a:r>
            <a:r>
              <a:rPr lang="en-US" sz="2800" b="1" u="sng" dirty="0"/>
              <a:t>Interfering with </a:t>
            </a:r>
            <a:r>
              <a:rPr lang="en-US" sz="2800" b="1" u="sng" dirty="0" smtClean="0"/>
              <a:t>Judicial Proceedings</a:t>
            </a:r>
            <a:endParaRPr lang="en-US" sz="2800" b="1" dirty="0"/>
          </a:p>
          <a:p>
            <a:r>
              <a:rPr lang="en-US" sz="2000" b="1" dirty="0"/>
              <a:t>Engages in disorderly, disrespectful or insolent behavior during the session of a court which directly tends to interrupt its proceedings or impairs the respect due to its authority; </a:t>
            </a:r>
            <a:r>
              <a:rPr lang="en-US" sz="2000" b="1" dirty="0" smtClean="0"/>
              <a:t>or disobeys </a:t>
            </a:r>
            <a:r>
              <a:rPr lang="en-US" sz="2000" b="1" dirty="0"/>
              <a:t>or resists the lawful order, process or other mandate of a </a:t>
            </a:r>
            <a:r>
              <a:rPr lang="en-US" sz="2000" b="1" dirty="0" smtClean="0"/>
              <a:t>court.</a:t>
            </a:r>
            <a:endParaRPr lang="en-US" sz="2000" b="1" dirty="0"/>
          </a:p>
        </p:txBody>
      </p:sp>
    </p:spTree>
    <p:extLst>
      <p:ext uri="{BB962C8B-B14F-4D97-AF65-F5344CB8AC3E}">
        <p14:creationId xmlns:p14="http://schemas.microsoft.com/office/powerpoint/2010/main" val="197098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882" y="152400"/>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152400" y="2424545"/>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p:nvPr/>
        </p:nvSpPr>
        <p:spPr>
          <a:xfrm>
            <a:off x="152400" y="4471684"/>
            <a:ext cx="8839200" cy="2057400"/>
          </a:xfrm>
          <a:prstGeom prst="rect">
            <a:avLst/>
          </a:prstGeom>
          <a:solidFill>
            <a:schemeClr val="tx2">
              <a:lumMod val="20000"/>
              <a:lumOff val="80000"/>
            </a:schemeClr>
          </a:solid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TextBox 4"/>
          <p:cNvSpPr txBox="1"/>
          <p:nvPr/>
        </p:nvSpPr>
        <p:spPr>
          <a:xfrm>
            <a:off x="457200" y="304800"/>
            <a:ext cx="8229600" cy="1877437"/>
          </a:xfrm>
          <a:prstGeom prst="rect">
            <a:avLst/>
          </a:prstGeom>
          <a:noFill/>
        </p:spPr>
        <p:txBody>
          <a:bodyPr wrap="square" rtlCol="0">
            <a:spAutoFit/>
          </a:bodyPr>
          <a:lstStyle/>
          <a:p>
            <a:pPr lvl="0"/>
            <a:r>
              <a:rPr lang="en-US" sz="2800" b="1" dirty="0"/>
              <a:t>13-2921. </a:t>
            </a:r>
            <a:r>
              <a:rPr lang="en-US" sz="2800" b="1" u="sng" dirty="0" smtClean="0"/>
              <a:t>Harassment </a:t>
            </a:r>
            <a:r>
              <a:rPr lang="en-US" sz="2800" b="1" u="sng" dirty="0" smtClean="0">
                <a:solidFill>
                  <a:prstClr val="black"/>
                </a:solidFill>
              </a:rPr>
              <a:t>Consequence</a:t>
            </a:r>
            <a:endParaRPr lang="en-US" sz="2800" b="1" u="sng" dirty="0">
              <a:solidFill>
                <a:prstClr val="black"/>
              </a:solidFill>
            </a:endParaRPr>
          </a:p>
          <a:p>
            <a:pPr lvl="0"/>
            <a:r>
              <a:rPr lang="en-US" sz="2000" dirty="0" smtClean="0"/>
              <a:t>Class </a:t>
            </a:r>
            <a:r>
              <a:rPr lang="en-US" sz="2000" dirty="0"/>
              <a:t>1 misdemeanor and punishable by fines up to $2,500 and up to one year in jail. Typically with harassment charges an </a:t>
            </a:r>
            <a:r>
              <a:rPr lang="en-US" sz="2000" dirty="0" smtClean="0"/>
              <a:t>order of protection will </a:t>
            </a:r>
            <a:r>
              <a:rPr lang="en-US" sz="2000" dirty="0"/>
              <a:t>also be put in place to keep the parties separate.</a:t>
            </a:r>
          </a:p>
          <a:p>
            <a:endParaRPr lang="en-US" sz="2800" b="1" u="sng" dirty="0" smtClean="0"/>
          </a:p>
        </p:txBody>
      </p:sp>
      <p:sp>
        <p:nvSpPr>
          <p:cNvPr id="8" name="TextBox 7"/>
          <p:cNvSpPr txBox="1"/>
          <p:nvPr/>
        </p:nvSpPr>
        <p:spPr>
          <a:xfrm>
            <a:off x="457200" y="2743200"/>
            <a:ext cx="8382000" cy="1569660"/>
          </a:xfrm>
          <a:prstGeom prst="rect">
            <a:avLst/>
          </a:prstGeom>
          <a:noFill/>
        </p:spPr>
        <p:txBody>
          <a:bodyPr wrap="square" rtlCol="0">
            <a:spAutoFit/>
          </a:bodyPr>
          <a:lstStyle/>
          <a:p>
            <a:r>
              <a:rPr lang="en-US" sz="2800" b="1" dirty="0"/>
              <a:t>13-2810. </a:t>
            </a:r>
            <a:r>
              <a:rPr lang="en-US" sz="2800" b="1" u="sng" dirty="0"/>
              <a:t>Interfering with </a:t>
            </a:r>
            <a:r>
              <a:rPr lang="en-US" sz="2800" b="1" u="sng" dirty="0" smtClean="0"/>
              <a:t>Judicial Proceedings Consequence</a:t>
            </a:r>
            <a:endParaRPr lang="en-US" sz="2800" b="1" u="sng" dirty="0"/>
          </a:p>
          <a:p>
            <a:r>
              <a:rPr lang="en-US" sz="2000" dirty="0" smtClean="0"/>
              <a:t>class </a:t>
            </a:r>
            <a:r>
              <a:rPr lang="en-US" sz="2000" dirty="0"/>
              <a:t>1 </a:t>
            </a:r>
            <a:r>
              <a:rPr lang="en-US" sz="2000" dirty="0" smtClean="0"/>
              <a:t>misdemeanor  and punishable by fines up to </a:t>
            </a:r>
            <a:r>
              <a:rPr lang="en-US" sz="2000" dirty="0"/>
              <a:t>$2,500 and up to </a:t>
            </a:r>
            <a:r>
              <a:rPr lang="en-US" sz="2000" dirty="0" smtClean="0"/>
              <a:t>6 months in </a:t>
            </a:r>
            <a:r>
              <a:rPr lang="en-US" sz="2000" dirty="0"/>
              <a:t>jail.</a:t>
            </a:r>
          </a:p>
        </p:txBody>
      </p:sp>
    </p:spTree>
    <p:extLst>
      <p:ext uri="{BB962C8B-B14F-4D97-AF65-F5344CB8AC3E}">
        <p14:creationId xmlns:p14="http://schemas.microsoft.com/office/powerpoint/2010/main" val="2580444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153400" cy="1661993"/>
          </a:xfrm>
          <a:prstGeom prst="rect">
            <a:avLst/>
          </a:prstGeom>
          <a:noFill/>
        </p:spPr>
        <p:txBody>
          <a:bodyPr wrap="square" rtlCol="0">
            <a:spAutoFit/>
          </a:bodyPr>
          <a:lstStyle/>
          <a:p>
            <a:r>
              <a:rPr lang="en-US" sz="2800" b="1" dirty="0"/>
              <a:t>Arizona Felony Charges</a:t>
            </a:r>
          </a:p>
          <a:p>
            <a:r>
              <a:rPr lang="en-US" sz="2800" b="1" dirty="0"/>
              <a:t>For example, the following is for first time non-dangerous offenses</a:t>
            </a:r>
            <a:r>
              <a:rPr lang="en-US" sz="2800" b="1" dirty="0" smtClean="0"/>
              <a:t>:</a:t>
            </a: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467226324"/>
              </p:ext>
            </p:extLst>
          </p:nvPr>
        </p:nvGraphicFramePr>
        <p:xfrm>
          <a:off x="457200" y="2541715"/>
          <a:ext cx="8001001" cy="2453640"/>
        </p:xfrm>
        <a:graphic>
          <a:graphicData uri="http://schemas.openxmlformats.org/drawingml/2006/table">
            <a:tbl>
              <a:tblPr firstRow="1" firstCol="1" bandRow="1"/>
              <a:tblGrid>
                <a:gridCol w="1371601"/>
                <a:gridCol w="3352800"/>
                <a:gridCol w="1700913"/>
                <a:gridCol w="1575687"/>
              </a:tblGrid>
              <a:tr h="404439">
                <a:tc>
                  <a:txBody>
                    <a:bodyPr/>
                    <a:lstStyle/>
                    <a:p>
                      <a:pPr marL="0" marR="0" algn="ctr">
                        <a:lnSpc>
                          <a:spcPct val="115000"/>
                        </a:lnSpc>
                        <a:spcBef>
                          <a:spcPts val="0"/>
                        </a:spcBef>
                        <a:spcAft>
                          <a:spcPts val="0"/>
                        </a:spcAft>
                      </a:pPr>
                      <a:r>
                        <a:rPr lang="en-US" sz="2000" b="1" dirty="0">
                          <a:effectLst/>
                          <a:latin typeface="Calibri"/>
                          <a:ea typeface="Times New Roman"/>
                          <a:cs typeface="Times New Roman"/>
                        </a:rPr>
                        <a:t>Felony Class</a:t>
                      </a:r>
                      <a:endParaRPr lang="en-US" sz="2000" dirty="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b="1">
                          <a:effectLst/>
                          <a:latin typeface="Calibri"/>
                          <a:ea typeface="Times New Roman"/>
                          <a:cs typeface="Times New Roman"/>
                        </a:rPr>
                        <a:t>Minimum Sentence (in years)</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b="1">
                          <a:effectLst/>
                          <a:latin typeface="Calibri"/>
                          <a:ea typeface="Times New Roman"/>
                          <a:cs typeface="Times New Roman"/>
                        </a:rPr>
                        <a:t>Presumptive Sentence</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b="1" dirty="0">
                          <a:effectLst/>
                          <a:latin typeface="Calibri"/>
                          <a:ea typeface="Times New Roman"/>
                          <a:cs typeface="Times New Roman"/>
                        </a:rPr>
                        <a:t>Maximum Sentence</a:t>
                      </a:r>
                      <a:endParaRPr lang="en-US" sz="2000" dirty="0">
                        <a:effectLst/>
                        <a:latin typeface="Calibri"/>
                        <a:ea typeface="Calibri"/>
                        <a:cs typeface="Times New Roman"/>
                      </a:endParaRPr>
                    </a:p>
                  </a:txBody>
                  <a:tcPr marL="0" marR="0" marT="0" marB="0">
                    <a:lnL>
                      <a:noFill/>
                    </a:lnL>
                    <a:lnR>
                      <a:noFill/>
                    </a:lnR>
                    <a:lnT>
                      <a:noFill/>
                    </a:lnT>
                    <a:lnB>
                      <a:noFill/>
                    </a:lnB>
                  </a:tcPr>
                </a:tc>
              </a:tr>
              <a:tr h="202219">
                <a:tc>
                  <a:txBody>
                    <a:bodyPr/>
                    <a:lstStyle/>
                    <a:p>
                      <a:pPr marL="0" marR="0" algn="ctr">
                        <a:lnSpc>
                          <a:spcPct val="115000"/>
                        </a:lnSpc>
                        <a:spcBef>
                          <a:spcPts val="0"/>
                        </a:spcBef>
                        <a:spcAft>
                          <a:spcPts val="0"/>
                        </a:spcAft>
                      </a:pPr>
                      <a:r>
                        <a:rPr lang="en-US" sz="2000" b="1">
                          <a:effectLst/>
                          <a:latin typeface="Calibri"/>
                          <a:ea typeface="Times New Roman"/>
                          <a:cs typeface="Times New Roman"/>
                        </a:rPr>
                        <a:t>2</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4</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5</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10</a:t>
                      </a:r>
                      <a:endParaRPr lang="en-US" sz="2000" dirty="0">
                        <a:effectLst/>
                        <a:latin typeface="Calibri"/>
                        <a:ea typeface="Calibri"/>
                        <a:cs typeface="Times New Roman"/>
                      </a:endParaRPr>
                    </a:p>
                  </a:txBody>
                  <a:tcPr marL="0" marR="0" marT="0" marB="0">
                    <a:lnL>
                      <a:noFill/>
                    </a:lnL>
                    <a:lnR>
                      <a:noFill/>
                    </a:lnR>
                    <a:lnT>
                      <a:noFill/>
                    </a:lnT>
                    <a:lnB>
                      <a:noFill/>
                    </a:lnB>
                  </a:tcPr>
                </a:tc>
              </a:tr>
              <a:tr h="202219">
                <a:tc>
                  <a:txBody>
                    <a:bodyPr/>
                    <a:lstStyle/>
                    <a:p>
                      <a:pPr marL="0" marR="0" algn="ctr">
                        <a:lnSpc>
                          <a:spcPct val="115000"/>
                        </a:lnSpc>
                        <a:spcBef>
                          <a:spcPts val="0"/>
                        </a:spcBef>
                        <a:spcAft>
                          <a:spcPts val="0"/>
                        </a:spcAft>
                      </a:pPr>
                      <a:r>
                        <a:rPr lang="en-US" sz="2000" b="1">
                          <a:effectLst/>
                          <a:latin typeface="Calibri"/>
                          <a:ea typeface="Times New Roman"/>
                          <a:cs typeface="Times New Roman"/>
                        </a:rPr>
                        <a:t>3</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2 ½</a:t>
                      </a:r>
                      <a:endParaRPr lang="en-US" sz="2000" dirty="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3 ½</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7</a:t>
                      </a:r>
                      <a:endParaRPr lang="en-US" sz="2000" dirty="0">
                        <a:effectLst/>
                        <a:latin typeface="Calibri"/>
                        <a:ea typeface="Calibri"/>
                        <a:cs typeface="Times New Roman"/>
                      </a:endParaRPr>
                    </a:p>
                  </a:txBody>
                  <a:tcPr marL="0" marR="0" marT="0" marB="0">
                    <a:lnL>
                      <a:noFill/>
                    </a:lnL>
                    <a:lnR>
                      <a:noFill/>
                    </a:lnR>
                    <a:lnT>
                      <a:noFill/>
                    </a:lnT>
                    <a:lnB>
                      <a:noFill/>
                    </a:lnB>
                  </a:tcPr>
                </a:tc>
              </a:tr>
              <a:tr h="202219">
                <a:tc>
                  <a:txBody>
                    <a:bodyPr/>
                    <a:lstStyle/>
                    <a:p>
                      <a:pPr marL="0" marR="0" algn="ctr">
                        <a:lnSpc>
                          <a:spcPct val="115000"/>
                        </a:lnSpc>
                        <a:spcBef>
                          <a:spcPts val="0"/>
                        </a:spcBef>
                        <a:spcAft>
                          <a:spcPts val="0"/>
                        </a:spcAft>
                      </a:pPr>
                      <a:r>
                        <a:rPr lang="en-US" sz="2000" b="1">
                          <a:effectLst/>
                          <a:latin typeface="Calibri"/>
                          <a:ea typeface="Times New Roman"/>
                          <a:cs typeface="Times New Roman"/>
                        </a:rPr>
                        <a:t>4</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1 ½</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2 ½</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3</a:t>
                      </a:r>
                      <a:endParaRPr lang="en-US" sz="2000" dirty="0">
                        <a:effectLst/>
                        <a:latin typeface="Calibri"/>
                        <a:ea typeface="Calibri"/>
                        <a:cs typeface="Times New Roman"/>
                      </a:endParaRPr>
                    </a:p>
                  </a:txBody>
                  <a:tcPr marL="0" marR="0" marT="0" marB="0">
                    <a:lnL>
                      <a:noFill/>
                    </a:lnL>
                    <a:lnR>
                      <a:noFill/>
                    </a:lnR>
                    <a:lnT>
                      <a:noFill/>
                    </a:lnT>
                    <a:lnB>
                      <a:noFill/>
                    </a:lnB>
                  </a:tcPr>
                </a:tc>
              </a:tr>
              <a:tr h="202219">
                <a:tc>
                  <a:txBody>
                    <a:bodyPr/>
                    <a:lstStyle/>
                    <a:p>
                      <a:pPr marL="0" marR="0" algn="ctr">
                        <a:lnSpc>
                          <a:spcPct val="115000"/>
                        </a:lnSpc>
                        <a:spcBef>
                          <a:spcPts val="0"/>
                        </a:spcBef>
                        <a:spcAft>
                          <a:spcPts val="0"/>
                        </a:spcAft>
                      </a:pPr>
                      <a:r>
                        <a:rPr lang="en-US" sz="2000" b="1">
                          <a:effectLst/>
                          <a:latin typeface="Calibri"/>
                          <a:ea typeface="Times New Roman"/>
                          <a:cs typeface="Times New Roman"/>
                        </a:rPr>
                        <a:t>5</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¾</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1 ½</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2</a:t>
                      </a:r>
                      <a:endParaRPr lang="en-US" sz="2000" dirty="0">
                        <a:effectLst/>
                        <a:latin typeface="Calibri"/>
                        <a:ea typeface="Calibri"/>
                        <a:cs typeface="Times New Roman"/>
                      </a:endParaRPr>
                    </a:p>
                  </a:txBody>
                  <a:tcPr marL="0" marR="0" marT="0" marB="0">
                    <a:lnL>
                      <a:noFill/>
                    </a:lnL>
                    <a:lnR>
                      <a:noFill/>
                    </a:lnR>
                    <a:lnT>
                      <a:noFill/>
                    </a:lnT>
                    <a:lnB>
                      <a:noFill/>
                    </a:lnB>
                  </a:tcPr>
                </a:tc>
              </a:tr>
              <a:tr h="202219">
                <a:tc>
                  <a:txBody>
                    <a:bodyPr/>
                    <a:lstStyle/>
                    <a:p>
                      <a:pPr marL="0" marR="0" algn="ctr">
                        <a:lnSpc>
                          <a:spcPct val="115000"/>
                        </a:lnSpc>
                        <a:spcBef>
                          <a:spcPts val="0"/>
                        </a:spcBef>
                        <a:spcAft>
                          <a:spcPts val="0"/>
                        </a:spcAft>
                      </a:pPr>
                      <a:r>
                        <a:rPr lang="en-US" sz="2000" b="1">
                          <a:effectLst/>
                          <a:latin typeface="Calibri"/>
                          <a:ea typeface="Times New Roman"/>
                          <a:cs typeface="Times New Roman"/>
                        </a:rPr>
                        <a:t>6</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½</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a:effectLst/>
                          <a:latin typeface="Calibri"/>
                          <a:ea typeface="Times New Roman"/>
                          <a:cs typeface="Times New Roman"/>
                        </a:rPr>
                        <a:t>1</a:t>
                      </a:r>
                      <a:endParaRPr lang="en-US" sz="2000">
                        <a:effectLst/>
                        <a:latin typeface="Calibri"/>
                        <a:ea typeface="Calibri"/>
                        <a:cs typeface="Times New Roman"/>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2000" dirty="0">
                          <a:effectLst/>
                          <a:latin typeface="Calibri"/>
                          <a:ea typeface="Times New Roman"/>
                          <a:cs typeface="Times New Roman"/>
                        </a:rPr>
                        <a:t>1 ½</a:t>
                      </a:r>
                      <a:endParaRPr lang="en-US" sz="2000" dirty="0">
                        <a:effectLst/>
                        <a:latin typeface="Calibri"/>
                        <a:ea typeface="Calibri"/>
                        <a:cs typeface="Times New Roman"/>
                      </a:endParaRPr>
                    </a:p>
                  </a:txBody>
                  <a:tcPr marL="0" marR="0" marT="0" marB="0">
                    <a:lnL>
                      <a:noFill/>
                    </a:lnL>
                    <a:lnR>
                      <a:noFill/>
                    </a:lnR>
                    <a:lnT>
                      <a:noFill/>
                    </a:lnT>
                    <a:lnB>
                      <a:noFill/>
                    </a:lnB>
                  </a:tcPr>
                </a:tc>
              </a:tr>
            </a:tbl>
          </a:graphicData>
        </a:graphic>
      </p:graphicFrame>
      <p:sp>
        <p:nvSpPr>
          <p:cNvPr id="7" name="Rectangle 1"/>
          <p:cNvSpPr>
            <a:spLocks noChangeArrowheads="1"/>
          </p:cNvSpPr>
          <p:nvPr/>
        </p:nvSpPr>
        <p:spPr bwMode="auto">
          <a:xfrm>
            <a:off x="2830513" y="32496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69780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C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828</Words>
  <Application>Microsoft Office PowerPoint</Application>
  <PresentationFormat>On-screen Show (4:3)</PresentationFormat>
  <Paragraphs>97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12</cp:revision>
  <cp:lastPrinted>2014-09-15T18:03:23Z</cp:lastPrinted>
  <dcterms:created xsi:type="dcterms:W3CDTF">2014-09-03T21:17:33Z</dcterms:created>
  <dcterms:modified xsi:type="dcterms:W3CDTF">2014-09-15T18:26:59Z</dcterms:modified>
</cp:coreProperties>
</file>