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8C12C-F01D-2E96-73B2-BDB266366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CA0EB5-C372-FEC1-C684-7A747187AA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F6B8E-2316-3958-EAB2-816BEE3EE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235F2-EF6D-29CB-AF8F-94D9DAE0A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D3767-EB72-8B97-D894-0B854863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1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FC93-3D37-6DF6-98AA-1F884D77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238CC-620C-C8F2-A942-5E2E8034D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F5C2D-C4A8-0D77-6138-82F29D1C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F10BA-04AE-81B9-0B88-AF92F42FB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0DD11-F607-3006-9BBA-CE4181B85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5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F4D778-4E79-FF8C-9E8B-BAF8FCB945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D53B61-030F-5C04-FA08-1FA730757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4E442-2F8B-834B-2A43-CB2DF720D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6DADD-33BD-4E76-34BA-1977A6DA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44669-97B1-A12A-252D-AEE62742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3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A68E1-94BB-E62C-D5C9-E5C083126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6CE92-CC27-F088-68F0-0DDB04440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920FB-C073-3472-49C0-EB3623DE8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2F472-E26D-D01C-C54D-7E7DB6DE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06E9D-714A-D7C1-70B4-69400A9C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2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BBC7C-C5F7-E863-9E66-2E3A0E5B3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8E640-3B83-C60C-9FE0-F8D7A790C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154D1-629C-9F3B-6419-7494DBB5C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58C9E-93B4-6626-5EDD-00862E7CF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91A07-98CD-3A09-A1C5-F1FFAD11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7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53B6C-983C-4D40-79E9-BCC7D320C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F23-4738-8A20-041B-F0612F598E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AEAD5-089F-D781-D900-30352E1FC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A54BE-3D0E-5AC5-D276-6876A77F7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589AD3-9B52-4B5F-EBE9-EFCFE0439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AB311-7160-FE56-A025-418EBC68F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67C7F-C250-C1E9-B36D-9BBF79B5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6E59F-4BFA-BAD8-60F9-9D842358D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CF8D4C-500E-7D09-4FC8-AD7161382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06AA8-C301-B6C5-B2AB-F7F7BC46B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0B2AA1-5D9D-6EDF-E54B-72457CB46D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DDF4EB-FAE7-D447-0897-7840286CD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EC3129-CFFE-1B86-6B82-E6400E7D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2E5C62-86E7-C710-8FBF-00A7ABBF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7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16E03-22A5-C8A4-8FD9-FCAD3BC4C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2336F9-DF20-AC52-6F3A-42E75FBA3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D4977-1268-1B2A-788F-F56FF51E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A6DC3-880D-4667-1A63-A26523D07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0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0926D-94D4-4BA3-9188-98DEAF34E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39393-8F1E-B832-76D1-71A8D96C3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84841-ABBB-E296-4C6A-8E89CC63D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1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D874-2D4B-ADB1-63CE-E0638CCEF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F4986-796B-FDB6-F046-06D342023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ED01E-EC77-04B2-2EBF-ADF3D52BB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E095B-1C41-818E-8DAC-BF98C30B2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76042-FC0A-E289-9288-D3CB4326E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BEAA49-62F9-5350-7010-EAD82E3DF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D2EF0-31FC-FDD9-B1EB-E2303FB5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0C9D94-B9FD-F390-B28E-B5D1B27287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D53AF-95FE-C5A5-E579-CD3E0AF6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28DA1-DD6C-F55B-8749-1913E1E2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7ECC5-9CFD-D6FF-BAA2-953E4C38D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C9B79-B25A-6C60-B283-C46314D9E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5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850F8-ACEA-780B-CB3F-89C9BF44D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59F4F-EEF5-E055-0537-616EE7C6C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78012-6F1E-FAB5-A1F3-7AA5D9FE5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B03169-89A6-4424-885E-10D0228040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A8FA6-D07B-42D4-A667-F42812F36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904B5-BE13-568F-94B7-A24D66FC00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4687B3-D207-4E2A-87EB-B684F4D19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1AB11-17DD-AFA4-51E3-83E483F1C2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the Law Through Mock Trial</a:t>
            </a:r>
            <a:br>
              <a:rPr lang="en-US" dirty="0"/>
            </a:br>
            <a:r>
              <a:rPr lang="en-US" dirty="0"/>
              <a:t>(Grades 3-5)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6AAD9-9099-2A50-DC13-2E2FE8569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L5: Scripted mock trial classroom Layout</a:t>
            </a:r>
          </a:p>
        </p:txBody>
      </p:sp>
      <p:pic>
        <p:nvPicPr>
          <p:cNvPr id="4" name="Picture 3" descr="AFLSE w bar fdn">
            <a:extLst>
              <a:ext uri="{FF2B5EF4-FFF2-40B4-BE49-F238E27FC236}">
                <a16:creationId xmlns:a16="http://schemas.microsoft.com/office/drawing/2014/main" id="{AE483201-6B4C-D4EA-B8AC-38093C22A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240" y="4566678"/>
            <a:ext cx="2051685" cy="954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1758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2F73447-A1A3-98B7-9801-E956A06E9A5F}"/>
              </a:ext>
            </a:extLst>
          </p:cNvPr>
          <p:cNvSpPr/>
          <p:nvPr/>
        </p:nvSpPr>
        <p:spPr>
          <a:xfrm>
            <a:off x="5117285" y="448812"/>
            <a:ext cx="1090569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Judge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6686E5-C241-7CB6-9EB6-44E115A70494}"/>
              </a:ext>
            </a:extLst>
          </p:cNvPr>
          <p:cNvSpPr/>
          <p:nvPr/>
        </p:nvSpPr>
        <p:spPr>
          <a:xfrm>
            <a:off x="2355567" y="2206304"/>
            <a:ext cx="894105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Defendant/ DW 1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2DB710E-947F-C541-752F-832C38442321}"/>
              </a:ext>
            </a:extLst>
          </p:cNvPr>
          <p:cNvSpPr/>
          <p:nvPr/>
        </p:nvSpPr>
        <p:spPr>
          <a:xfrm rot="16200000">
            <a:off x="1348527" y="2626453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7187F58-2C5E-0779-47F3-6446CCC1E777}"/>
              </a:ext>
            </a:extLst>
          </p:cNvPr>
          <p:cNvSpPr/>
          <p:nvPr/>
        </p:nvSpPr>
        <p:spPr>
          <a:xfrm rot="16200000">
            <a:off x="1348528" y="352477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704A463-4267-C090-5828-77C7F8B43412}"/>
              </a:ext>
            </a:extLst>
          </p:cNvPr>
          <p:cNvSpPr/>
          <p:nvPr/>
        </p:nvSpPr>
        <p:spPr>
          <a:xfrm rot="16200000">
            <a:off x="1372297" y="440631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A52FF3A-71FD-E399-642B-B5C0F45A5172}"/>
              </a:ext>
            </a:extLst>
          </p:cNvPr>
          <p:cNvSpPr/>
          <p:nvPr/>
        </p:nvSpPr>
        <p:spPr>
          <a:xfrm rot="16200000">
            <a:off x="1372298" y="528716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Jury</a:t>
            </a:r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A00CF49-5122-A897-1C5D-8A6275CAE4BE}"/>
              </a:ext>
            </a:extLst>
          </p:cNvPr>
          <p:cNvSpPr/>
          <p:nvPr/>
        </p:nvSpPr>
        <p:spPr>
          <a:xfrm rot="16200000">
            <a:off x="1304484" y="1767981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FE83B05-B48E-64E0-4C45-2FB457D8468D}"/>
              </a:ext>
            </a:extLst>
          </p:cNvPr>
          <p:cNvSpPr/>
          <p:nvPr/>
        </p:nvSpPr>
        <p:spPr>
          <a:xfrm rot="16200000">
            <a:off x="605402" y="1459679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0D217C-B5E9-DBFD-85F7-4432827FB6ED}"/>
              </a:ext>
            </a:extLst>
          </p:cNvPr>
          <p:cNvSpPr/>
          <p:nvPr/>
        </p:nvSpPr>
        <p:spPr>
          <a:xfrm rot="16200000">
            <a:off x="605402" y="2310468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E1BFB4A-D133-5EE7-694C-D1B558A1D8F1}"/>
              </a:ext>
            </a:extLst>
          </p:cNvPr>
          <p:cNvSpPr/>
          <p:nvPr/>
        </p:nvSpPr>
        <p:spPr>
          <a:xfrm rot="16200000">
            <a:off x="605403" y="3150062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62CE6AB-309D-923A-39F2-00605E84EA7D}"/>
              </a:ext>
            </a:extLst>
          </p:cNvPr>
          <p:cNvSpPr/>
          <p:nvPr/>
        </p:nvSpPr>
        <p:spPr>
          <a:xfrm rot="16200000">
            <a:off x="605404" y="402601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080AD4E-35BC-7AB5-8C57-68550AAFFC4E}"/>
              </a:ext>
            </a:extLst>
          </p:cNvPr>
          <p:cNvSpPr/>
          <p:nvPr/>
        </p:nvSpPr>
        <p:spPr>
          <a:xfrm rot="16200000">
            <a:off x="605405" y="4899870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4CB153B-EF6A-83BB-BE52-E9F33FCCDE30}"/>
              </a:ext>
            </a:extLst>
          </p:cNvPr>
          <p:cNvSpPr/>
          <p:nvPr/>
        </p:nvSpPr>
        <p:spPr>
          <a:xfrm rot="16200000">
            <a:off x="605406" y="5773725"/>
            <a:ext cx="749417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Jury</a:t>
            </a:r>
            <a:endParaRPr lang="en-US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9498FBE-0B2F-1C51-C270-43D0CAEDE8B6}"/>
              </a:ext>
            </a:extLst>
          </p:cNvPr>
          <p:cNvSpPr/>
          <p:nvPr/>
        </p:nvSpPr>
        <p:spPr>
          <a:xfrm>
            <a:off x="3348249" y="2206304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 3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3FC6E13-2CFB-3432-68FF-91AEDE2B872C}"/>
              </a:ext>
            </a:extLst>
          </p:cNvPr>
          <p:cNvSpPr/>
          <p:nvPr/>
        </p:nvSpPr>
        <p:spPr>
          <a:xfrm>
            <a:off x="4188552" y="219162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 2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A4A465-B754-5997-7413-33ED6488663E}"/>
              </a:ext>
            </a:extLst>
          </p:cNvPr>
          <p:cNvSpPr/>
          <p:nvPr/>
        </p:nvSpPr>
        <p:spPr>
          <a:xfrm>
            <a:off x="5028855" y="2186733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DA1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09FDD5E-65B1-16E8-EAD7-1253B579D76E}"/>
              </a:ext>
            </a:extLst>
          </p:cNvPr>
          <p:cNvSpPr/>
          <p:nvPr/>
        </p:nvSpPr>
        <p:spPr>
          <a:xfrm>
            <a:off x="6729707" y="2186732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 1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570E399-F453-E4AC-C896-6A229C3A48D3}"/>
              </a:ext>
            </a:extLst>
          </p:cNvPr>
          <p:cNvSpPr/>
          <p:nvPr/>
        </p:nvSpPr>
        <p:spPr>
          <a:xfrm>
            <a:off x="7603566" y="2186731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D6A39B5-F479-5166-C519-97DF8A272F3F}"/>
              </a:ext>
            </a:extLst>
          </p:cNvPr>
          <p:cNvSpPr/>
          <p:nvPr/>
        </p:nvSpPr>
        <p:spPr>
          <a:xfrm>
            <a:off x="8499082" y="2170992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 3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56403B2-801E-6635-4F01-32CBAC04DBF1}"/>
              </a:ext>
            </a:extLst>
          </p:cNvPr>
          <p:cNvSpPr/>
          <p:nvPr/>
        </p:nvSpPr>
        <p:spPr>
          <a:xfrm>
            <a:off x="6358844" y="448812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Witness </a:t>
            </a:r>
          </a:p>
          <a:p>
            <a:pPr algn="ctr"/>
            <a:r>
              <a:rPr lang="en-US" sz="1100" dirty="0"/>
              <a:t>Stand</a:t>
            </a:r>
          </a:p>
        </p:txBody>
      </p:sp>
      <p:sp>
        <p:nvSpPr>
          <p:cNvPr id="53" name="Pentagon 52">
            <a:extLst>
              <a:ext uri="{FF2B5EF4-FFF2-40B4-BE49-F238E27FC236}">
                <a16:creationId xmlns:a16="http://schemas.microsoft.com/office/drawing/2014/main" id="{FE044F39-9B63-353C-30D0-4B4780DE00BF}"/>
              </a:ext>
            </a:extLst>
          </p:cNvPr>
          <p:cNvSpPr/>
          <p:nvPr/>
        </p:nvSpPr>
        <p:spPr>
          <a:xfrm>
            <a:off x="8393561" y="566256"/>
            <a:ext cx="867185" cy="679508"/>
          </a:xfrm>
          <a:prstGeom prst="pen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Bailiff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DB6F146-9BA1-736E-A3DD-6ABA50033265}"/>
              </a:ext>
            </a:extLst>
          </p:cNvPr>
          <p:cNvSpPr/>
          <p:nvPr/>
        </p:nvSpPr>
        <p:spPr>
          <a:xfrm>
            <a:off x="8555010" y="5274578"/>
            <a:ext cx="831194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7DF6CEC-E764-8914-8F15-8FF4E661CEAC}"/>
              </a:ext>
            </a:extLst>
          </p:cNvPr>
          <p:cNvSpPr/>
          <p:nvPr/>
        </p:nvSpPr>
        <p:spPr>
          <a:xfrm>
            <a:off x="7496379" y="5274578"/>
            <a:ext cx="79927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  <a:p>
            <a:pPr algn="ctr"/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A382E2-98C5-B78D-C9E8-C0CD4414DF65}"/>
              </a:ext>
            </a:extLst>
          </p:cNvPr>
          <p:cNvSpPr/>
          <p:nvPr/>
        </p:nvSpPr>
        <p:spPr>
          <a:xfrm>
            <a:off x="4207595" y="5274576"/>
            <a:ext cx="799271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  <a:p>
            <a:pPr algn="ctr"/>
            <a:endParaRPr lang="en-US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AD29A9A-4EB8-9162-5E9C-E1501BDEA8BA}"/>
              </a:ext>
            </a:extLst>
          </p:cNvPr>
          <p:cNvSpPr/>
          <p:nvPr/>
        </p:nvSpPr>
        <p:spPr>
          <a:xfrm>
            <a:off x="3178543" y="4474817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9968DFF-02A7-BB8C-862C-B1195DD79154}"/>
              </a:ext>
            </a:extLst>
          </p:cNvPr>
          <p:cNvSpPr/>
          <p:nvPr/>
        </p:nvSpPr>
        <p:spPr>
          <a:xfrm>
            <a:off x="4188551" y="4474817"/>
            <a:ext cx="840303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5F82C6A-61A2-6C44-3FBB-08B6BAAAA4CA}"/>
              </a:ext>
            </a:extLst>
          </p:cNvPr>
          <p:cNvSpPr/>
          <p:nvPr/>
        </p:nvSpPr>
        <p:spPr>
          <a:xfrm>
            <a:off x="7498880" y="4460839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DA5A97F-C105-21EB-6038-B12F2E88103F}"/>
              </a:ext>
            </a:extLst>
          </p:cNvPr>
          <p:cNvSpPr/>
          <p:nvPr/>
        </p:nvSpPr>
        <p:spPr>
          <a:xfrm>
            <a:off x="8519019" y="4441963"/>
            <a:ext cx="867185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DC35FF2-982D-9E78-F3AA-61D6836C0767}"/>
              </a:ext>
            </a:extLst>
          </p:cNvPr>
          <p:cNvSpPr txBox="1"/>
          <p:nvPr/>
        </p:nvSpPr>
        <p:spPr>
          <a:xfrm rot="16200000">
            <a:off x="689995" y="1549758"/>
            <a:ext cx="591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Jury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CA7ECC-3689-3751-C6A7-05A20D402629}"/>
              </a:ext>
            </a:extLst>
          </p:cNvPr>
          <p:cNvSpPr/>
          <p:nvPr/>
        </p:nvSpPr>
        <p:spPr>
          <a:xfrm>
            <a:off x="3176627" y="3804392"/>
            <a:ext cx="81285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DW 3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887F1BC6-F9E6-ED73-F1A3-B6D4BE689623}"/>
              </a:ext>
            </a:extLst>
          </p:cNvPr>
          <p:cNvSpPr/>
          <p:nvPr/>
        </p:nvSpPr>
        <p:spPr>
          <a:xfrm>
            <a:off x="4188552" y="3795315"/>
            <a:ext cx="84030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DW 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538EEC41-0C82-4301-EB49-1C3068197FAF}"/>
              </a:ext>
            </a:extLst>
          </p:cNvPr>
          <p:cNvSpPr/>
          <p:nvPr/>
        </p:nvSpPr>
        <p:spPr>
          <a:xfrm>
            <a:off x="6729707" y="365130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PW 3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3A4725-D264-6B0E-0650-EB02AAFF1160}"/>
              </a:ext>
            </a:extLst>
          </p:cNvPr>
          <p:cNvSpPr/>
          <p:nvPr/>
        </p:nvSpPr>
        <p:spPr>
          <a:xfrm>
            <a:off x="7570010" y="365130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PW 2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4CEAEC5-C094-1336-2004-6402EAEA2AC0}"/>
              </a:ext>
            </a:extLst>
          </p:cNvPr>
          <p:cNvSpPr/>
          <p:nvPr/>
        </p:nvSpPr>
        <p:spPr>
          <a:xfrm>
            <a:off x="8519020" y="3651306"/>
            <a:ext cx="741726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PW 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2217F87-59AE-A4CE-DF32-B4D8D604E411}"/>
              </a:ext>
            </a:extLst>
          </p:cNvPr>
          <p:cNvSpPr txBox="1"/>
          <p:nvPr/>
        </p:nvSpPr>
        <p:spPr>
          <a:xfrm>
            <a:off x="7482796" y="5414314"/>
            <a:ext cx="812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Audience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F080C34-8D65-7453-5548-2E4630A08FD0}"/>
              </a:ext>
            </a:extLst>
          </p:cNvPr>
          <p:cNvSpPr txBox="1"/>
          <p:nvPr/>
        </p:nvSpPr>
        <p:spPr>
          <a:xfrm>
            <a:off x="4235697" y="5405343"/>
            <a:ext cx="75854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Audience</a:t>
            </a:r>
            <a:endParaRPr lang="en-US" sz="1100" dirty="0"/>
          </a:p>
          <a:p>
            <a:endParaRPr lang="en-US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233E35E9-C8AE-151A-FD61-B17694A78649}"/>
              </a:ext>
            </a:extLst>
          </p:cNvPr>
          <p:cNvSpPr/>
          <p:nvPr/>
        </p:nvSpPr>
        <p:spPr>
          <a:xfrm>
            <a:off x="3178543" y="5274575"/>
            <a:ext cx="840302" cy="54108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Audience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99F73E1-1260-554E-FBA1-CD29C2DCD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566086"/>
              </p:ext>
            </p:extLst>
          </p:nvPr>
        </p:nvGraphicFramePr>
        <p:xfrm>
          <a:off x="9520927" y="1364463"/>
          <a:ext cx="23941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097">
                  <a:extLst>
                    <a:ext uri="{9D8B030D-6E8A-4147-A177-3AD203B41FA5}">
                      <a16:colId xmlns:a16="http://schemas.microsoft.com/office/drawing/2014/main" val="1122912063"/>
                    </a:ext>
                  </a:extLst>
                </a:gridCol>
                <a:gridCol w="1197097">
                  <a:extLst>
                    <a:ext uri="{9D8B030D-6E8A-4147-A177-3AD203B41FA5}">
                      <a16:colId xmlns:a16="http://schemas.microsoft.com/office/drawing/2014/main" val="1185113978"/>
                    </a:ext>
                  </a:extLst>
                </a:gridCol>
              </a:tblGrid>
              <a:tr h="19438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Key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620322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DA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Defense Attorney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404391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DW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Defense Witness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269233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PA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Prosecution Attorney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520212"/>
                  </a:ext>
                </a:extLst>
              </a:tr>
              <a:tr h="19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PW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Prosecution Witness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104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183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79</Words>
  <Application>Microsoft Office PowerPoint</Application>
  <PresentationFormat>Widescreen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Learning the Law Through Mock Trial (Grades 3-5)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Harris</dc:creator>
  <cp:lastModifiedBy>Jessica Harris</cp:lastModifiedBy>
  <cp:revision>3</cp:revision>
  <dcterms:created xsi:type="dcterms:W3CDTF">2024-09-18T17:48:06Z</dcterms:created>
  <dcterms:modified xsi:type="dcterms:W3CDTF">2024-09-23T16:01:20Z</dcterms:modified>
</cp:coreProperties>
</file>