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57" r:id="rId5"/>
    <p:sldId id="263" r:id="rId6"/>
    <p:sldId id="265" r:id="rId7"/>
    <p:sldId id="258" r:id="rId8"/>
    <p:sldId id="264" r:id="rId9"/>
    <p:sldId id="266" r:id="rId10"/>
    <p:sldId id="267" r:id="rId11"/>
    <p:sldId id="26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64" d="100"/>
          <a:sy n="64" d="100"/>
        </p:scale>
        <p:origin x="72" y="10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A315EB-90CF-44CE-BF80-C8ACB93E6F42}"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2383A9-B019-433C-A76A-76B40AF70C68}" type="slidenum">
              <a:rPr lang="en-US" smtClean="0"/>
              <a:t>‹#›</a:t>
            </a:fld>
            <a:endParaRPr lang="en-US"/>
          </a:p>
        </p:txBody>
      </p:sp>
    </p:spTree>
    <p:extLst>
      <p:ext uri="{BB962C8B-B14F-4D97-AF65-F5344CB8AC3E}">
        <p14:creationId xmlns:p14="http://schemas.microsoft.com/office/powerpoint/2010/main" val="879636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315EB-90CF-44CE-BF80-C8ACB93E6F42}"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2383A9-B019-433C-A76A-76B40AF70C68}" type="slidenum">
              <a:rPr lang="en-US" smtClean="0"/>
              <a:t>‹#›</a:t>
            </a:fld>
            <a:endParaRPr lang="en-US"/>
          </a:p>
        </p:txBody>
      </p:sp>
    </p:spTree>
    <p:extLst>
      <p:ext uri="{BB962C8B-B14F-4D97-AF65-F5344CB8AC3E}">
        <p14:creationId xmlns:p14="http://schemas.microsoft.com/office/powerpoint/2010/main" val="2460386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315EB-90CF-44CE-BF80-C8ACB93E6F42}"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2383A9-B019-433C-A76A-76B40AF70C68}" type="slidenum">
              <a:rPr lang="en-US" smtClean="0"/>
              <a:t>‹#›</a:t>
            </a:fld>
            <a:endParaRPr lang="en-US"/>
          </a:p>
        </p:txBody>
      </p:sp>
    </p:spTree>
    <p:extLst>
      <p:ext uri="{BB962C8B-B14F-4D97-AF65-F5344CB8AC3E}">
        <p14:creationId xmlns:p14="http://schemas.microsoft.com/office/powerpoint/2010/main" val="1190036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A315EB-90CF-44CE-BF80-C8ACB93E6F42}"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2383A9-B019-433C-A76A-76B40AF70C68}" type="slidenum">
              <a:rPr lang="en-US" smtClean="0"/>
              <a:t>‹#›</a:t>
            </a:fld>
            <a:endParaRPr lang="en-US"/>
          </a:p>
        </p:txBody>
      </p:sp>
    </p:spTree>
    <p:extLst>
      <p:ext uri="{BB962C8B-B14F-4D97-AF65-F5344CB8AC3E}">
        <p14:creationId xmlns:p14="http://schemas.microsoft.com/office/powerpoint/2010/main" val="2505097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315EB-90CF-44CE-BF80-C8ACB93E6F42}" type="datetimeFigureOut">
              <a:rPr lang="en-US" smtClean="0"/>
              <a:t>1/17/2017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2383A9-B019-433C-A76A-76B40AF70C68}" type="slidenum">
              <a:rPr lang="en-US" smtClean="0"/>
              <a:t>‹#›</a:t>
            </a:fld>
            <a:endParaRPr lang="en-US"/>
          </a:p>
        </p:txBody>
      </p:sp>
    </p:spTree>
    <p:extLst>
      <p:ext uri="{BB962C8B-B14F-4D97-AF65-F5344CB8AC3E}">
        <p14:creationId xmlns:p14="http://schemas.microsoft.com/office/powerpoint/2010/main" val="4264907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A315EB-90CF-44CE-BF80-C8ACB93E6F42}" type="datetimeFigureOut">
              <a:rPr lang="en-US" smtClean="0"/>
              <a:t>1/17/2017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2383A9-B019-433C-A76A-76B40AF70C68}" type="slidenum">
              <a:rPr lang="en-US" smtClean="0"/>
              <a:t>‹#›</a:t>
            </a:fld>
            <a:endParaRPr lang="en-US"/>
          </a:p>
        </p:txBody>
      </p:sp>
    </p:spTree>
    <p:extLst>
      <p:ext uri="{BB962C8B-B14F-4D97-AF65-F5344CB8AC3E}">
        <p14:creationId xmlns:p14="http://schemas.microsoft.com/office/powerpoint/2010/main" val="3909791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A315EB-90CF-44CE-BF80-C8ACB93E6F42}" type="datetimeFigureOut">
              <a:rPr lang="en-US" smtClean="0"/>
              <a:t>1/17/2017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2383A9-B019-433C-A76A-76B40AF70C68}" type="slidenum">
              <a:rPr lang="en-US" smtClean="0"/>
              <a:t>‹#›</a:t>
            </a:fld>
            <a:endParaRPr lang="en-US"/>
          </a:p>
        </p:txBody>
      </p:sp>
    </p:spTree>
    <p:extLst>
      <p:ext uri="{BB962C8B-B14F-4D97-AF65-F5344CB8AC3E}">
        <p14:creationId xmlns:p14="http://schemas.microsoft.com/office/powerpoint/2010/main" val="305794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A315EB-90CF-44CE-BF80-C8ACB93E6F42}" type="datetimeFigureOut">
              <a:rPr lang="en-US" smtClean="0"/>
              <a:t>1/17/2017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2383A9-B019-433C-A76A-76B40AF70C68}" type="slidenum">
              <a:rPr lang="en-US" smtClean="0"/>
              <a:t>‹#›</a:t>
            </a:fld>
            <a:endParaRPr lang="en-US"/>
          </a:p>
        </p:txBody>
      </p:sp>
    </p:spTree>
    <p:extLst>
      <p:ext uri="{BB962C8B-B14F-4D97-AF65-F5344CB8AC3E}">
        <p14:creationId xmlns:p14="http://schemas.microsoft.com/office/powerpoint/2010/main" val="256949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A315EB-90CF-44CE-BF80-C8ACB93E6F42}" type="datetimeFigureOut">
              <a:rPr lang="en-US" smtClean="0"/>
              <a:t>1/17/2017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2383A9-B019-433C-A76A-76B40AF70C68}" type="slidenum">
              <a:rPr lang="en-US" smtClean="0"/>
              <a:t>‹#›</a:t>
            </a:fld>
            <a:endParaRPr lang="en-US"/>
          </a:p>
        </p:txBody>
      </p:sp>
    </p:spTree>
    <p:extLst>
      <p:ext uri="{BB962C8B-B14F-4D97-AF65-F5344CB8AC3E}">
        <p14:creationId xmlns:p14="http://schemas.microsoft.com/office/powerpoint/2010/main" val="2758159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315EB-90CF-44CE-BF80-C8ACB93E6F42}" type="datetimeFigureOut">
              <a:rPr lang="en-US" smtClean="0"/>
              <a:t>1/17/2017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2383A9-B019-433C-A76A-76B40AF70C68}" type="slidenum">
              <a:rPr lang="en-US" smtClean="0"/>
              <a:t>‹#›</a:t>
            </a:fld>
            <a:endParaRPr lang="en-US"/>
          </a:p>
        </p:txBody>
      </p:sp>
    </p:spTree>
    <p:extLst>
      <p:ext uri="{BB962C8B-B14F-4D97-AF65-F5344CB8AC3E}">
        <p14:creationId xmlns:p14="http://schemas.microsoft.com/office/powerpoint/2010/main" val="3704928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A315EB-90CF-44CE-BF80-C8ACB93E6F42}" type="datetimeFigureOut">
              <a:rPr lang="en-US" smtClean="0"/>
              <a:t>1/17/2017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2383A9-B019-433C-A76A-76B40AF70C68}" type="slidenum">
              <a:rPr lang="en-US" smtClean="0"/>
              <a:t>‹#›</a:t>
            </a:fld>
            <a:endParaRPr lang="en-US"/>
          </a:p>
        </p:txBody>
      </p:sp>
    </p:spTree>
    <p:extLst>
      <p:ext uri="{BB962C8B-B14F-4D97-AF65-F5344CB8AC3E}">
        <p14:creationId xmlns:p14="http://schemas.microsoft.com/office/powerpoint/2010/main" val="193020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A315EB-90CF-44CE-BF80-C8ACB93E6F42}" type="datetimeFigureOut">
              <a:rPr lang="en-US" smtClean="0"/>
              <a:t>1/17/2017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2383A9-B019-433C-A76A-76B40AF70C68}" type="slidenum">
              <a:rPr lang="en-US" smtClean="0"/>
              <a:t>‹#›</a:t>
            </a:fld>
            <a:endParaRPr lang="en-US"/>
          </a:p>
        </p:txBody>
      </p:sp>
    </p:spTree>
    <p:extLst>
      <p:ext uri="{BB962C8B-B14F-4D97-AF65-F5344CB8AC3E}">
        <p14:creationId xmlns:p14="http://schemas.microsoft.com/office/powerpoint/2010/main" val="14379640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77" y="161365"/>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Rectangle 5"/>
          <p:cNvSpPr/>
          <p:nvPr/>
        </p:nvSpPr>
        <p:spPr>
          <a:xfrm>
            <a:off x="107577" y="1788461"/>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Rectangle 6"/>
          <p:cNvSpPr/>
          <p:nvPr/>
        </p:nvSpPr>
        <p:spPr>
          <a:xfrm>
            <a:off x="107577" y="3420999"/>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 name="Rectangle 7"/>
          <p:cNvSpPr/>
          <p:nvPr/>
        </p:nvSpPr>
        <p:spPr>
          <a:xfrm>
            <a:off x="107577" y="5123330"/>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TextBox 9"/>
          <p:cNvSpPr txBox="1"/>
          <p:nvPr/>
        </p:nvSpPr>
        <p:spPr>
          <a:xfrm>
            <a:off x="215152" y="153788"/>
            <a:ext cx="11537577" cy="1569660"/>
          </a:xfrm>
          <a:prstGeom prst="rect">
            <a:avLst/>
          </a:prstGeom>
          <a:noFill/>
        </p:spPr>
        <p:txBody>
          <a:bodyPr wrap="square" rtlCol="0">
            <a:spAutoFit/>
          </a:bodyPr>
          <a:lstStyle/>
          <a:p>
            <a:pPr algn="ctr"/>
            <a:r>
              <a:rPr lang="en-US" sz="3200" b="1" dirty="0" smtClean="0">
                <a:solidFill>
                  <a:schemeClr val="bg1"/>
                </a:solidFill>
                <a:latin typeface="Comic Sans MS" panose="030F0702030302020204" pitchFamily="66" charset="0"/>
              </a:rPr>
              <a:t>Toxic is a substance containing poisonous </a:t>
            </a:r>
            <a:r>
              <a:rPr lang="en-US" sz="3200" b="1" dirty="0">
                <a:solidFill>
                  <a:schemeClr val="bg1"/>
                </a:solidFill>
                <a:latin typeface="Comic Sans MS" panose="030F0702030302020204" pitchFamily="66" charset="0"/>
              </a:rPr>
              <a:t>material especially when capable of causing death or serious </a:t>
            </a:r>
            <a:r>
              <a:rPr lang="en-US" sz="3200" b="1" dirty="0" smtClean="0">
                <a:solidFill>
                  <a:schemeClr val="bg1"/>
                </a:solidFill>
                <a:latin typeface="Comic Sans MS" panose="030F0702030302020204" pitchFamily="66" charset="0"/>
              </a:rPr>
              <a:t>debilitation. </a:t>
            </a:r>
            <a:r>
              <a:rPr lang="en-US" sz="2000" b="1" dirty="0">
                <a:solidFill>
                  <a:schemeClr val="bg1"/>
                </a:solidFill>
                <a:latin typeface="Comic Sans MS" panose="030F0702030302020204" pitchFamily="66" charset="0"/>
              </a:rPr>
              <a:t>(Webster’s Dictionary</a:t>
            </a:r>
            <a:r>
              <a:rPr lang="en-US" sz="2000" b="1" dirty="0" smtClean="0">
                <a:solidFill>
                  <a:schemeClr val="bg1"/>
                </a:solidFill>
                <a:latin typeface="Comic Sans MS" panose="030F0702030302020204" pitchFamily="66" charset="0"/>
              </a:rPr>
              <a:t>)</a:t>
            </a:r>
            <a:endParaRPr lang="en-US" sz="2000" dirty="0">
              <a:solidFill>
                <a:schemeClr val="accent6">
                  <a:lumMod val="20000"/>
                  <a:lumOff val="80000"/>
                </a:schemeClr>
              </a:solidFill>
            </a:endParaRPr>
          </a:p>
        </p:txBody>
      </p:sp>
      <p:sp>
        <p:nvSpPr>
          <p:cNvPr id="11" name="TextBox 10"/>
          <p:cNvSpPr txBox="1"/>
          <p:nvPr/>
        </p:nvSpPr>
        <p:spPr>
          <a:xfrm>
            <a:off x="161364" y="1828799"/>
            <a:ext cx="11860307" cy="1446550"/>
          </a:xfrm>
          <a:prstGeom prst="rect">
            <a:avLst/>
          </a:prstGeom>
          <a:noFill/>
        </p:spPr>
        <p:txBody>
          <a:bodyPr wrap="square" rtlCol="0">
            <a:spAutoFit/>
          </a:bodyPr>
          <a:lstStyle/>
          <a:p>
            <a:pPr algn="ctr"/>
            <a:r>
              <a:rPr lang="en-US" sz="4400" b="1" dirty="0" smtClean="0">
                <a:solidFill>
                  <a:schemeClr val="bg1"/>
                </a:solidFill>
                <a:latin typeface="Comic Sans MS" panose="030F0702030302020204" pitchFamily="66" charset="0"/>
              </a:rPr>
              <a:t>Toxins can enter the system through skin contact, injection, digestion or inhalation.</a:t>
            </a:r>
          </a:p>
        </p:txBody>
      </p:sp>
      <p:sp>
        <p:nvSpPr>
          <p:cNvPr id="12" name="TextBox 11"/>
          <p:cNvSpPr txBox="1"/>
          <p:nvPr/>
        </p:nvSpPr>
        <p:spPr>
          <a:xfrm>
            <a:off x="188257" y="3415557"/>
            <a:ext cx="11860307" cy="1384995"/>
          </a:xfrm>
          <a:prstGeom prst="rect">
            <a:avLst/>
          </a:prstGeom>
          <a:noFill/>
        </p:spPr>
        <p:txBody>
          <a:bodyPr wrap="square" rtlCol="0">
            <a:spAutoFit/>
          </a:bodyPr>
          <a:lstStyle/>
          <a:p>
            <a:pPr algn="ctr"/>
            <a:r>
              <a:rPr lang="en-US" sz="3200" b="1" dirty="0" smtClean="0">
                <a:solidFill>
                  <a:schemeClr val="bg1"/>
                </a:solidFill>
                <a:latin typeface="Comic Sans MS" panose="030F0702030302020204" pitchFamily="66" charset="0"/>
              </a:rPr>
              <a:t>Inhaling </a:t>
            </a:r>
            <a:r>
              <a:rPr lang="en-US" sz="3200" b="1" dirty="0">
                <a:solidFill>
                  <a:schemeClr val="bg1"/>
                </a:solidFill>
                <a:latin typeface="Comic Sans MS" panose="030F0702030302020204" pitchFamily="66" charset="0"/>
              </a:rPr>
              <a:t>toxic substances can be especially dangerous because the chemicals immediately enter the bloodstream.  </a:t>
            </a:r>
            <a:r>
              <a:rPr lang="en-US" sz="2000" b="1" dirty="0">
                <a:solidFill>
                  <a:schemeClr val="bg1"/>
                </a:solidFill>
                <a:latin typeface="Comic Sans MS" panose="030F0702030302020204" pitchFamily="66" charset="0"/>
              </a:rPr>
              <a:t>(National Institute on Drug Abuse January 2016) </a:t>
            </a:r>
            <a:endParaRPr lang="en-US" sz="2000" b="1" dirty="0">
              <a:solidFill>
                <a:schemeClr val="bg1"/>
              </a:solidFill>
            </a:endParaRPr>
          </a:p>
        </p:txBody>
      </p:sp>
      <p:sp>
        <p:nvSpPr>
          <p:cNvPr id="13" name="TextBox 12"/>
          <p:cNvSpPr txBox="1"/>
          <p:nvPr/>
        </p:nvSpPr>
        <p:spPr>
          <a:xfrm>
            <a:off x="0" y="5165229"/>
            <a:ext cx="12546767" cy="1508105"/>
          </a:xfrm>
          <a:prstGeom prst="rect">
            <a:avLst/>
          </a:prstGeom>
          <a:noFill/>
        </p:spPr>
        <p:txBody>
          <a:bodyPr wrap="square" rtlCol="0">
            <a:spAutoFit/>
          </a:bodyPr>
          <a:lstStyle/>
          <a:p>
            <a:pPr algn="ctr"/>
            <a:r>
              <a:rPr lang="en-US" sz="2400" b="1" dirty="0" smtClean="0">
                <a:solidFill>
                  <a:schemeClr val="bg1"/>
                </a:solidFill>
                <a:latin typeface="Comic Sans MS" panose="030F0702030302020204" pitchFamily="66" charset="0"/>
              </a:rPr>
              <a:t>The following is illegal:  Possession </a:t>
            </a:r>
            <a:r>
              <a:rPr lang="en-US" sz="2400" b="1" dirty="0">
                <a:solidFill>
                  <a:schemeClr val="bg1"/>
                </a:solidFill>
                <a:latin typeface="Comic Sans MS" panose="030F0702030302020204" pitchFamily="66" charset="0"/>
              </a:rPr>
              <a:t>and sale of a vapor releasing substance containing a toxic substance; regulation of sale; </a:t>
            </a:r>
            <a:endParaRPr lang="en-US" sz="2400" b="1" dirty="0" smtClean="0">
              <a:solidFill>
                <a:schemeClr val="bg1"/>
              </a:solidFill>
              <a:latin typeface="Comic Sans MS" panose="030F0702030302020204" pitchFamily="66" charset="0"/>
            </a:endParaRPr>
          </a:p>
          <a:p>
            <a:pPr algn="ctr"/>
            <a:r>
              <a:rPr lang="en-US" sz="2400" b="1" dirty="0" smtClean="0">
                <a:solidFill>
                  <a:schemeClr val="bg1"/>
                </a:solidFill>
                <a:latin typeface="Comic Sans MS" panose="030F0702030302020204" pitchFamily="66" charset="0"/>
              </a:rPr>
              <a:t>exceptions</a:t>
            </a:r>
            <a:r>
              <a:rPr lang="en-US" sz="2400" b="1" dirty="0">
                <a:solidFill>
                  <a:schemeClr val="bg1"/>
                </a:solidFill>
                <a:latin typeface="Comic Sans MS" panose="030F0702030302020204" pitchFamily="66" charset="0"/>
              </a:rPr>
              <a:t>; </a:t>
            </a:r>
            <a:r>
              <a:rPr lang="en-US" sz="2400" b="1" dirty="0" smtClean="0">
                <a:solidFill>
                  <a:schemeClr val="bg1"/>
                </a:solidFill>
                <a:latin typeface="Comic Sans MS" panose="030F0702030302020204" pitchFamily="66" charset="0"/>
              </a:rPr>
              <a:t>classification</a:t>
            </a:r>
          </a:p>
          <a:p>
            <a:pPr algn="ctr"/>
            <a:r>
              <a:rPr lang="en-US" sz="2000" b="1" dirty="0">
                <a:solidFill>
                  <a:schemeClr val="bg1"/>
                </a:solidFill>
                <a:latin typeface="Comic Sans MS" panose="030F0702030302020204" pitchFamily="66" charset="0"/>
              </a:rPr>
              <a:t>2005 Arizona Revised Statutes - Revised Statutes §13-3403 </a:t>
            </a:r>
          </a:p>
        </p:txBody>
      </p:sp>
    </p:spTree>
    <p:extLst>
      <p:ext uri="{BB962C8B-B14F-4D97-AF65-F5344CB8AC3E}">
        <p14:creationId xmlns:p14="http://schemas.microsoft.com/office/powerpoint/2010/main" val="36359599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9647" y="2258292"/>
            <a:ext cx="11967882" cy="15329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Rectangle 7"/>
          <p:cNvSpPr/>
          <p:nvPr/>
        </p:nvSpPr>
        <p:spPr>
          <a:xfrm>
            <a:off x="89647" y="5249041"/>
            <a:ext cx="11967882" cy="15329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 name="TextBox 1"/>
          <p:cNvSpPr txBox="1"/>
          <p:nvPr/>
        </p:nvSpPr>
        <p:spPr>
          <a:xfrm>
            <a:off x="107577" y="97054"/>
            <a:ext cx="11967882" cy="2062103"/>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3200" b="1" dirty="0">
                <a:solidFill>
                  <a:schemeClr val="bg1"/>
                </a:solidFill>
                <a:latin typeface="Comic Sans MS" panose="030F0702030302020204" pitchFamily="66" charset="0"/>
              </a:rPr>
              <a:t>Once addicted to nicotine, quitting can cause withdrawal symptoms such as feeling anxious, angry, irritable, nauseous, trouble thinking, cravings for tobacco products and headaches. </a:t>
            </a:r>
            <a:endParaRPr lang="en-US" sz="3200" b="1" dirty="0">
              <a:solidFill>
                <a:schemeClr val="accent6">
                  <a:lumMod val="20000"/>
                  <a:lumOff val="80000"/>
                </a:schemeClr>
              </a:solidFill>
              <a:latin typeface="Comic Sans MS" panose="030F0702030302020204" pitchFamily="66" charset="0"/>
            </a:endParaRPr>
          </a:p>
        </p:txBody>
      </p:sp>
      <p:sp>
        <p:nvSpPr>
          <p:cNvPr id="5" name="TextBox 4"/>
          <p:cNvSpPr txBox="1"/>
          <p:nvPr/>
        </p:nvSpPr>
        <p:spPr>
          <a:xfrm>
            <a:off x="107577" y="3875061"/>
            <a:ext cx="11967882" cy="13234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endParaRPr lang="en-US" sz="2000" b="1" dirty="0" smtClean="0">
              <a:solidFill>
                <a:schemeClr val="bg1"/>
              </a:solidFill>
              <a:latin typeface="Comic Sans MS" panose="030F0702030302020204" pitchFamily="66" charset="0"/>
            </a:endParaRPr>
          </a:p>
          <a:p>
            <a:pPr algn="ctr"/>
            <a:endParaRPr lang="en-US" sz="2000" b="1" dirty="0">
              <a:solidFill>
                <a:schemeClr val="bg1"/>
              </a:solidFill>
              <a:latin typeface="Comic Sans MS" panose="030F0702030302020204" pitchFamily="66" charset="0"/>
            </a:endParaRPr>
          </a:p>
          <a:p>
            <a:pPr algn="ctr"/>
            <a:endParaRPr lang="en-US" sz="2000" b="1" dirty="0" smtClean="0">
              <a:solidFill>
                <a:schemeClr val="bg1"/>
              </a:solidFill>
              <a:latin typeface="Comic Sans MS" panose="030F0702030302020204" pitchFamily="66" charset="0"/>
            </a:endParaRPr>
          </a:p>
          <a:p>
            <a:pPr algn="ctr"/>
            <a:endParaRPr lang="en-US" sz="2000" b="1"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2845524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902" y="359764"/>
            <a:ext cx="11887200" cy="7109639"/>
          </a:xfrm>
          <a:prstGeom prst="rect">
            <a:avLst/>
          </a:prstGeom>
          <a:noFill/>
        </p:spPr>
        <p:txBody>
          <a:bodyPr wrap="square" rtlCol="0">
            <a:spAutoFit/>
          </a:bodyPr>
          <a:lstStyle/>
          <a:p>
            <a:r>
              <a:rPr lang="en-US" sz="3200" dirty="0" smtClean="0"/>
              <a:t>Sources: </a:t>
            </a:r>
          </a:p>
          <a:p>
            <a:pPr marL="285750" indent="-285750">
              <a:buFont typeface="Arial" panose="020B0604020202020204" pitchFamily="34" charset="0"/>
              <a:buChar char="•"/>
            </a:pPr>
            <a:r>
              <a:rPr lang="en-US" sz="3200" dirty="0" smtClean="0"/>
              <a:t>Webster’s Dictionary</a:t>
            </a:r>
          </a:p>
          <a:p>
            <a:pPr marL="285750" indent="-285750">
              <a:buFont typeface="Arial" panose="020B0604020202020204" pitchFamily="34" charset="0"/>
              <a:buChar char="•"/>
            </a:pPr>
            <a:r>
              <a:rPr lang="en-US" sz="3200" dirty="0"/>
              <a:t>National Institute on Drug Abuse January </a:t>
            </a:r>
            <a:r>
              <a:rPr lang="en-US" sz="3200" dirty="0" smtClean="0"/>
              <a:t>2016</a:t>
            </a:r>
          </a:p>
          <a:p>
            <a:pPr marL="285750" indent="-285750">
              <a:buFont typeface="Arial" panose="020B0604020202020204" pitchFamily="34" charset="0"/>
              <a:buChar char="•"/>
            </a:pPr>
            <a:r>
              <a:rPr lang="en-US" sz="3200" dirty="0"/>
              <a:t>2005 Arizona Revised Statutes - Revised Statutes §</a:t>
            </a:r>
            <a:r>
              <a:rPr lang="en-US" sz="3200" dirty="0" smtClean="0"/>
              <a:t>13-3403</a:t>
            </a:r>
          </a:p>
          <a:p>
            <a:pPr marL="285750" indent="-285750">
              <a:buFont typeface="Arial" panose="020B0604020202020204" pitchFamily="34" charset="0"/>
              <a:buChar char="•"/>
            </a:pPr>
            <a:r>
              <a:rPr lang="en-US" sz="3200" dirty="0" smtClean="0"/>
              <a:t>Federal Food and Drug Administration</a:t>
            </a:r>
          </a:p>
          <a:p>
            <a:pPr marL="285750" indent="-285750">
              <a:buFont typeface="Arial" panose="020B0604020202020204" pitchFamily="34" charset="0"/>
              <a:buChar char="•"/>
            </a:pPr>
            <a:r>
              <a:rPr lang="en-US" sz="3200" dirty="0"/>
              <a:t>ARS 13-3622 Tobacco, Vapor product, Shisha </a:t>
            </a:r>
            <a:endParaRPr lang="en-US" sz="3200" dirty="0" smtClean="0"/>
          </a:p>
          <a:p>
            <a:pPr marL="285750" indent="-285750">
              <a:buFont typeface="Arial" panose="020B0604020202020204" pitchFamily="34" charset="0"/>
              <a:buChar char="•"/>
            </a:pPr>
            <a:r>
              <a:rPr lang="en-US" sz="3200" dirty="0" smtClean="0"/>
              <a:t>2016 </a:t>
            </a:r>
            <a:r>
              <a:rPr lang="en-US" sz="3200" dirty="0"/>
              <a:t>Surgeons General Report on e-cigarette </a:t>
            </a:r>
            <a:r>
              <a:rPr lang="en-US" sz="3200" dirty="0" smtClean="0"/>
              <a:t>use</a:t>
            </a:r>
          </a:p>
          <a:p>
            <a:pPr marL="285750" indent="-285750">
              <a:buFont typeface="Arial" panose="020B0604020202020204" pitchFamily="34" charset="0"/>
              <a:buChar char="•"/>
            </a:pPr>
            <a:r>
              <a:rPr lang="en-US" sz="3200" dirty="0" smtClean="0"/>
              <a:t>Center for Disease Control</a:t>
            </a:r>
          </a:p>
          <a:p>
            <a:pPr marL="285750" indent="-285750">
              <a:buFont typeface="Arial" panose="020B0604020202020204" pitchFamily="34" charset="0"/>
              <a:buChar char="•"/>
            </a:pPr>
            <a:r>
              <a:rPr lang="en-US" sz="3200" dirty="0" smtClean="0"/>
              <a:t>American Lung Association</a:t>
            </a:r>
          </a:p>
          <a:p>
            <a:pPr marL="285750" indent="-285750">
              <a:buFont typeface="Arial" panose="020B0604020202020204" pitchFamily="34" charset="0"/>
              <a:buChar char="•"/>
            </a:pPr>
            <a:r>
              <a:rPr lang="en-US" sz="3200" dirty="0" smtClean="0"/>
              <a:t>U.S</a:t>
            </a:r>
            <a:r>
              <a:rPr lang="en-US" sz="3200" dirty="0"/>
              <a:t>. Department of Health and Human Services. E-Cigarette Use among Youth and Young Adults: A Report of the Surgeon General. 2016</a:t>
            </a:r>
          </a:p>
          <a:p>
            <a:pPr marL="285750" indent="-285750">
              <a:buFont typeface="Arial" panose="020B0604020202020204" pitchFamily="34" charset="0"/>
              <a:buChar char="•"/>
            </a:pPr>
            <a:endParaRPr lang="en-US" dirty="0" smtClean="0"/>
          </a:p>
          <a:p>
            <a:endParaRPr lang="en-US" dirty="0"/>
          </a:p>
          <a:p>
            <a:pPr marL="285750" indent="-285750">
              <a:buFont typeface="Arial" panose="020B0604020202020204" pitchFamily="34" charset="0"/>
              <a:buChar char="•"/>
            </a:pPr>
            <a:endParaRPr lang="en-US" dirty="0" smtClean="0"/>
          </a:p>
          <a:p>
            <a:r>
              <a:rPr lang="en-US" dirty="0" smtClean="0"/>
              <a:t> </a:t>
            </a:r>
            <a:endParaRPr lang="en-US" dirty="0"/>
          </a:p>
        </p:txBody>
      </p:sp>
    </p:spTree>
    <p:extLst>
      <p:ext uri="{BB962C8B-B14F-4D97-AF65-F5344CB8AC3E}">
        <p14:creationId xmlns:p14="http://schemas.microsoft.com/office/powerpoint/2010/main" val="2050083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77" y="161365"/>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Rectangle 5"/>
          <p:cNvSpPr/>
          <p:nvPr/>
        </p:nvSpPr>
        <p:spPr>
          <a:xfrm>
            <a:off x="161364" y="1820166"/>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Rectangle 6"/>
          <p:cNvSpPr/>
          <p:nvPr/>
        </p:nvSpPr>
        <p:spPr>
          <a:xfrm>
            <a:off x="107577" y="3420999"/>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 name="Rectangle 7"/>
          <p:cNvSpPr/>
          <p:nvPr/>
        </p:nvSpPr>
        <p:spPr>
          <a:xfrm>
            <a:off x="107577" y="5123330"/>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TextBox 9"/>
          <p:cNvSpPr txBox="1"/>
          <p:nvPr/>
        </p:nvSpPr>
        <p:spPr>
          <a:xfrm>
            <a:off x="215152" y="243898"/>
            <a:ext cx="11537577" cy="1569660"/>
          </a:xfrm>
          <a:prstGeom prst="rect">
            <a:avLst/>
          </a:prstGeom>
          <a:noFill/>
        </p:spPr>
        <p:txBody>
          <a:bodyPr wrap="square" rtlCol="0">
            <a:spAutoFit/>
          </a:bodyPr>
          <a:lstStyle/>
          <a:p>
            <a:pPr algn="ctr"/>
            <a:r>
              <a:rPr lang="en-US" sz="3200" b="1" dirty="0">
                <a:solidFill>
                  <a:schemeClr val="bg1"/>
                </a:solidFill>
                <a:latin typeface="Comic Sans MS" panose="030F0702030302020204" pitchFamily="66" charset="0"/>
              </a:rPr>
              <a:t>Tobacco </a:t>
            </a:r>
            <a:r>
              <a:rPr lang="en-US" sz="3200" b="1" dirty="0" smtClean="0">
                <a:solidFill>
                  <a:schemeClr val="bg1"/>
                </a:solidFill>
                <a:latin typeface="Comic Sans MS" panose="030F0702030302020204" pitchFamily="66" charset="0"/>
              </a:rPr>
              <a:t>use is </a:t>
            </a:r>
            <a:r>
              <a:rPr lang="en-US" sz="3200" b="1" dirty="0">
                <a:solidFill>
                  <a:schemeClr val="bg1"/>
                </a:solidFill>
                <a:latin typeface="Comic Sans MS" panose="030F0702030302020204" pitchFamily="66" charset="0"/>
              </a:rPr>
              <a:t>the leading preventable cause of disease, disability and death in US; secondhand smoke can cause diseases and </a:t>
            </a:r>
            <a:r>
              <a:rPr lang="en-US" sz="3200" b="1" dirty="0" smtClean="0">
                <a:solidFill>
                  <a:schemeClr val="bg1"/>
                </a:solidFill>
                <a:latin typeface="Comic Sans MS" panose="030F0702030302020204" pitchFamily="66" charset="0"/>
              </a:rPr>
              <a:t>death.</a:t>
            </a:r>
            <a:endParaRPr lang="en-US" sz="3200" dirty="0">
              <a:solidFill>
                <a:schemeClr val="accent6">
                  <a:lumMod val="20000"/>
                  <a:lumOff val="80000"/>
                </a:schemeClr>
              </a:solidFill>
            </a:endParaRPr>
          </a:p>
        </p:txBody>
      </p:sp>
      <p:sp>
        <p:nvSpPr>
          <p:cNvPr id="11" name="TextBox 10"/>
          <p:cNvSpPr txBox="1"/>
          <p:nvPr/>
        </p:nvSpPr>
        <p:spPr>
          <a:xfrm>
            <a:off x="161364" y="1828799"/>
            <a:ext cx="11860307" cy="1446550"/>
          </a:xfrm>
          <a:prstGeom prst="rect">
            <a:avLst/>
          </a:prstGeom>
          <a:noFill/>
        </p:spPr>
        <p:txBody>
          <a:bodyPr wrap="square" rtlCol="0">
            <a:spAutoFit/>
          </a:bodyPr>
          <a:lstStyle/>
          <a:p>
            <a:pPr algn="ctr"/>
            <a:r>
              <a:rPr lang="en-US" sz="4400" b="1" dirty="0">
                <a:solidFill>
                  <a:schemeClr val="bg1"/>
                </a:solidFill>
                <a:latin typeface="Comic Sans MS" panose="030F0702030302020204" pitchFamily="66" charset="0"/>
              </a:rPr>
              <a:t>Tobacco products contain the stimulant-nicotine; nicotine is </a:t>
            </a:r>
            <a:r>
              <a:rPr lang="en-US" sz="4400" b="1" dirty="0" smtClean="0">
                <a:solidFill>
                  <a:schemeClr val="bg1"/>
                </a:solidFill>
                <a:latin typeface="Comic Sans MS" panose="030F0702030302020204" pitchFamily="66" charset="0"/>
              </a:rPr>
              <a:t>toxic</a:t>
            </a:r>
            <a:r>
              <a:rPr lang="en-US" sz="4400" b="1" dirty="0">
                <a:solidFill>
                  <a:schemeClr val="bg1"/>
                </a:solidFill>
                <a:latin typeface="Comic Sans MS" panose="030F0702030302020204" pitchFamily="66" charset="0"/>
              </a:rPr>
              <a:t>.</a:t>
            </a:r>
            <a:endParaRPr lang="en-US" sz="4400" b="1" dirty="0">
              <a:solidFill>
                <a:schemeClr val="bg1"/>
              </a:solidFill>
            </a:endParaRPr>
          </a:p>
        </p:txBody>
      </p:sp>
      <p:sp>
        <p:nvSpPr>
          <p:cNvPr id="12" name="TextBox 11"/>
          <p:cNvSpPr txBox="1"/>
          <p:nvPr/>
        </p:nvSpPr>
        <p:spPr>
          <a:xfrm>
            <a:off x="161364" y="3490792"/>
            <a:ext cx="11860307" cy="1323439"/>
          </a:xfrm>
          <a:prstGeom prst="rect">
            <a:avLst/>
          </a:prstGeom>
          <a:noFill/>
        </p:spPr>
        <p:txBody>
          <a:bodyPr wrap="square" rtlCol="0">
            <a:spAutoFit/>
          </a:bodyPr>
          <a:lstStyle/>
          <a:p>
            <a:pPr algn="ctr"/>
            <a:r>
              <a:rPr lang="en-US" sz="4000" b="1" dirty="0">
                <a:solidFill>
                  <a:schemeClr val="bg1"/>
                </a:solidFill>
                <a:latin typeface="Comic Sans MS" panose="030F0702030302020204" pitchFamily="66" charset="0"/>
              </a:rPr>
              <a:t>Smoking is the cause of 1/3 of all cancers; 90% of all lung </a:t>
            </a:r>
            <a:r>
              <a:rPr lang="en-US" sz="4000" b="1" dirty="0" smtClean="0">
                <a:solidFill>
                  <a:schemeClr val="bg1"/>
                </a:solidFill>
                <a:latin typeface="Comic Sans MS" panose="030F0702030302020204" pitchFamily="66" charset="0"/>
              </a:rPr>
              <a:t>cancer. </a:t>
            </a:r>
            <a:endParaRPr lang="en-US" sz="4000" b="1" dirty="0">
              <a:solidFill>
                <a:schemeClr val="bg1"/>
              </a:solidFill>
            </a:endParaRPr>
          </a:p>
        </p:txBody>
      </p:sp>
      <p:sp>
        <p:nvSpPr>
          <p:cNvPr id="13" name="TextBox 12"/>
          <p:cNvSpPr txBox="1"/>
          <p:nvPr/>
        </p:nvSpPr>
        <p:spPr>
          <a:xfrm>
            <a:off x="215152" y="5253356"/>
            <a:ext cx="11806519" cy="954107"/>
          </a:xfrm>
          <a:prstGeom prst="rect">
            <a:avLst/>
          </a:prstGeom>
          <a:noFill/>
        </p:spPr>
        <p:txBody>
          <a:bodyPr wrap="square" rtlCol="0">
            <a:spAutoFit/>
          </a:bodyPr>
          <a:lstStyle/>
          <a:p>
            <a:pPr algn="ctr"/>
            <a:r>
              <a:rPr lang="en-US" sz="2800" b="1" dirty="0">
                <a:solidFill>
                  <a:schemeClr val="bg1"/>
                </a:solidFill>
                <a:latin typeface="Comic Sans MS" panose="030F0702030302020204" pitchFamily="66" charset="0"/>
              </a:rPr>
              <a:t>Second-hand smoke is exhaled smoke and smoke from burning end of tobacco products; </a:t>
            </a:r>
            <a:r>
              <a:rPr lang="en-US" sz="2800" b="1" dirty="0" smtClean="0">
                <a:solidFill>
                  <a:schemeClr val="bg1"/>
                </a:solidFill>
                <a:latin typeface="Comic Sans MS" panose="030F0702030302020204" pitchFamily="66" charset="0"/>
              </a:rPr>
              <a:t>it causes </a:t>
            </a:r>
            <a:r>
              <a:rPr lang="en-US" sz="2800" b="1" dirty="0">
                <a:solidFill>
                  <a:schemeClr val="bg1"/>
                </a:solidFill>
                <a:latin typeface="Comic Sans MS" panose="030F0702030302020204" pitchFamily="66" charset="0"/>
              </a:rPr>
              <a:t>health </a:t>
            </a:r>
            <a:r>
              <a:rPr lang="en-US" sz="2800" b="1" dirty="0" smtClean="0">
                <a:solidFill>
                  <a:schemeClr val="bg1"/>
                </a:solidFill>
                <a:latin typeface="Comic Sans MS" panose="030F0702030302020204" pitchFamily="66" charset="0"/>
              </a:rPr>
              <a:t>problems.</a:t>
            </a:r>
            <a:endParaRPr lang="en-US" sz="2800" b="1"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1821467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77" y="161365"/>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Rectangle 5"/>
          <p:cNvSpPr/>
          <p:nvPr/>
        </p:nvSpPr>
        <p:spPr>
          <a:xfrm>
            <a:off x="161364" y="1820166"/>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Rectangle 6"/>
          <p:cNvSpPr/>
          <p:nvPr/>
        </p:nvSpPr>
        <p:spPr>
          <a:xfrm>
            <a:off x="107577" y="3420999"/>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 name="Rectangle 7"/>
          <p:cNvSpPr/>
          <p:nvPr/>
        </p:nvSpPr>
        <p:spPr>
          <a:xfrm>
            <a:off x="107577" y="5123330"/>
            <a:ext cx="11967882" cy="15329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TextBox 9"/>
          <p:cNvSpPr txBox="1"/>
          <p:nvPr/>
        </p:nvSpPr>
        <p:spPr>
          <a:xfrm>
            <a:off x="215152" y="243898"/>
            <a:ext cx="11537577" cy="1200329"/>
          </a:xfrm>
          <a:prstGeom prst="rect">
            <a:avLst/>
          </a:prstGeom>
          <a:noFill/>
        </p:spPr>
        <p:txBody>
          <a:bodyPr wrap="square" rtlCol="0">
            <a:spAutoFit/>
          </a:bodyPr>
          <a:lstStyle/>
          <a:p>
            <a:pPr algn="ctr"/>
            <a:r>
              <a:rPr lang="en-US" sz="2400" b="1" dirty="0">
                <a:solidFill>
                  <a:schemeClr val="bg1"/>
                </a:solidFill>
                <a:latin typeface="Comic Sans MS" panose="030F0702030302020204" pitchFamily="66" charset="0"/>
              </a:rPr>
              <a:t>FDA </a:t>
            </a:r>
            <a:r>
              <a:rPr lang="en-US" sz="2400" b="1" dirty="0" smtClean="0">
                <a:solidFill>
                  <a:schemeClr val="bg1"/>
                </a:solidFill>
                <a:latin typeface="Comic Sans MS" panose="030F0702030302020204" pitchFamily="66" charset="0"/>
              </a:rPr>
              <a:t>extends </a:t>
            </a:r>
            <a:r>
              <a:rPr lang="en-US" sz="2400" b="1" dirty="0">
                <a:solidFill>
                  <a:schemeClr val="bg1"/>
                </a:solidFill>
                <a:latin typeface="Comic Sans MS" panose="030F0702030302020204" pitchFamily="66" charset="0"/>
              </a:rPr>
              <a:t>tobacco </a:t>
            </a:r>
            <a:r>
              <a:rPr lang="en-US" sz="2400" b="1" dirty="0" smtClean="0">
                <a:solidFill>
                  <a:schemeClr val="bg1"/>
                </a:solidFill>
                <a:latin typeface="Comic Sans MS" panose="030F0702030302020204" pitchFamily="66" charset="0"/>
              </a:rPr>
              <a:t>use restrictions </a:t>
            </a:r>
            <a:r>
              <a:rPr lang="en-US" sz="2400" b="1" dirty="0">
                <a:solidFill>
                  <a:schemeClr val="bg1"/>
                </a:solidFill>
                <a:latin typeface="Comic Sans MS" panose="030F0702030302020204" pitchFamily="66" charset="0"/>
              </a:rPr>
              <a:t>to all tobacco products including e-cigarettes and their liquids, cigars, hookahs and pipe tobaccos; </a:t>
            </a:r>
            <a:r>
              <a:rPr lang="en-US" sz="2400" b="1" dirty="0" smtClean="0">
                <a:solidFill>
                  <a:schemeClr val="bg1"/>
                </a:solidFill>
                <a:latin typeface="Comic Sans MS" panose="030F0702030302020204" pitchFamily="66" charset="0"/>
              </a:rPr>
              <a:t>sale </a:t>
            </a:r>
            <a:r>
              <a:rPr lang="en-US" sz="2400" b="1" dirty="0">
                <a:solidFill>
                  <a:schemeClr val="bg1"/>
                </a:solidFill>
                <a:latin typeface="Comic Sans MS" panose="030F0702030302020204" pitchFamily="66" charset="0"/>
              </a:rPr>
              <a:t>to </a:t>
            </a:r>
            <a:r>
              <a:rPr lang="en-US" sz="2400" b="1" dirty="0" smtClean="0">
                <a:solidFill>
                  <a:schemeClr val="bg1"/>
                </a:solidFill>
                <a:latin typeface="Comic Sans MS" panose="030F0702030302020204" pitchFamily="66" charset="0"/>
              </a:rPr>
              <a:t>minors is also restricted.</a:t>
            </a:r>
            <a:endParaRPr lang="en-US" dirty="0">
              <a:solidFill>
                <a:schemeClr val="bg1"/>
              </a:solidFill>
            </a:endParaRPr>
          </a:p>
        </p:txBody>
      </p:sp>
      <p:sp>
        <p:nvSpPr>
          <p:cNvPr id="11" name="TextBox 10"/>
          <p:cNvSpPr txBox="1"/>
          <p:nvPr/>
        </p:nvSpPr>
        <p:spPr>
          <a:xfrm>
            <a:off x="188257" y="1840069"/>
            <a:ext cx="11860307" cy="1569660"/>
          </a:xfrm>
          <a:prstGeom prst="rect">
            <a:avLst/>
          </a:prstGeom>
          <a:noFill/>
        </p:spPr>
        <p:txBody>
          <a:bodyPr wrap="square" rtlCol="0">
            <a:spAutoFit/>
          </a:bodyPr>
          <a:lstStyle/>
          <a:p>
            <a:pPr algn="ctr"/>
            <a:r>
              <a:rPr lang="en-US" sz="3200" b="1" dirty="0">
                <a:solidFill>
                  <a:schemeClr val="bg1"/>
                </a:solidFill>
                <a:latin typeface="Comic Sans MS" panose="030F0702030302020204" pitchFamily="66" charset="0"/>
              </a:rPr>
              <a:t>E-cigarettes can electronically deliver nicotine to the body; subject to government regulations as tobacco </a:t>
            </a:r>
            <a:r>
              <a:rPr lang="en-US" sz="3200" b="1" dirty="0" smtClean="0">
                <a:solidFill>
                  <a:schemeClr val="bg1"/>
                </a:solidFill>
                <a:latin typeface="Comic Sans MS" panose="030F0702030302020204" pitchFamily="66" charset="0"/>
              </a:rPr>
              <a:t>product.</a:t>
            </a:r>
            <a:endParaRPr lang="en-US" sz="3200" b="1" dirty="0">
              <a:solidFill>
                <a:schemeClr val="bg1"/>
              </a:solidFill>
            </a:endParaRPr>
          </a:p>
        </p:txBody>
      </p:sp>
      <p:sp>
        <p:nvSpPr>
          <p:cNvPr id="12" name="TextBox 11"/>
          <p:cNvSpPr txBox="1"/>
          <p:nvPr/>
        </p:nvSpPr>
        <p:spPr>
          <a:xfrm>
            <a:off x="161364" y="3490792"/>
            <a:ext cx="11860307" cy="1077218"/>
          </a:xfrm>
          <a:prstGeom prst="rect">
            <a:avLst/>
          </a:prstGeom>
          <a:noFill/>
        </p:spPr>
        <p:txBody>
          <a:bodyPr wrap="square" rtlCol="0">
            <a:spAutoFit/>
          </a:bodyPr>
          <a:lstStyle/>
          <a:p>
            <a:pPr algn="ctr"/>
            <a:r>
              <a:rPr lang="en-US" sz="3200" b="1" dirty="0" smtClean="0">
                <a:solidFill>
                  <a:schemeClr val="bg1"/>
                </a:solidFill>
                <a:latin typeface="Comic Sans MS" panose="030F0702030302020204" pitchFamily="66" charset="0"/>
              </a:rPr>
              <a:t>E-cigarette </a:t>
            </a:r>
            <a:r>
              <a:rPr lang="en-US" sz="3200" b="1" dirty="0">
                <a:solidFill>
                  <a:schemeClr val="bg1"/>
                </a:solidFill>
                <a:latin typeface="Comic Sans MS" panose="030F0702030302020204" pitchFamily="66" charset="0"/>
              </a:rPr>
              <a:t>vapor does not contain tar; e-cigarette vapor </a:t>
            </a:r>
            <a:r>
              <a:rPr lang="en-US" sz="3200" b="1" dirty="0" smtClean="0">
                <a:solidFill>
                  <a:schemeClr val="bg1"/>
                </a:solidFill>
                <a:latin typeface="Comic Sans MS" panose="030F0702030302020204" pitchFamily="66" charset="0"/>
              </a:rPr>
              <a:t>is shown </a:t>
            </a:r>
            <a:r>
              <a:rPr lang="en-US" sz="3200" b="1" dirty="0">
                <a:solidFill>
                  <a:schemeClr val="bg1"/>
                </a:solidFill>
                <a:latin typeface="Comic Sans MS" panose="030F0702030302020204" pitchFamily="66" charset="0"/>
              </a:rPr>
              <a:t>to contain toxic chemicals  and </a:t>
            </a:r>
            <a:r>
              <a:rPr lang="en-US" sz="3200" b="1" dirty="0" smtClean="0">
                <a:solidFill>
                  <a:schemeClr val="bg1"/>
                </a:solidFill>
                <a:latin typeface="Comic Sans MS" panose="030F0702030302020204" pitchFamily="66" charset="0"/>
              </a:rPr>
              <a:t>carcinogens. </a:t>
            </a:r>
            <a:endParaRPr lang="en-US" sz="3200" b="1" dirty="0">
              <a:solidFill>
                <a:schemeClr val="bg1"/>
              </a:solidFill>
            </a:endParaRPr>
          </a:p>
        </p:txBody>
      </p:sp>
      <p:sp>
        <p:nvSpPr>
          <p:cNvPr id="13" name="TextBox 12"/>
          <p:cNvSpPr txBox="1"/>
          <p:nvPr/>
        </p:nvSpPr>
        <p:spPr>
          <a:xfrm>
            <a:off x="215152" y="5253356"/>
            <a:ext cx="11806519" cy="1200329"/>
          </a:xfrm>
          <a:prstGeom prst="rect">
            <a:avLst/>
          </a:prstGeom>
          <a:noFill/>
        </p:spPr>
        <p:txBody>
          <a:bodyPr wrap="square" rtlCol="0">
            <a:spAutoFit/>
          </a:bodyPr>
          <a:lstStyle/>
          <a:p>
            <a:pPr algn="ctr"/>
            <a:r>
              <a:rPr lang="en-US" sz="3600" b="1" dirty="0" smtClean="0">
                <a:solidFill>
                  <a:schemeClr val="bg1"/>
                </a:solidFill>
                <a:latin typeface="Comic Sans MS" panose="030F0702030302020204" pitchFamily="66" charset="0"/>
              </a:rPr>
              <a:t>There is no </a:t>
            </a:r>
            <a:r>
              <a:rPr lang="en-US" sz="3600" b="1" dirty="0">
                <a:solidFill>
                  <a:schemeClr val="bg1"/>
                </a:solidFill>
                <a:latin typeface="Comic Sans MS" panose="030F0702030302020204" pitchFamily="66" charset="0"/>
              </a:rPr>
              <a:t>government health assurance of safety and </a:t>
            </a:r>
            <a:r>
              <a:rPr lang="en-US" sz="3600" b="1" dirty="0" smtClean="0">
                <a:solidFill>
                  <a:schemeClr val="bg1"/>
                </a:solidFill>
                <a:latin typeface="Comic Sans MS" panose="030F0702030302020204" pitchFamily="66" charset="0"/>
              </a:rPr>
              <a:t>purity with using e-cigarettes.</a:t>
            </a:r>
            <a:endParaRPr lang="en-US" sz="3600" b="1"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3199471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77" y="161365"/>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 name="Rectangle 5"/>
          <p:cNvSpPr/>
          <p:nvPr/>
        </p:nvSpPr>
        <p:spPr>
          <a:xfrm>
            <a:off x="107577" y="1788461"/>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 name="Rectangle 6"/>
          <p:cNvSpPr/>
          <p:nvPr/>
        </p:nvSpPr>
        <p:spPr>
          <a:xfrm>
            <a:off x="121024" y="3442448"/>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 name="Rectangle 7"/>
          <p:cNvSpPr/>
          <p:nvPr/>
        </p:nvSpPr>
        <p:spPr>
          <a:xfrm>
            <a:off x="107577" y="5123330"/>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 name="TextBox 1"/>
          <p:cNvSpPr txBox="1"/>
          <p:nvPr/>
        </p:nvSpPr>
        <p:spPr>
          <a:xfrm>
            <a:off x="121024" y="201651"/>
            <a:ext cx="11967882" cy="1446550"/>
          </a:xfrm>
          <a:prstGeom prst="rect">
            <a:avLst/>
          </a:prstGeom>
          <a:noFill/>
        </p:spPr>
        <p:txBody>
          <a:bodyPr wrap="square" rtlCol="0">
            <a:spAutoFit/>
          </a:bodyPr>
          <a:lstStyle/>
          <a:p>
            <a:pPr algn="ctr"/>
            <a:r>
              <a:rPr lang="en-US" sz="4000" b="1" dirty="0">
                <a:solidFill>
                  <a:schemeClr val="bg1"/>
                </a:solidFill>
                <a:latin typeface="Comic Sans MS" panose="030F0702030302020204" pitchFamily="66" charset="0"/>
              </a:rPr>
              <a:t>No studies support </a:t>
            </a:r>
            <a:r>
              <a:rPr lang="en-US" sz="4000" b="1" dirty="0" smtClean="0">
                <a:solidFill>
                  <a:schemeClr val="bg1"/>
                </a:solidFill>
                <a:latin typeface="Comic Sans MS" panose="030F0702030302020204" pitchFamily="66" charset="0"/>
              </a:rPr>
              <a:t>e-cigarettes as a safer </a:t>
            </a:r>
            <a:r>
              <a:rPr lang="en-US" sz="4000" b="1" dirty="0">
                <a:solidFill>
                  <a:schemeClr val="bg1"/>
                </a:solidFill>
                <a:latin typeface="Comic Sans MS" panose="030F0702030302020204" pitchFamily="66" charset="0"/>
              </a:rPr>
              <a:t>alternative or aide in smoking </a:t>
            </a:r>
            <a:r>
              <a:rPr lang="en-US" sz="4800" b="1" dirty="0" smtClean="0">
                <a:solidFill>
                  <a:schemeClr val="bg1"/>
                </a:solidFill>
                <a:latin typeface="Comic Sans MS" panose="030F0702030302020204" pitchFamily="66" charset="0"/>
              </a:rPr>
              <a:t>cessation</a:t>
            </a:r>
            <a:r>
              <a:rPr lang="en-US" sz="4800" b="1" dirty="0">
                <a:solidFill>
                  <a:schemeClr val="bg1"/>
                </a:solidFill>
                <a:latin typeface="Comic Sans MS" panose="030F0702030302020204" pitchFamily="66" charset="0"/>
              </a:rPr>
              <a:t>.</a:t>
            </a:r>
            <a:endParaRPr lang="en-US" sz="4800" dirty="0">
              <a:solidFill>
                <a:schemeClr val="accent6">
                  <a:lumMod val="20000"/>
                  <a:lumOff val="80000"/>
                </a:schemeClr>
              </a:solidFill>
              <a:latin typeface="Comic Sans MS" panose="030F0702030302020204" pitchFamily="66" charset="0"/>
            </a:endParaRPr>
          </a:p>
        </p:txBody>
      </p:sp>
      <p:sp>
        <p:nvSpPr>
          <p:cNvPr id="3" name="TextBox 2"/>
          <p:cNvSpPr txBox="1"/>
          <p:nvPr/>
        </p:nvSpPr>
        <p:spPr>
          <a:xfrm>
            <a:off x="107577" y="1896034"/>
            <a:ext cx="11846858" cy="1077218"/>
          </a:xfrm>
          <a:prstGeom prst="rect">
            <a:avLst/>
          </a:prstGeom>
          <a:noFill/>
        </p:spPr>
        <p:txBody>
          <a:bodyPr wrap="square" rtlCol="0">
            <a:spAutoFit/>
          </a:bodyPr>
          <a:lstStyle/>
          <a:p>
            <a:pPr algn="ctr"/>
            <a:r>
              <a:rPr lang="en-US" sz="3200" b="1" dirty="0" smtClean="0">
                <a:solidFill>
                  <a:schemeClr val="bg1"/>
                </a:solidFill>
                <a:latin typeface="Comic Sans MS" panose="030F0702030302020204" pitchFamily="66" charset="0"/>
              </a:rPr>
              <a:t>A recent </a:t>
            </a:r>
            <a:r>
              <a:rPr lang="en-US" sz="3200" b="1" dirty="0">
                <a:solidFill>
                  <a:schemeClr val="bg1"/>
                </a:solidFill>
                <a:latin typeface="Comic Sans MS" panose="030F0702030302020204" pitchFamily="66" charset="0"/>
              </a:rPr>
              <a:t>study </a:t>
            </a:r>
            <a:r>
              <a:rPr lang="en-US" sz="3200" b="1" dirty="0" smtClean="0">
                <a:solidFill>
                  <a:schemeClr val="bg1"/>
                </a:solidFill>
                <a:latin typeface="Comic Sans MS" panose="030F0702030302020204" pitchFamily="66" charset="0"/>
              </a:rPr>
              <a:t>revealed that 9th </a:t>
            </a:r>
            <a:r>
              <a:rPr lang="en-US" sz="3200" b="1" dirty="0">
                <a:solidFill>
                  <a:schemeClr val="bg1"/>
                </a:solidFill>
                <a:latin typeface="Comic Sans MS" panose="030F0702030302020204" pitchFamily="66" charset="0"/>
              </a:rPr>
              <a:t>graders who used e-cigarettes are more likely to smoke regular </a:t>
            </a:r>
            <a:r>
              <a:rPr lang="en-US" sz="3200" b="1" dirty="0" smtClean="0">
                <a:solidFill>
                  <a:schemeClr val="bg1"/>
                </a:solidFill>
                <a:latin typeface="Comic Sans MS" panose="030F0702030302020204" pitchFamily="66" charset="0"/>
              </a:rPr>
              <a:t>cigarettes.</a:t>
            </a:r>
            <a:endParaRPr lang="en-US" sz="3200" b="1" dirty="0">
              <a:solidFill>
                <a:schemeClr val="bg1"/>
              </a:solidFill>
              <a:latin typeface="Comic Sans MS" panose="030F0702030302020204" pitchFamily="66" charset="0"/>
            </a:endParaRPr>
          </a:p>
        </p:txBody>
      </p:sp>
      <p:sp>
        <p:nvSpPr>
          <p:cNvPr id="5" name="TextBox 4"/>
          <p:cNvSpPr txBox="1"/>
          <p:nvPr/>
        </p:nvSpPr>
        <p:spPr>
          <a:xfrm>
            <a:off x="268941" y="3588805"/>
            <a:ext cx="11752729" cy="1323439"/>
          </a:xfrm>
          <a:prstGeom prst="rect">
            <a:avLst/>
          </a:prstGeom>
          <a:noFill/>
        </p:spPr>
        <p:txBody>
          <a:bodyPr wrap="square" rtlCol="0">
            <a:spAutoFit/>
          </a:bodyPr>
          <a:lstStyle/>
          <a:p>
            <a:pPr algn="ctr"/>
            <a:r>
              <a:rPr lang="en-US" sz="2000" b="1" dirty="0">
                <a:solidFill>
                  <a:schemeClr val="bg1"/>
                </a:solidFill>
                <a:latin typeface="Comic Sans MS" panose="030F0702030302020204" pitchFamily="66" charset="0"/>
              </a:rPr>
              <a:t>The Federal Drug and Food Administration (FDA) is responsible for protecting the public health by assuring the safety, efficacy and security of human and veterinary drugs, biological products, medical devices, our nation’s food supply, cosmetics, and products that emit radiation. (</a:t>
            </a:r>
            <a:r>
              <a:rPr lang="en-US" sz="2000" b="1" dirty="0" err="1">
                <a:solidFill>
                  <a:schemeClr val="bg1"/>
                </a:solidFill>
                <a:latin typeface="Comic Sans MS" panose="030F0702030302020204" pitchFamily="66" charset="0"/>
              </a:rPr>
              <a:t>FDA.Gov</a:t>
            </a:r>
            <a:r>
              <a:rPr lang="en-US" sz="2000" b="1" dirty="0">
                <a:solidFill>
                  <a:schemeClr val="bg1"/>
                </a:solidFill>
                <a:latin typeface="Comic Sans MS" panose="030F0702030302020204" pitchFamily="66" charset="0"/>
              </a:rPr>
              <a:t>)</a:t>
            </a:r>
          </a:p>
        </p:txBody>
      </p:sp>
      <p:sp>
        <p:nvSpPr>
          <p:cNvPr id="9" name="TextBox 8"/>
          <p:cNvSpPr txBox="1"/>
          <p:nvPr/>
        </p:nvSpPr>
        <p:spPr>
          <a:xfrm>
            <a:off x="201706" y="5165229"/>
            <a:ext cx="11873753" cy="1446550"/>
          </a:xfrm>
          <a:prstGeom prst="rect">
            <a:avLst/>
          </a:prstGeom>
          <a:noFill/>
        </p:spPr>
        <p:txBody>
          <a:bodyPr wrap="square" rtlCol="0">
            <a:spAutoFit/>
          </a:bodyPr>
          <a:lstStyle/>
          <a:p>
            <a:pPr algn="ctr"/>
            <a:r>
              <a:rPr lang="en-US" sz="3200" b="1" dirty="0" smtClean="0">
                <a:solidFill>
                  <a:schemeClr val="bg1"/>
                </a:solidFill>
                <a:latin typeface="Comic Sans MS" panose="030F0702030302020204" pitchFamily="66" charset="0"/>
              </a:rPr>
              <a:t>Furnishing </a:t>
            </a:r>
            <a:r>
              <a:rPr lang="en-US" sz="3200" b="1" dirty="0">
                <a:solidFill>
                  <a:schemeClr val="bg1"/>
                </a:solidFill>
                <a:latin typeface="Comic Sans MS" panose="030F0702030302020204" pitchFamily="66" charset="0"/>
              </a:rPr>
              <a:t>of tobacco product, vapor product or </a:t>
            </a:r>
            <a:r>
              <a:rPr lang="en-US" sz="3200" b="1" dirty="0" smtClean="0">
                <a:solidFill>
                  <a:schemeClr val="bg1"/>
                </a:solidFill>
                <a:latin typeface="Comic Sans MS" panose="030F0702030302020204" pitchFamily="66" charset="0"/>
              </a:rPr>
              <a:t>tobacco or shisha </a:t>
            </a:r>
            <a:r>
              <a:rPr lang="en-US" sz="3200" b="1" dirty="0">
                <a:solidFill>
                  <a:schemeClr val="bg1"/>
                </a:solidFill>
                <a:latin typeface="Comic Sans MS" panose="030F0702030302020204" pitchFamily="66" charset="0"/>
              </a:rPr>
              <a:t>instruments or paraphernalia to </a:t>
            </a:r>
            <a:r>
              <a:rPr lang="en-US" sz="3200" b="1" dirty="0" smtClean="0">
                <a:solidFill>
                  <a:schemeClr val="bg1"/>
                </a:solidFill>
                <a:latin typeface="Comic Sans MS" panose="030F0702030302020204" pitchFamily="66" charset="0"/>
              </a:rPr>
              <a:t>minor is illegal.</a:t>
            </a:r>
          </a:p>
          <a:p>
            <a:pPr algn="ctr"/>
            <a:r>
              <a:rPr lang="en-US" sz="2400" b="1" dirty="0">
                <a:solidFill>
                  <a:schemeClr val="bg1"/>
                </a:solidFill>
                <a:latin typeface="Comic Sans MS" panose="030F0702030302020204" pitchFamily="66" charset="0"/>
              </a:rPr>
              <a:t>ARS 13-3622 Tobacco, Vapor product, Shisha </a:t>
            </a:r>
          </a:p>
        </p:txBody>
      </p:sp>
    </p:spTree>
    <p:extLst>
      <p:ext uri="{BB962C8B-B14F-4D97-AF65-F5344CB8AC3E}">
        <p14:creationId xmlns:p14="http://schemas.microsoft.com/office/powerpoint/2010/main" val="2919307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77" y="161365"/>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 name="Rectangle 5"/>
          <p:cNvSpPr/>
          <p:nvPr/>
        </p:nvSpPr>
        <p:spPr>
          <a:xfrm>
            <a:off x="107577" y="1788461"/>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 name="Rectangle 6"/>
          <p:cNvSpPr/>
          <p:nvPr/>
        </p:nvSpPr>
        <p:spPr>
          <a:xfrm>
            <a:off x="121024" y="3442448"/>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 name="Rectangle 7"/>
          <p:cNvSpPr/>
          <p:nvPr/>
        </p:nvSpPr>
        <p:spPr>
          <a:xfrm>
            <a:off x="107577" y="5123330"/>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 name="TextBox 1"/>
          <p:cNvSpPr txBox="1"/>
          <p:nvPr/>
        </p:nvSpPr>
        <p:spPr>
          <a:xfrm>
            <a:off x="107577" y="376569"/>
            <a:ext cx="11967882" cy="1261884"/>
          </a:xfrm>
          <a:prstGeom prst="rect">
            <a:avLst/>
          </a:prstGeom>
          <a:noFill/>
        </p:spPr>
        <p:txBody>
          <a:bodyPr wrap="square" rtlCol="0">
            <a:spAutoFit/>
          </a:bodyPr>
          <a:lstStyle/>
          <a:p>
            <a:pPr algn="ctr"/>
            <a:r>
              <a:rPr lang="en-US" sz="2800" b="1" dirty="0" smtClean="0">
                <a:solidFill>
                  <a:schemeClr val="bg1"/>
                </a:solidFill>
                <a:latin typeface="Comic Sans MS" panose="030F0702030302020204" pitchFamily="66" charset="0"/>
              </a:rPr>
              <a:t>It is illegal for a minor </a:t>
            </a:r>
            <a:r>
              <a:rPr lang="en-US" sz="2800" b="1" dirty="0">
                <a:solidFill>
                  <a:schemeClr val="bg1"/>
                </a:solidFill>
                <a:latin typeface="Comic Sans MS" panose="030F0702030302020204" pitchFamily="66" charset="0"/>
              </a:rPr>
              <a:t>accepting or receiving tobacco product, vapor product or tobacco or shisha instruments or </a:t>
            </a:r>
            <a:r>
              <a:rPr lang="en-US" sz="2800" b="1" dirty="0" smtClean="0">
                <a:solidFill>
                  <a:schemeClr val="bg1"/>
                </a:solidFill>
                <a:latin typeface="Comic Sans MS" panose="030F0702030302020204" pitchFamily="66" charset="0"/>
              </a:rPr>
              <a:t>paraphernalia. </a:t>
            </a:r>
          </a:p>
          <a:p>
            <a:pPr algn="ctr"/>
            <a:r>
              <a:rPr lang="en-US" sz="2000" b="1" dirty="0" smtClean="0">
                <a:solidFill>
                  <a:schemeClr val="bg1"/>
                </a:solidFill>
                <a:latin typeface="Comic Sans MS" panose="030F0702030302020204" pitchFamily="66" charset="0"/>
              </a:rPr>
              <a:t>ARS </a:t>
            </a:r>
            <a:r>
              <a:rPr lang="en-US" sz="2000" b="1" dirty="0">
                <a:solidFill>
                  <a:schemeClr val="bg1"/>
                </a:solidFill>
                <a:latin typeface="Comic Sans MS" panose="030F0702030302020204" pitchFamily="66" charset="0"/>
              </a:rPr>
              <a:t>13-3622 Tobacco, Vapor product, Shisha</a:t>
            </a:r>
          </a:p>
        </p:txBody>
      </p:sp>
      <p:sp>
        <p:nvSpPr>
          <p:cNvPr id="3" name="TextBox 2"/>
          <p:cNvSpPr txBox="1"/>
          <p:nvPr/>
        </p:nvSpPr>
        <p:spPr>
          <a:xfrm>
            <a:off x="107577" y="1896034"/>
            <a:ext cx="11846858" cy="1508105"/>
          </a:xfrm>
          <a:prstGeom prst="rect">
            <a:avLst/>
          </a:prstGeom>
          <a:noFill/>
        </p:spPr>
        <p:txBody>
          <a:bodyPr wrap="square" rtlCol="0">
            <a:spAutoFit/>
          </a:bodyPr>
          <a:lstStyle/>
          <a:p>
            <a:pPr algn="ctr"/>
            <a:r>
              <a:rPr lang="en-US" sz="2400" b="1" dirty="0" smtClean="0">
                <a:solidFill>
                  <a:schemeClr val="bg1"/>
                </a:solidFill>
                <a:latin typeface="Comic Sans MS" panose="030F0702030302020204" pitchFamily="66" charset="0"/>
              </a:rPr>
              <a:t>It is illegal for a minor </a:t>
            </a:r>
            <a:r>
              <a:rPr lang="en-US" sz="2400" b="1" dirty="0">
                <a:solidFill>
                  <a:schemeClr val="bg1"/>
                </a:solidFill>
                <a:latin typeface="Comic Sans MS" panose="030F0702030302020204" pitchFamily="66" charset="0"/>
              </a:rPr>
              <a:t>obtaining tobacco product, vapor product or tobacco or shisha instruments or paraphernalia by underage </a:t>
            </a:r>
            <a:r>
              <a:rPr lang="en-US" sz="2400" b="1" dirty="0" smtClean="0">
                <a:solidFill>
                  <a:schemeClr val="bg1"/>
                </a:solidFill>
                <a:latin typeface="Comic Sans MS" panose="030F0702030302020204" pitchFamily="66" charset="0"/>
              </a:rPr>
              <a:t>person.</a:t>
            </a:r>
          </a:p>
          <a:p>
            <a:pPr algn="ctr"/>
            <a:r>
              <a:rPr lang="en-US" sz="2000" b="1" dirty="0">
                <a:solidFill>
                  <a:schemeClr val="bg1"/>
                </a:solidFill>
                <a:latin typeface="Comic Sans MS" panose="030F0702030302020204" pitchFamily="66" charset="0"/>
              </a:rPr>
              <a:t>ARS 13-3622 Tobacco, Vapor product, Shisha</a:t>
            </a:r>
          </a:p>
          <a:p>
            <a:pPr algn="ctr"/>
            <a:endParaRPr lang="en-US" sz="2400" b="1" dirty="0">
              <a:solidFill>
                <a:schemeClr val="bg1"/>
              </a:solidFill>
              <a:latin typeface="Comic Sans MS" panose="030F0702030302020204" pitchFamily="66" charset="0"/>
            </a:endParaRPr>
          </a:p>
        </p:txBody>
      </p:sp>
      <p:sp>
        <p:nvSpPr>
          <p:cNvPr id="5" name="TextBox 4"/>
          <p:cNvSpPr txBox="1"/>
          <p:nvPr/>
        </p:nvSpPr>
        <p:spPr>
          <a:xfrm>
            <a:off x="268941" y="3588805"/>
            <a:ext cx="11752729" cy="1200329"/>
          </a:xfrm>
          <a:prstGeom prst="rect">
            <a:avLst/>
          </a:prstGeom>
          <a:noFill/>
        </p:spPr>
        <p:txBody>
          <a:bodyPr wrap="square" rtlCol="0">
            <a:spAutoFit/>
          </a:bodyPr>
          <a:lstStyle/>
          <a:p>
            <a:pPr algn="ctr"/>
            <a:r>
              <a:rPr lang="en-US" sz="2400" b="1" dirty="0" smtClean="0">
                <a:solidFill>
                  <a:schemeClr val="bg1"/>
                </a:solidFill>
                <a:latin typeface="Comic Sans MS" panose="030F0702030302020204" pitchFamily="66" charset="0"/>
              </a:rPr>
              <a:t>E-cigarettes </a:t>
            </a:r>
            <a:r>
              <a:rPr lang="en-US" sz="2400" b="1" dirty="0">
                <a:solidFill>
                  <a:schemeClr val="bg1"/>
                </a:solidFill>
                <a:latin typeface="Comic Sans MS" panose="030F0702030302020204" pitchFamily="66" charset="0"/>
              </a:rPr>
              <a:t>are battery-powered devices that heat a liquid into an aerosol that the user inhales</a:t>
            </a:r>
            <a:r>
              <a:rPr lang="en-US" sz="2400" b="1" dirty="0" smtClean="0">
                <a:solidFill>
                  <a:schemeClr val="bg1"/>
                </a:solidFill>
                <a:latin typeface="Comic Sans MS" panose="030F0702030302020204" pitchFamily="66" charset="0"/>
              </a:rPr>
              <a:t>. The </a:t>
            </a:r>
            <a:r>
              <a:rPr lang="en-US" sz="2400" b="1" dirty="0">
                <a:solidFill>
                  <a:schemeClr val="bg1"/>
                </a:solidFill>
                <a:latin typeface="Comic Sans MS" panose="030F0702030302020204" pitchFamily="66" charset="0"/>
              </a:rPr>
              <a:t>liquid usually has nicotine, which comes from tobacco; flavoring; and other additives.</a:t>
            </a:r>
          </a:p>
        </p:txBody>
      </p:sp>
      <p:sp>
        <p:nvSpPr>
          <p:cNvPr id="9" name="TextBox 8"/>
          <p:cNvSpPr txBox="1"/>
          <p:nvPr/>
        </p:nvSpPr>
        <p:spPr>
          <a:xfrm>
            <a:off x="201706" y="5165229"/>
            <a:ext cx="11873753" cy="1138773"/>
          </a:xfrm>
          <a:prstGeom prst="rect">
            <a:avLst/>
          </a:prstGeom>
          <a:noFill/>
        </p:spPr>
        <p:txBody>
          <a:bodyPr wrap="square" rtlCol="0">
            <a:spAutoFit/>
          </a:bodyPr>
          <a:lstStyle/>
          <a:p>
            <a:pPr algn="ctr"/>
            <a:r>
              <a:rPr lang="en-US" sz="2400" b="1" dirty="0" smtClean="0">
                <a:solidFill>
                  <a:schemeClr val="bg1"/>
                </a:solidFill>
                <a:latin typeface="Comic Sans MS" panose="030F0702030302020204" pitchFamily="66" charset="0"/>
              </a:rPr>
              <a:t>There </a:t>
            </a:r>
            <a:r>
              <a:rPr lang="en-US" sz="2400" b="1" dirty="0">
                <a:solidFill>
                  <a:schemeClr val="bg1"/>
                </a:solidFill>
                <a:latin typeface="Comic Sans MS" panose="030F0702030302020204" pitchFamily="66" charset="0"/>
              </a:rPr>
              <a:t>is a strong association between the use of e-cigarettes, cigarettes, and the use of other burned tobacco products by young people. </a:t>
            </a:r>
            <a:r>
              <a:rPr lang="en-US" sz="2000" b="1" dirty="0" smtClean="0">
                <a:solidFill>
                  <a:schemeClr val="bg1"/>
                </a:solidFill>
                <a:latin typeface="Comic Sans MS" panose="030F0702030302020204" pitchFamily="66" charset="0"/>
              </a:rPr>
              <a:t>(Surgeon General)</a:t>
            </a:r>
            <a:endParaRPr lang="en-US" sz="2000" b="1"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90076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77" y="161365"/>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 name="Rectangle 5"/>
          <p:cNvSpPr/>
          <p:nvPr/>
        </p:nvSpPr>
        <p:spPr>
          <a:xfrm>
            <a:off x="107577" y="1788461"/>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 name="Rectangle 6"/>
          <p:cNvSpPr/>
          <p:nvPr/>
        </p:nvSpPr>
        <p:spPr>
          <a:xfrm>
            <a:off x="121024" y="3442448"/>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 name="Rectangle 7"/>
          <p:cNvSpPr/>
          <p:nvPr/>
        </p:nvSpPr>
        <p:spPr>
          <a:xfrm>
            <a:off x="107577" y="5123330"/>
            <a:ext cx="11967882" cy="15329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 name="TextBox 1"/>
          <p:cNvSpPr txBox="1"/>
          <p:nvPr/>
        </p:nvSpPr>
        <p:spPr>
          <a:xfrm>
            <a:off x="107577" y="376569"/>
            <a:ext cx="11967882" cy="1384995"/>
          </a:xfrm>
          <a:prstGeom prst="rect">
            <a:avLst/>
          </a:prstGeom>
          <a:noFill/>
        </p:spPr>
        <p:txBody>
          <a:bodyPr wrap="square" rtlCol="0">
            <a:spAutoFit/>
          </a:bodyPr>
          <a:lstStyle/>
          <a:p>
            <a:pPr algn="ctr"/>
            <a:r>
              <a:rPr lang="en-US" sz="2800" b="1" dirty="0" smtClean="0">
                <a:solidFill>
                  <a:schemeClr val="bg1"/>
                </a:solidFill>
                <a:latin typeface="Comic Sans MS" panose="030F0702030302020204" pitchFamily="66" charset="0"/>
              </a:rPr>
              <a:t>Research </a:t>
            </a:r>
            <a:r>
              <a:rPr lang="en-US" sz="2800" b="1" dirty="0">
                <a:solidFill>
                  <a:schemeClr val="bg1"/>
                </a:solidFill>
                <a:latin typeface="Comic Sans MS" panose="030F0702030302020204" pitchFamily="66" charset="0"/>
              </a:rPr>
              <a:t>has found that youth who use a tobacco product, such as e-cigarettes, are more likely to go on to use other tobacco products like cigarettes. </a:t>
            </a:r>
            <a:r>
              <a:rPr lang="en-US" sz="2000" b="1" dirty="0">
                <a:solidFill>
                  <a:schemeClr val="bg1"/>
                </a:solidFill>
                <a:latin typeface="Comic Sans MS" panose="030F0702030302020204" pitchFamily="66" charset="0"/>
              </a:rPr>
              <a:t>(Surgeon General)</a:t>
            </a:r>
          </a:p>
        </p:txBody>
      </p:sp>
      <p:sp>
        <p:nvSpPr>
          <p:cNvPr id="3" name="TextBox 2"/>
          <p:cNvSpPr txBox="1"/>
          <p:nvPr/>
        </p:nvSpPr>
        <p:spPr>
          <a:xfrm>
            <a:off x="107577" y="1882587"/>
            <a:ext cx="11846858" cy="1938992"/>
          </a:xfrm>
          <a:prstGeom prst="rect">
            <a:avLst/>
          </a:prstGeom>
          <a:noFill/>
        </p:spPr>
        <p:txBody>
          <a:bodyPr wrap="square" rtlCol="0">
            <a:spAutoFit/>
          </a:bodyPr>
          <a:lstStyle/>
          <a:p>
            <a:pPr algn="ctr"/>
            <a:r>
              <a:rPr lang="en-US" sz="2400" b="1" dirty="0" smtClean="0">
                <a:solidFill>
                  <a:schemeClr val="bg1"/>
                </a:solidFill>
                <a:latin typeface="Comic Sans MS" panose="030F0702030302020204" pitchFamily="66" charset="0"/>
              </a:rPr>
              <a:t>Nicotine </a:t>
            </a:r>
            <a:r>
              <a:rPr lang="en-US" sz="2400" b="1" dirty="0">
                <a:solidFill>
                  <a:schemeClr val="bg1"/>
                </a:solidFill>
                <a:latin typeface="Comic Sans MS" panose="030F0702030302020204" pitchFamily="66" charset="0"/>
              </a:rPr>
              <a:t>can cross the placenta and affect fetal and postnatal development. Nicotine exposure during pregnancy can result in multiple adverse consequences, including sudden infant death syndrome (SIDS). </a:t>
            </a:r>
            <a:endParaRPr lang="en-US" sz="2400" b="1" dirty="0" smtClean="0">
              <a:solidFill>
                <a:schemeClr val="bg1"/>
              </a:solidFill>
              <a:latin typeface="Comic Sans MS" panose="030F0702030302020204" pitchFamily="66" charset="0"/>
            </a:endParaRPr>
          </a:p>
          <a:p>
            <a:pPr algn="ctr"/>
            <a:r>
              <a:rPr lang="en-US" sz="2000" b="1" dirty="0" smtClean="0">
                <a:solidFill>
                  <a:schemeClr val="bg1"/>
                </a:solidFill>
                <a:latin typeface="Comic Sans MS" panose="030F0702030302020204" pitchFamily="66" charset="0"/>
              </a:rPr>
              <a:t>(</a:t>
            </a:r>
            <a:r>
              <a:rPr lang="en-US" sz="2000" b="1" dirty="0">
                <a:solidFill>
                  <a:schemeClr val="bg1"/>
                </a:solidFill>
                <a:latin typeface="Comic Sans MS" panose="030F0702030302020204" pitchFamily="66" charset="0"/>
              </a:rPr>
              <a:t>Surgeon General)</a:t>
            </a:r>
          </a:p>
          <a:p>
            <a:pPr algn="ctr"/>
            <a:r>
              <a:rPr lang="en-US" sz="2400" b="1" dirty="0" smtClean="0">
                <a:solidFill>
                  <a:schemeClr val="bg1"/>
                </a:solidFill>
                <a:latin typeface="Comic Sans MS" panose="030F0702030302020204" pitchFamily="66" charset="0"/>
              </a:rPr>
              <a:t> </a:t>
            </a:r>
            <a:endParaRPr lang="en-US" sz="2400" b="1" dirty="0">
              <a:solidFill>
                <a:schemeClr val="bg1"/>
              </a:solidFill>
              <a:latin typeface="Comic Sans MS" panose="030F0702030302020204" pitchFamily="66" charset="0"/>
            </a:endParaRPr>
          </a:p>
        </p:txBody>
      </p:sp>
      <p:sp>
        <p:nvSpPr>
          <p:cNvPr id="5" name="TextBox 4"/>
          <p:cNvSpPr txBox="1"/>
          <p:nvPr/>
        </p:nvSpPr>
        <p:spPr>
          <a:xfrm>
            <a:off x="268941" y="3588805"/>
            <a:ext cx="11752729" cy="1569660"/>
          </a:xfrm>
          <a:prstGeom prst="rect">
            <a:avLst/>
          </a:prstGeom>
          <a:noFill/>
        </p:spPr>
        <p:txBody>
          <a:bodyPr wrap="square" rtlCol="0">
            <a:spAutoFit/>
          </a:bodyPr>
          <a:lstStyle/>
          <a:p>
            <a:pPr algn="ctr"/>
            <a:r>
              <a:rPr lang="en-US" sz="2400" b="1" dirty="0" smtClean="0">
                <a:solidFill>
                  <a:schemeClr val="bg1"/>
                </a:solidFill>
                <a:latin typeface="Comic Sans MS" panose="030F0702030302020204" pitchFamily="66" charset="0"/>
              </a:rPr>
              <a:t>Ingestion </a:t>
            </a:r>
            <a:r>
              <a:rPr lang="en-US" sz="2400" b="1" dirty="0">
                <a:solidFill>
                  <a:schemeClr val="bg1"/>
                </a:solidFill>
                <a:latin typeface="Comic Sans MS" panose="030F0702030302020204" pitchFamily="66" charset="0"/>
              </a:rPr>
              <a:t>of e-cigarette liquids containing nicotine can cause acute toxicity and possible death if the contents of refill cartridges or bottles containing nicotine are consumed. </a:t>
            </a:r>
            <a:r>
              <a:rPr lang="en-US" sz="2000" b="1" dirty="0">
                <a:solidFill>
                  <a:schemeClr val="bg1"/>
                </a:solidFill>
                <a:latin typeface="Comic Sans MS" panose="030F0702030302020204" pitchFamily="66" charset="0"/>
              </a:rPr>
              <a:t>(Surgeon General)</a:t>
            </a:r>
          </a:p>
          <a:p>
            <a:pPr algn="ctr"/>
            <a:endParaRPr lang="en-US" sz="2400" b="1" dirty="0">
              <a:solidFill>
                <a:schemeClr val="bg1"/>
              </a:solidFill>
              <a:latin typeface="Comic Sans MS" panose="030F0702030302020204" pitchFamily="66" charset="0"/>
            </a:endParaRPr>
          </a:p>
        </p:txBody>
      </p:sp>
      <p:sp>
        <p:nvSpPr>
          <p:cNvPr id="9" name="TextBox 8"/>
          <p:cNvSpPr txBox="1"/>
          <p:nvPr/>
        </p:nvSpPr>
        <p:spPr>
          <a:xfrm>
            <a:off x="201706" y="5165229"/>
            <a:ext cx="11873753" cy="1508105"/>
          </a:xfrm>
          <a:prstGeom prst="rect">
            <a:avLst/>
          </a:prstGeom>
          <a:noFill/>
        </p:spPr>
        <p:txBody>
          <a:bodyPr wrap="square" rtlCol="0">
            <a:spAutoFit/>
          </a:bodyPr>
          <a:lstStyle/>
          <a:p>
            <a:pPr algn="ctr"/>
            <a:r>
              <a:rPr lang="en-US" sz="2400" b="1" dirty="0" smtClean="0">
                <a:solidFill>
                  <a:schemeClr val="bg1"/>
                </a:solidFill>
                <a:latin typeface="Comic Sans MS" panose="030F0702030302020204" pitchFamily="66" charset="0"/>
              </a:rPr>
              <a:t>E-cigarette </a:t>
            </a:r>
            <a:r>
              <a:rPr lang="en-US" sz="2400" b="1" dirty="0">
                <a:solidFill>
                  <a:schemeClr val="bg1"/>
                </a:solidFill>
                <a:latin typeface="Comic Sans MS" panose="030F0702030302020204" pitchFamily="66" charset="0"/>
              </a:rPr>
              <a:t>aerosol is not harmless. It can contain harmful and potentially harmful constituents including nicotine. Nicotine exposure during adolescence can cause addiction and can harm the developing adolescent brain. </a:t>
            </a:r>
            <a:r>
              <a:rPr lang="en-US" sz="2000" b="1" dirty="0" smtClean="0">
                <a:solidFill>
                  <a:schemeClr val="bg1"/>
                </a:solidFill>
                <a:latin typeface="Comic Sans MS" panose="030F0702030302020204" pitchFamily="66" charset="0"/>
              </a:rPr>
              <a:t>(Surgeon General)</a:t>
            </a:r>
            <a:endParaRPr lang="en-US" sz="2000" b="1"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300723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7577" y="1855696"/>
            <a:ext cx="11967882" cy="15329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Rectangle 7"/>
          <p:cNvSpPr/>
          <p:nvPr/>
        </p:nvSpPr>
        <p:spPr>
          <a:xfrm>
            <a:off x="89647" y="5249041"/>
            <a:ext cx="11967882" cy="15329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 name="TextBox 1"/>
          <p:cNvSpPr txBox="1"/>
          <p:nvPr/>
        </p:nvSpPr>
        <p:spPr>
          <a:xfrm>
            <a:off x="107577" y="97054"/>
            <a:ext cx="11967882" cy="156966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3200" b="1" dirty="0" smtClean="0">
                <a:solidFill>
                  <a:schemeClr val="bg1"/>
                </a:solidFill>
                <a:latin typeface="Comic Sans MS" panose="030F0702030302020204" pitchFamily="66" charset="0"/>
              </a:rPr>
              <a:t>Nicotine </a:t>
            </a:r>
            <a:r>
              <a:rPr lang="en-US" sz="3200" b="1" dirty="0">
                <a:solidFill>
                  <a:schemeClr val="bg1"/>
                </a:solidFill>
                <a:latin typeface="Comic Sans MS" panose="030F0702030302020204" pitchFamily="66" charset="0"/>
              </a:rPr>
              <a:t>is an addictive substance, that is as addictive as cocaine or heroin and almost all e-cigarettes contain nicotine</a:t>
            </a:r>
            <a:r>
              <a:rPr lang="en-US" sz="3200" b="1" dirty="0" smtClean="0">
                <a:solidFill>
                  <a:schemeClr val="bg1"/>
                </a:solidFill>
                <a:latin typeface="Comic Sans MS" panose="030F0702030302020204" pitchFamily="66" charset="0"/>
              </a:rPr>
              <a:t>.</a:t>
            </a:r>
            <a:endParaRPr lang="en-US" sz="2000" b="1" dirty="0">
              <a:solidFill>
                <a:schemeClr val="accent6">
                  <a:lumMod val="20000"/>
                  <a:lumOff val="80000"/>
                </a:schemeClr>
              </a:solidFill>
              <a:latin typeface="Comic Sans MS" panose="030F0702030302020204" pitchFamily="66" charset="0"/>
            </a:endParaRPr>
          </a:p>
        </p:txBody>
      </p:sp>
      <p:sp>
        <p:nvSpPr>
          <p:cNvPr id="3" name="TextBox 2"/>
          <p:cNvSpPr txBox="1"/>
          <p:nvPr/>
        </p:nvSpPr>
        <p:spPr>
          <a:xfrm>
            <a:off x="89647" y="1855696"/>
            <a:ext cx="11967882" cy="1200329"/>
          </a:xfrm>
          <a:prstGeom prst="rect">
            <a:avLst/>
          </a:prstGeom>
          <a:noFill/>
        </p:spPr>
        <p:txBody>
          <a:bodyPr wrap="square" rtlCol="0">
            <a:spAutoFit/>
          </a:bodyPr>
          <a:lstStyle/>
          <a:p>
            <a:pPr algn="ctr"/>
            <a:r>
              <a:rPr lang="en-US" sz="2400" b="1" dirty="0" smtClean="0">
                <a:solidFill>
                  <a:schemeClr val="bg1"/>
                </a:solidFill>
                <a:latin typeface="Comic Sans MS" panose="030F0702030302020204" pitchFamily="66" charset="0"/>
              </a:rPr>
              <a:t>The </a:t>
            </a:r>
            <a:r>
              <a:rPr lang="en-US" sz="2400" b="1" dirty="0">
                <a:solidFill>
                  <a:schemeClr val="bg1"/>
                </a:solidFill>
                <a:latin typeface="Comic Sans MS" panose="030F0702030302020204" pitchFamily="66" charset="0"/>
              </a:rPr>
              <a:t>U.S. Surgeon General has found exposure to nicotine during pregnancy harms the developing fetus, and causes lasting consequences for the developing brain and lung function in </a:t>
            </a:r>
            <a:r>
              <a:rPr lang="en-US" sz="2400" b="1" dirty="0" smtClean="0">
                <a:solidFill>
                  <a:schemeClr val="bg1"/>
                </a:solidFill>
                <a:latin typeface="Comic Sans MS" panose="030F0702030302020204" pitchFamily="66" charset="0"/>
              </a:rPr>
              <a:t>newborns.</a:t>
            </a:r>
            <a:endParaRPr lang="en-US" sz="2400" b="1" dirty="0">
              <a:solidFill>
                <a:schemeClr val="bg1"/>
              </a:solidFill>
              <a:latin typeface="Comic Sans MS" panose="030F0702030302020204" pitchFamily="66" charset="0"/>
            </a:endParaRPr>
          </a:p>
        </p:txBody>
      </p:sp>
      <p:sp>
        <p:nvSpPr>
          <p:cNvPr id="5" name="TextBox 4"/>
          <p:cNvSpPr txBox="1"/>
          <p:nvPr/>
        </p:nvSpPr>
        <p:spPr>
          <a:xfrm>
            <a:off x="107577" y="3472465"/>
            <a:ext cx="11967882" cy="156966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3200" b="1" dirty="0" smtClean="0">
                <a:solidFill>
                  <a:schemeClr val="bg1"/>
                </a:solidFill>
                <a:latin typeface="Comic Sans MS" panose="030F0702030302020204" pitchFamily="66" charset="0"/>
              </a:rPr>
              <a:t>Inhaling </a:t>
            </a:r>
            <a:r>
              <a:rPr lang="en-US" sz="3200" b="1" dirty="0">
                <a:solidFill>
                  <a:schemeClr val="bg1"/>
                </a:solidFill>
                <a:latin typeface="Comic Sans MS" panose="030F0702030302020204" pitchFamily="66" charset="0"/>
              </a:rPr>
              <a:t>nicotine through a vaping device increases your chances of esophageal, throat and stomach </a:t>
            </a:r>
            <a:r>
              <a:rPr lang="en-US" sz="3200" b="1" dirty="0" smtClean="0">
                <a:solidFill>
                  <a:schemeClr val="bg1"/>
                </a:solidFill>
                <a:latin typeface="Comic Sans MS" panose="030F0702030302020204" pitchFamily="66" charset="0"/>
              </a:rPr>
              <a:t>cancer.</a:t>
            </a:r>
          </a:p>
          <a:p>
            <a:pPr algn="ctr"/>
            <a:r>
              <a:rPr lang="en-US" sz="3200" b="1" dirty="0" smtClean="0">
                <a:solidFill>
                  <a:schemeClr val="bg1"/>
                </a:solidFill>
                <a:latin typeface="Comic Sans MS" panose="030F0702030302020204" pitchFamily="66" charset="0"/>
              </a:rPr>
              <a:t> </a:t>
            </a:r>
            <a:endParaRPr lang="en-US" sz="2000" b="1" dirty="0">
              <a:solidFill>
                <a:schemeClr val="accent6">
                  <a:lumMod val="20000"/>
                  <a:lumOff val="80000"/>
                </a:schemeClr>
              </a:solidFill>
              <a:latin typeface="Comic Sans MS" panose="030F0702030302020204" pitchFamily="66" charset="0"/>
            </a:endParaRPr>
          </a:p>
        </p:txBody>
      </p:sp>
      <p:sp>
        <p:nvSpPr>
          <p:cNvPr id="9" name="TextBox 8"/>
          <p:cNvSpPr txBox="1"/>
          <p:nvPr/>
        </p:nvSpPr>
        <p:spPr>
          <a:xfrm>
            <a:off x="172682" y="5288340"/>
            <a:ext cx="11932023" cy="1569660"/>
          </a:xfrm>
          <a:prstGeom prst="rect">
            <a:avLst/>
          </a:prstGeom>
          <a:noFill/>
        </p:spPr>
        <p:txBody>
          <a:bodyPr wrap="square" rtlCol="0">
            <a:spAutoFit/>
          </a:bodyPr>
          <a:lstStyle/>
          <a:p>
            <a:pPr algn="ctr"/>
            <a:r>
              <a:rPr lang="en-US" sz="2400" b="1" dirty="0" smtClean="0">
                <a:solidFill>
                  <a:schemeClr val="bg1"/>
                </a:solidFill>
                <a:latin typeface="Comic Sans MS" panose="030F0702030302020204" pitchFamily="66" charset="0"/>
              </a:rPr>
              <a:t>Nicotine </a:t>
            </a:r>
            <a:r>
              <a:rPr lang="en-US" sz="2400" b="1" dirty="0">
                <a:solidFill>
                  <a:schemeClr val="bg1"/>
                </a:solidFill>
                <a:latin typeface="Comic Sans MS" panose="030F0702030302020204" pitchFamily="66" charset="0"/>
              </a:rPr>
              <a:t>has a negative impact on adolescent brain development. </a:t>
            </a:r>
            <a:r>
              <a:rPr lang="en-US" sz="2400" b="1" dirty="0" smtClean="0">
                <a:solidFill>
                  <a:schemeClr val="bg1"/>
                </a:solidFill>
                <a:latin typeface="Comic Sans MS" panose="030F0702030302020204" pitchFamily="66" charset="0"/>
              </a:rPr>
              <a:t>Nicotine </a:t>
            </a:r>
            <a:r>
              <a:rPr lang="en-US" sz="2400" b="1" dirty="0">
                <a:solidFill>
                  <a:schemeClr val="bg1"/>
                </a:solidFill>
                <a:latin typeface="Comic Sans MS" panose="030F0702030302020204" pitchFamily="66" charset="0"/>
              </a:rPr>
              <a:t>use during adolescence and young adulthood has been associated with lasting cognitive and behavioral impairments, including effects on working memory and attention.</a:t>
            </a:r>
          </a:p>
        </p:txBody>
      </p:sp>
    </p:spTree>
    <p:extLst>
      <p:ext uri="{BB962C8B-B14F-4D97-AF65-F5344CB8AC3E}">
        <p14:creationId xmlns:p14="http://schemas.microsoft.com/office/powerpoint/2010/main" val="3100665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7577" y="1855696"/>
            <a:ext cx="11967882" cy="15329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Rectangle 7"/>
          <p:cNvSpPr/>
          <p:nvPr/>
        </p:nvSpPr>
        <p:spPr>
          <a:xfrm>
            <a:off x="89647" y="5249041"/>
            <a:ext cx="11967882" cy="15329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 name="TextBox 1"/>
          <p:cNvSpPr txBox="1"/>
          <p:nvPr/>
        </p:nvSpPr>
        <p:spPr>
          <a:xfrm>
            <a:off x="107577" y="97054"/>
            <a:ext cx="11967882" cy="156966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400" b="1" dirty="0" smtClean="0">
                <a:solidFill>
                  <a:schemeClr val="bg1"/>
                </a:solidFill>
                <a:latin typeface="Comic Sans MS" panose="030F0702030302020204" pitchFamily="66" charset="0"/>
              </a:rPr>
              <a:t>Upon </a:t>
            </a:r>
            <a:r>
              <a:rPr lang="en-US" sz="2400" b="1" dirty="0">
                <a:solidFill>
                  <a:schemeClr val="bg1"/>
                </a:solidFill>
                <a:latin typeface="Comic Sans MS" panose="030F0702030302020204" pitchFamily="66" charset="0"/>
              </a:rPr>
              <a:t>entering the bloodstream, nicotine immediately stimulates the adrenal glands to release the hormone epinephrine (adrenaline). Epinephrine stimulates the central nervous system and increases blood pressure, respiration, and heart rate</a:t>
            </a:r>
            <a:r>
              <a:rPr lang="en-US" sz="2400" b="1" dirty="0" smtClean="0">
                <a:solidFill>
                  <a:schemeClr val="bg1"/>
                </a:solidFill>
                <a:latin typeface="Comic Sans MS" panose="030F0702030302020204" pitchFamily="66" charset="0"/>
              </a:rPr>
              <a:t>.</a:t>
            </a:r>
            <a:endParaRPr lang="en-US" sz="2800" b="1" dirty="0">
              <a:solidFill>
                <a:schemeClr val="accent6">
                  <a:lumMod val="20000"/>
                  <a:lumOff val="80000"/>
                </a:schemeClr>
              </a:solidFill>
              <a:latin typeface="Comic Sans MS" panose="030F0702030302020204" pitchFamily="66" charset="0"/>
            </a:endParaRPr>
          </a:p>
        </p:txBody>
      </p:sp>
      <p:sp>
        <p:nvSpPr>
          <p:cNvPr id="3" name="TextBox 2"/>
          <p:cNvSpPr txBox="1"/>
          <p:nvPr/>
        </p:nvSpPr>
        <p:spPr>
          <a:xfrm>
            <a:off x="89647" y="1855696"/>
            <a:ext cx="11967882" cy="1200329"/>
          </a:xfrm>
          <a:prstGeom prst="rect">
            <a:avLst/>
          </a:prstGeom>
          <a:noFill/>
        </p:spPr>
        <p:txBody>
          <a:bodyPr wrap="square" rtlCol="0">
            <a:spAutoFit/>
          </a:bodyPr>
          <a:lstStyle/>
          <a:p>
            <a:pPr algn="ctr"/>
            <a:r>
              <a:rPr lang="en-US" sz="2400" b="1" dirty="0" smtClean="0">
                <a:solidFill>
                  <a:schemeClr val="bg1"/>
                </a:solidFill>
                <a:latin typeface="Comic Sans MS" panose="030F0702030302020204" pitchFamily="66" charset="0"/>
              </a:rPr>
              <a:t>The </a:t>
            </a:r>
            <a:r>
              <a:rPr lang="en-US" sz="2400" b="1" dirty="0">
                <a:solidFill>
                  <a:schemeClr val="bg1"/>
                </a:solidFill>
                <a:latin typeface="Comic Sans MS" panose="030F0702030302020204" pitchFamily="66" charset="0"/>
              </a:rPr>
              <a:t>U.S. Surgeon General has found exposure to nicotine during pregnancy harms the developing fetus, and causes lasting consequences for the developing brain and lung function in </a:t>
            </a:r>
            <a:r>
              <a:rPr lang="en-US" sz="2400" b="1" dirty="0" smtClean="0">
                <a:solidFill>
                  <a:schemeClr val="bg1"/>
                </a:solidFill>
                <a:latin typeface="Comic Sans MS" panose="030F0702030302020204" pitchFamily="66" charset="0"/>
              </a:rPr>
              <a:t>newborns.</a:t>
            </a:r>
            <a:endParaRPr lang="en-US" sz="2400" b="1" dirty="0">
              <a:solidFill>
                <a:schemeClr val="bg1"/>
              </a:solidFill>
              <a:latin typeface="Comic Sans MS" panose="030F0702030302020204" pitchFamily="66" charset="0"/>
            </a:endParaRPr>
          </a:p>
        </p:txBody>
      </p:sp>
      <p:sp>
        <p:nvSpPr>
          <p:cNvPr id="5" name="TextBox 4"/>
          <p:cNvSpPr txBox="1"/>
          <p:nvPr/>
        </p:nvSpPr>
        <p:spPr>
          <a:xfrm>
            <a:off x="107577" y="3472465"/>
            <a:ext cx="11967882" cy="156966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2400" b="1" dirty="0" smtClean="0">
                <a:solidFill>
                  <a:schemeClr val="bg1"/>
                </a:solidFill>
                <a:latin typeface="Comic Sans MS" panose="030F0702030302020204" pitchFamily="66" charset="0"/>
              </a:rPr>
              <a:t>Similar </a:t>
            </a:r>
            <a:r>
              <a:rPr lang="en-US" sz="2400" b="1" dirty="0">
                <a:solidFill>
                  <a:schemeClr val="bg1"/>
                </a:solidFill>
                <a:latin typeface="Comic Sans MS" panose="030F0702030302020204" pitchFamily="66" charset="0"/>
              </a:rPr>
              <a:t>to other addictive drugs like cocaine and heroin, nicotine increases levels of the neurotransmitter dopamine, which affects the brain pathways that control reward and pleasure. For many tobacco users, long-term brain changes induced by continued nicotine exposure result in </a:t>
            </a:r>
            <a:r>
              <a:rPr lang="en-US" sz="2400" b="1" dirty="0" smtClean="0">
                <a:solidFill>
                  <a:schemeClr val="bg1"/>
                </a:solidFill>
                <a:latin typeface="Comic Sans MS" panose="030F0702030302020204" pitchFamily="66" charset="0"/>
              </a:rPr>
              <a:t>addiction.</a:t>
            </a:r>
            <a:endParaRPr lang="en-US" sz="2400" b="1" dirty="0">
              <a:solidFill>
                <a:schemeClr val="bg1"/>
              </a:solidFill>
              <a:latin typeface="Comic Sans MS" panose="030F0702030302020204" pitchFamily="66" charset="0"/>
            </a:endParaRPr>
          </a:p>
        </p:txBody>
      </p:sp>
      <p:sp>
        <p:nvSpPr>
          <p:cNvPr id="9" name="TextBox 8"/>
          <p:cNvSpPr txBox="1"/>
          <p:nvPr/>
        </p:nvSpPr>
        <p:spPr>
          <a:xfrm>
            <a:off x="187672" y="5249041"/>
            <a:ext cx="11932023" cy="1569660"/>
          </a:xfrm>
          <a:prstGeom prst="rect">
            <a:avLst/>
          </a:prstGeom>
          <a:noFill/>
        </p:spPr>
        <p:txBody>
          <a:bodyPr wrap="square" rtlCol="0">
            <a:spAutoFit/>
          </a:bodyPr>
          <a:lstStyle/>
          <a:p>
            <a:pPr algn="ctr"/>
            <a:r>
              <a:rPr lang="en-US" sz="2400" b="1" dirty="0" smtClean="0">
                <a:solidFill>
                  <a:schemeClr val="bg1"/>
                </a:solidFill>
                <a:latin typeface="Comic Sans MS" panose="030F0702030302020204" pitchFamily="66" charset="0"/>
              </a:rPr>
              <a:t>Because </a:t>
            </a:r>
            <a:r>
              <a:rPr lang="en-US" sz="2400" b="1" dirty="0">
                <a:solidFill>
                  <a:schemeClr val="bg1"/>
                </a:solidFill>
                <a:latin typeface="Comic Sans MS" panose="030F0702030302020204" pitchFamily="66" charset="0"/>
              </a:rPr>
              <a:t>e-cigarettes contain nicotine derived from tobacco, they are now subject to </a:t>
            </a:r>
            <a:r>
              <a:rPr lang="en-US" sz="2400" b="1" dirty="0" smtClean="0">
                <a:solidFill>
                  <a:schemeClr val="bg1"/>
                </a:solidFill>
                <a:latin typeface="Comic Sans MS" panose="030F0702030302020204" pitchFamily="66" charset="0"/>
              </a:rPr>
              <a:t>government regulation </a:t>
            </a:r>
            <a:r>
              <a:rPr lang="en-US" sz="2400" b="1" dirty="0">
                <a:solidFill>
                  <a:schemeClr val="bg1"/>
                </a:solidFill>
                <a:latin typeface="Comic Sans MS" panose="030F0702030302020204" pitchFamily="66" charset="0"/>
              </a:rPr>
              <a:t>as tobacco products, including the requirement that both in-store and online </a:t>
            </a:r>
            <a:r>
              <a:rPr lang="en-US" sz="2400" b="1" dirty="0" smtClean="0">
                <a:solidFill>
                  <a:schemeClr val="bg1"/>
                </a:solidFill>
                <a:latin typeface="Comic Sans MS" panose="030F0702030302020204" pitchFamily="66" charset="0"/>
              </a:rPr>
              <a:t>purchasers be </a:t>
            </a:r>
            <a:r>
              <a:rPr lang="en-US" sz="2400" b="1" dirty="0">
                <a:solidFill>
                  <a:schemeClr val="bg1"/>
                </a:solidFill>
                <a:latin typeface="Comic Sans MS" panose="030F0702030302020204" pitchFamily="66" charset="0"/>
              </a:rPr>
              <a:t>at least 18 years of </a:t>
            </a:r>
            <a:r>
              <a:rPr lang="en-US" sz="2400" b="1" dirty="0" smtClean="0">
                <a:solidFill>
                  <a:schemeClr val="bg1"/>
                </a:solidFill>
                <a:latin typeface="Comic Sans MS" panose="030F0702030302020204" pitchFamily="66" charset="0"/>
              </a:rPr>
              <a:t>age.</a:t>
            </a:r>
            <a:endParaRPr lang="en-US" sz="2400" b="1"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3442508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7577" y="1855696"/>
            <a:ext cx="11967882" cy="15329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Rectangle 7"/>
          <p:cNvSpPr/>
          <p:nvPr/>
        </p:nvSpPr>
        <p:spPr>
          <a:xfrm>
            <a:off x="89647" y="5249041"/>
            <a:ext cx="11967882" cy="15329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 name="TextBox 1"/>
          <p:cNvSpPr txBox="1"/>
          <p:nvPr/>
        </p:nvSpPr>
        <p:spPr>
          <a:xfrm>
            <a:off x="107577" y="97054"/>
            <a:ext cx="11967882" cy="156966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3600" b="1" dirty="0" smtClean="0">
                <a:solidFill>
                  <a:schemeClr val="bg1"/>
                </a:solidFill>
                <a:latin typeface="Comic Sans MS" panose="030F0702030302020204" pitchFamily="66" charset="0"/>
              </a:rPr>
              <a:t>The ingredients </a:t>
            </a:r>
            <a:r>
              <a:rPr lang="en-US" sz="3600" b="1" dirty="0">
                <a:solidFill>
                  <a:schemeClr val="bg1"/>
                </a:solidFill>
                <a:latin typeface="Comic Sans MS" panose="030F0702030302020204" pitchFamily="66" charset="0"/>
              </a:rPr>
              <a:t>of e-cigarette liquids can include solvents, </a:t>
            </a:r>
            <a:r>
              <a:rPr lang="en-US" sz="3600" b="1" dirty="0" err="1">
                <a:solidFill>
                  <a:schemeClr val="bg1"/>
                </a:solidFill>
                <a:latin typeface="Comic Sans MS" panose="030F0702030302020204" pitchFamily="66" charset="0"/>
              </a:rPr>
              <a:t>flavorants</a:t>
            </a:r>
            <a:r>
              <a:rPr lang="en-US" sz="3600" b="1" dirty="0">
                <a:solidFill>
                  <a:schemeClr val="bg1"/>
                </a:solidFill>
                <a:latin typeface="Comic Sans MS" panose="030F0702030302020204" pitchFamily="66" charset="0"/>
              </a:rPr>
              <a:t>, and toxicants. </a:t>
            </a:r>
            <a:endParaRPr lang="en-US" sz="3600" b="1" dirty="0" smtClean="0">
              <a:solidFill>
                <a:schemeClr val="bg1"/>
              </a:solidFill>
              <a:latin typeface="Comic Sans MS" panose="030F0702030302020204" pitchFamily="66" charset="0"/>
            </a:endParaRPr>
          </a:p>
          <a:p>
            <a:pPr algn="ctr"/>
            <a:r>
              <a:rPr lang="en-US" sz="2400" b="1" dirty="0" smtClean="0">
                <a:solidFill>
                  <a:schemeClr val="bg1"/>
                </a:solidFill>
                <a:latin typeface="Comic Sans MS" panose="030F0702030302020204" pitchFamily="66" charset="0"/>
              </a:rPr>
              <a:t>(Surgeon General)</a:t>
            </a:r>
            <a:endParaRPr lang="en-US" sz="2000" b="1" dirty="0">
              <a:solidFill>
                <a:schemeClr val="accent6">
                  <a:lumMod val="20000"/>
                  <a:lumOff val="80000"/>
                </a:schemeClr>
              </a:solidFill>
              <a:latin typeface="Comic Sans MS" panose="030F0702030302020204" pitchFamily="66" charset="0"/>
            </a:endParaRPr>
          </a:p>
        </p:txBody>
      </p:sp>
      <p:sp>
        <p:nvSpPr>
          <p:cNvPr id="3" name="TextBox 2"/>
          <p:cNvSpPr txBox="1"/>
          <p:nvPr/>
        </p:nvSpPr>
        <p:spPr>
          <a:xfrm>
            <a:off x="107577" y="2017166"/>
            <a:ext cx="11967882" cy="1323439"/>
          </a:xfrm>
          <a:prstGeom prst="rect">
            <a:avLst/>
          </a:prstGeom>
          <a:noFill/>
        </p:spPr>
        <p:txBody>
          <a:bodyPr wrap="square" rtlCol="0">
            <a:spAutoFit/>
          </a:bodyPr>
          <a:lstStyle/>
          <a:p>
            <a:pPr algn="ctr"/>
            <a:r>
              <a:rPr lang="en-US" sz="2000" b="1" dirty="0" smtClean="0">
                <a:solidFill>
                  <a:schemeClr val="bg1"/>
                </a:solidFill>
                <a:latin typeface="Comic Sans MS" panose="030F0702030302020204" pitchFamily="66" charset="0"/>
              </a:rPr>
              <a:t>The </a:t>
            </a:r>
            <a:r>
              <a:rPr lang="en-US" sz="2000" b="1" dirty="0">
                <a:solidFill>
                  <a:schemeClr val="bg1"/>
                </a:solidFill>
                <a:latin typeface="Comic Sans MS" panose="030F0702030302020204" pitchFamily="66" charset="0"/>
              </a:rPr>
              <a:t>aerosol created by e-cigarettes can contain ingredients that are harmful and potentially harmful to the public’s health, including: nicotine; ultrafine particles; flavorings such as diacetyl, a chemical linked to serious lung disease; volatile organic compounds such as benzene, which is found in car exhaust; and heavy metals, such as nickel, tin, and lead.</a:t>
            </a:r>
          </a:p>
        </p:txBody>
      </p:sp>
      <p:sp>
        <p:nvSpPr>
          <p:cNvPr id="5" name="TextBox 4"/>
          <p:cNvSpPr txBox="1"/>
          <p:nvPr/>
        </p:nvSpPr>
        <p:spPr>
          <a:xfrm>
            <a:off x="107577" y="3472465"/>
            <a:ext cx="11967882" cy="1692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4000" b="1" dirty="0" smtClean="0">
                <a:solidFill>
                  <a:schemeClr val="bg1"/>
                </a:solidFill>
                <a:latin typeface="Comic Sans MS" panose="030F0702030302020204" pitchFamily="66" charset="0"/>
              </a:rPr>
              <a:t>Smokers </a:t>
            </a:r>
            <a:r>
              <a:rPr lang="en-US" sz="4000" b="1" dirty="0">
                <a:solidFill>
                  <a:schemeClr val="bg1"/>
                </a:solidFill>
                <a:latin typeface="Comic Sans MS" panose="030F0702030302020204" pitchFamily="66" charset="0"/>
              </a:rPr>
              <a:t>may absorb higher concentrations of carbon monoxide, metals and </a:t>
            </a:r>
            <a:r>
              <a:rPr lang="en-US" sz="4000" b="1" dirty="0" smtClean="0">
                <a:solidFill>
                  <a:schemeClr val="bg1"/>
                </a:solidFill>
                <a:latin typeface="Comic Sans MS" panose="030F0702030302020204" pitchFamily="66" charset="0"/>
              </a:rPr>
              <a:t>carcinogens.</a:t>
            </a:r>
          </a:p>
          <a:p>
            <a:pPr algn="ctr"/>
            <a:r>
              <a:rPr lang="en-US" sz="2400" b="1" dirty="0" smtClean="0">
                <a:solidFill>
                  <a:schemeClr val="bg1"/>
                </a:solidFill>
                <a:latin typeface="Comic Sans MS" panose="030F0702030302020204" pitchFamily="66" charset="0"/>
              </a:rPr>
              <a:t>(Center for Disease Control)</a:t>
            </a:r>
            <a:endParaRPr lang="en-US" sz="2000" b="1" dirty="0">
              <a:solidFill>
                <a:schemeClr val="bg1"/>
              </a:solidFill>
              <a:latin typeface="Comic Sans MS" panose="030F0702030302020204" pitchFamily="66" charset="0"/>
            </a:endParaRPr>
          </a:p>
        </p:txBody>
      </p:sp>
      <p:sp>
        <p:nvSpPr>
          <p:cNvPr id="9" name="TextBox 8"/>
          <p:cNvSpPr txBox="1"/>
          <p:nvPr/>
        </p:nvSpPr>
        <p:spPr>
          <a:xfrm>
            <a:off x="187672" y="5165236"/>
            <a:ext cx="11932023" cy="1661993"/>
          </a:xfrm>
          <a:prstGeom prst="rect">
            <a:avLst/>
          </a:prstGeom>
          <a:noFill/>
        </p:spPr>
        <p:txBody>
          <a:bodyPr wrap="square" rtlCol="0">
            <a:spAutoFit/>
          </a:bodyPr>
          <a:lstStyle/>
          <a:p>
            <a:pPr algn="ctr"/>
            <a:r>
              <a:rPr lang="en-US" sz="2800" b="1" dirty="0" smtClean="0">
                <a:solidFill>
                  <a:schemeClr val="bg1"/>
                </a:solidFill>
                <a:latin typeface="Comic Sans MS" panose="030F0702030302020204" pitchFamily="66" charset="0"/>
              </a:rPr>
              <a:t>Sweetened </a:t>
            </a:r>
            <a:r>
              <a:rPr lang="en-US" sz="2800" b="1" dirty="0">
                <a:solidFill>
                  <a:schemeClr val="bg1"/>
                </a:solidFill>
                <a:latin typeface="Comic Sans MS" panose="030F0702030302020204" pitchFamily="66" charset="0"/>
              </a:rPr>
              <a:t>and nontobacco products smoke have other toxic substances known to increase risks of smoking-related cancers, heart disease and lung </a:t>
            </a:r>
            <a:r>
              <a:rPr lang="en-US" sz="2800" b="1" dirty="0" smtClean="0">
                <a:solidFill>
                  <a:schemeClr val="bg1"/>
                </a:solidFill>
                <a:latin typeface="Comic Sans MS" panose="030F0702030302020204" pitchFamily="66" charset="0"/>
              </a:rPr>
              <a:t>disease.</a:t>
            </a:r>
          </a:p>
          <a:p>
            <a:pPr algn="ctr"/>
            <a:r>
              <a:rPr lang="en-US" b="1" dirty="0" smtClean="0">
                <a:solidFill>
                  <a:schemeClr val="bg1"/>
                </a:solidFill>
                <a:latin typeface="Comic Sans MS" panose="030F0702030302020204" pitchFamily="66" charset="0"/>
              </a:rPr>
              <a:t>(Center for Disease Control)</a:t>
            </a:r>
            <a:endParaRPr lang="en-US" b="1"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35599681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304</TotalTime>
  <Words>1101</Words>
  <Application>Microsoft Office PowerPoint</Application>
  <PresentationFormat>Widescreen</PresentationFormat>
  <Paragraphs>64</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21</cp:revision>
  <dcterms:created xsi:type="dcterms:W3CDTF">2016-02-29T19:32:13Z</dcterms:created>
  <dcterms:modified xsi:type="dcterms:W3CDTF">2017-01-18T00:17:21Z</dcterms:modified>
</cp:coreProperties>
</file>