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7" r:id="rId2"/>
    <p:sldId id="258" r:id="rId3"/>
    <p:sldId id="259" r:id="rId4"/>
    <p:sldId id="260" r:id="rId5"/>
    <p:sldId id="261" r:id="rId6"/>
    <p:sldId id="265" r:id="rId7"/>
    <p:sldId id="268" r:id="rId8"/>
    <p:sldId id="266" r:id="rId9"/>
    <p:sldId id="256" r:id="rId10"/>
  </p:sldIdLst>
  <p:sldSz cx="6858000" cy="9144000" type="letter"/>
  <p:notesSz cx="7023100" cy="93091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Vaping Scenarios" id="{B0F6BE1E-C40B-4F7B-A2D9-A8B1B513C037}">
          <p14:sldIdLst>
            <p14:sldId id="257"/>
            <p14:sldId id="258"/>
            <p14:sldId id="259"/>
            <p14:sldId id="260"/>
            <p14:sldId id="261"/>
          </p14:sldIdLst>
        </p14:section>
        <p14:section name="Scenario Key" id="{FF817557-EE26-43C1-BB4B-79F891AC5F2E}">
          <p14:sldIdLst>
            <p14:sldId id="265"/>
            <p14:sldId id="268"/>
            <p14:sldId id="266"/>
          </p14:sldIdLst>
        </p14:section>
        <p14:section name="Activity Cards" id="{ADBF3DDA-220E-4651-B90E-E78A5339A4A4}">
          <p14:sldIdLst>
            <p14:sldId id="256"/>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458" autoAdjust="0"/>
    <p:restoredTop sz="94660"/>
  </p:normalViewPr>
  <p:slideViewPr>
    <p:cSldViewPr snapToGrid="0">
      <p:cViewPr varScale="1">
        <p:scale>
          <a:sx n="60" d="100"/>
          <a:sy n="60" d="100"/>
        </p:scale>
        <p:origin x="915"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E8B9DBC-27AE-40F5-BB37-5210CF576328}" type="datetimeFigureOut">
              <a:rPr lang="en-US" smtClean="0"/>
              <a:t>9/25/2019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E442C0C-15E0-44D8-9A64-264097920ED9}" type="slidenum">
              <a:rPr lang="en-US" smtClean="0"/>
              <a:t>‹#›</a:t>
            </a:fld>
            <a:endParaRPr lang="en-US" dirty="0"/>
          </a:p>
        </p:txBody>
      </p:sp>
    </p:spTree>
    <p:extLst>
      <p:ext uri="{BB962C8B-B14F-4D97-AF65-F5344CB8AC3E}">
        <p14:creationId xmlns:p14="http://schemas.microsoft.com/office/powerpoint/2010/main" val="476070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E8B9DBC-27AE-40F5-BB37-5210CF576328}" type="datetimeFigureOut">
              <a:rPr lang="en-US" smtClean="0"/>
              <a:t>9/25/2019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E442C0C-15E0-44D8-9A64-264097920ED9}" type="slidenum">
              <a:rPr lang="en-US" smtClean="0"/>
              <a:t>‹#›</a:t>
            </a:fld>
            <a:endParaRPr lang="en-US" dirty="0"/>
          </a:p>
        </p:txBody>
      </p:sp>
    </p:spTree>
    <p:extLst>
      <p:ext uri="{BB962C8B-B14F-4D97-AF65-F5344CB8AC3E}">
        <p14:creationId xmlns:p14="http://schemas.microsoft.com/office/powerpoint/2010/main" val="8864219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E8B9DBC-27AE-40F5-BB37-5210CF576328}" type="datetimeFigureOut">
              <a:rPr lang="en-US" smtClean="0"/>
              <a:t>9/25/2019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E442C0C-15E0-44D8-9A64-264097920ED9}" type="slidenum">
              <a:rPr lang="en-US" smtClean="0"/>
              <a:t>‹#›</a:t>
            </a:fld>
            <a:endParaRPr lang="en-US" dirty="0"/>
          </a:p>
        </p:txBody>
      </p:sp>
    </p:spTree>
    <p:extLst>
      <p:ext uri="{BB962C8B-B14F-4D97-AF65-F5344CB8AC3E}">
        <p14:creationId xmlns:p14="http://schemas.microsoft.com/office/powerpoint/2010/main" val="272963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E8B9DBC-27AE-40F5-BB37-5210CF576328}" type="datetimeFigureOut">
              <a:rPr lang="en-US" smtClean="0"/>
              <a:t>9/25/2019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E442C0C-15E0-44D8-9A64-264097920ED9}" type="slidenum">
              <a:rPr lang="en-US" smtClean="0"/>
              <a:t>‹#›</a:t>
            </a:fld>
            <a:endParaRPr lang="en-US" dirty="0"/>
          </a:p>
        </p:txBody>
      </p:sp>
    </p:spTree>
    <p:extLst>
      <p:ext uri="{BB962C8B-B14F-4D97-AF65-F5344CB8AC3E}">
        <p14:creationId xmlns:p14="http://schemas.microsoft.com/office/powerpoint/2010/main" val="32269217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E8B9DBC-27AE-40F5-BB37-5210CF576328}" type="datetimeFigureOut">
              <a:rPr lang="en-US" smtClean="0"/>
              <a:t>9/25/2019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E442C0C-15E0-44D8-9A64-264097920ED9}" type="slidenum">
              <a:rPr lang="en-US" smtClean="0"/>
              <a:t>‹#›</a:t>
            </a:fld>
            <a:endParaRPr lang="en-US" dirty="0"/>
          </a:p>
        </p:txBody>
      </p:sp>
    </p:spTree>
    <p:extLst>
      <p:ext uri="{BB962C8B-B14F-4D97-AF65-F5344CB8AC3E}">
        <p14:creationId xmlns:p14="http://schemas.microsoft.com/office/powerpoint/2010/main" val="11015116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E8B9DBC-27AE-40F5-BB37-5210CF576328}" type="datetimeFigureOut">
              <a:rPr lang="en-US" smtClean="0"/>
              <a:t>9/25/2019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E442C0C-15E0-44D8-9A64-264097920ED9}" type="slidenum">
              <a:rPr lang="en-US" smtClean="0"/>
              <a:t>‹#›</a:t>
            </a:fld>
            <a:endParaRPr lang="en-US" dirty="0"/>
          </a:p>
        </p:txBody>
      </p:sp>
    </p:spTree>
    <p:extLst>
      <p:ext uri="{BB962C8B-B14F-4D97-AF65-F5344CB8AC3E}">
        <p14:creationId xmlns:p14="http://schemas.microsoft.com/office/powerpoint/2010/main" val="29255335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E8B9DBC-27AE-40F5-BB37-5210CF576328}" type="datetimeFigureOut">
              <a:rPr lang="en-US" smtClean="0"/>
              <a:t>9/25/2019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E442C0C-15E0-44D8-9A64-264097920ED9}" type="slidenum">
              <a:rPr lang="en-US" smtClean="0"/>
              <a:t>‹#›</a:t>
            </a:fld>
            <a:endParaRPr lang="en-US" dirty="0"/>
          </a:p>
        </p:txBody>
      </p:sp>
    </p:spTree>
    <p:extLst>
      <p:ext uri="{BB962C8B-B14F-4D97-AF65-F5344CB8AC3E}">
        <p14:creationId xmlns:p14="http://schemas.microsoft.com/office/powerpoint/2010/main" val="33515514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E8B9DBC-27AE-40F5-BB37-5210CF576328}" type="datetimeFigureOut">
              <a:rPr lang="en-US" smtClean="0"/>
              <a:t>9/25/2019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E442C0C-15E0-44D8-9A64-264097920ED9}" type="slidenum">
              <a:rPr lang="en-US" smtClean="0"/>
              <a:t>‹#›</a:t>
            </a:fld>
            <a:endParaRPr lang="en-US" dirty="0"/>
          </a:p>
        </p:txBody>
      </p:sp>
    </p:spTree>
    <p:extLst>
      <p:ext uri="{BB962C8B-B14F-4D97-AF65-F5344CB8AC3E}">
        <p14:creationId xmlns:p14="http://schemas.microsoft.com/office/powerpoint/2010/main" val="8880106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8B9DBC-27AE-40F5-BB37-5210CF576328}" type="datetimeFigureOut">
              <a:rPr lang="en-US" smtClean="0"/>
              <a:t>9/25/2019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E442C0C-15E0-44D8-9A64-264097920ED9}" type="slidenum">
              <a:rPr lang="en-US" smtClean="0"/>
              <a:t>‹#›</a:t>
            </a:fld>
            <a:endParaRPr lang="en-US" dirty="0"/>
          </a:p>
        </p:txBody>
      </p:sp>
    </p:spTree>
    <p:extLst>
      <p:ext uri="{BB962C8B-B14F-4D97-AF65-F5344CB8AC3E}">
        <p14:creationId xmlns:p14="http://schemas.microsoft.com/office/powerpoint/2010/main" val="11377884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4E8B9DBC-27AE-40F5-BB37-5210CF576328}" type="datetimeFigureOut">
              <a:rPr lang="en-US" smtClean="0"/>
              <a:t>9/25/2019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E442C0C-15E0-44D8-9A64-264097920ED9}" type="slidenum">
              <a:rPr lang="en-US" smtClean="0"/>
              <a:t>‹#›</a:t>
            </a:fld>
            <a:endParaRPr lang="en-US" dirty="0"/>
          </a:p>
        </p:txBody>
      </p:sp>
    </p:spTree>
    <p:extLst>
      <p:ext uri="{BB962C8B-B14F-4D97-AF65-F5344CB8AC3E}">
        <p14:creationId xmlns:p14="http://schemas.microsoft.com/office/powerpoint/2010/main" val="32513698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dirty="0"/>
              <a:t>Click icon to add picture</a:t>
            </a:r>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4E8B9DBC-27AE-40F5-BB37-5210CF576328}" type="datetimeFigureOut">
              <a:rPr lang="en-US" smtClean="0"/>
              <a:t>9/25/2019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E442C0C-15E0-44D8-9A64-264097920ED9}" type="slidenum">
              <a:rPr lang="en-US" smtClean="0"/>
              <a:t>‹#›</a:t>
            </a:fld>
            <a:endParaRPr lang="en-US" dirty="0"/>
          </a:p>
        </p:txBody>
      </p:sp>
    </p:spTree>
    <p:extLst>
      <p:ext uri="{BB962C8B-B14F-4D97-AF65-F5344CB8AC3E}">
        <p14:creationId xmlns:p14="http://schemas.microsoft.com/office/powerpoint/2010/main" val="1867227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4E8B9DBC-27AE-40F5-BB37-5210CF576328}" type="datetimeFigureOut">
              <a:rPr lang="en-US" smtClean="0"/>
              <a:t>9/25/2019</a:t>
            </a:fld>
            <a:endParaRPr lang="en-US" dirty="0"/>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9E442C0C-15E0-44D8-9A64-264097920ED9}" type="slidenum">
              <a:rPr lang="en-US" smtClean="0"/>
              <a:t>‹#›</a:t>
            </a:fld>
            <a:endParaRPr lang="en-US" dirty="0"/>
          </a:p>
        </p:txBody>
      </p:sp>
    </p:spTree>
    <p:extLst>
      <p:ext uri="{BB962C8B-B14F-4D97-AF65-F5344CB8AC3E}">
        <p14:creationId xmlns:p14="http://schemas.microsoft.com/office/powerpoint/2010/main" val="249965427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abc15.com/news/state/3-cases-of-vaping-related-respiratory-illness-reported-in-arizona-health-officials-confirm" TargetMode="External"/><Relationship Id="rId2" Type="http://schemas.openxmlformats.org/officeDocument/2006/relationships/hyperlink" Target="https://www.cdc.gov/tobacco/basic_information/e-cigarettes/severe-lung-disease.html"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 xmlns:a16="http://schemas.microsoft.com/office/drawing/2014/main" id="{35566AFE-AC3E-4769-A8C9-C918A862CE24}"/>
              </a:ext>
            </a:extLst>
          </p:cNvPr>
          <p:cNvSpPr txBox="1"/>
          <p:nvPr/>
        </p:nvSpPr>
        <p:spPr>
          <a:xfrm>
            <a:off x="1990022" y="372559"/>
            <a:ext cx="2497873" cy="369332"/>
          </a:xfrm>
          <a:prstGeom prst="rect">
            <a:avLst/>
          </a:prstGeom>
          <a:noFill/>
        </p:spPr>
        <p:txBody>
          <a:bodyPr wrap="square" rtlCol="0">
            <a:spAutoFit/>
          </a:bodyPr>
          <a:lstStyle/>
          <a:p>
            <a:pPr algn="ctr"/>
            <a:r>
              <a:rPr lang="en-US" b="1" dirty="0">
                <a:latin typeface="Comic Sans MS" panose="030F0702030302020204" pitchFamily="66" charset="0"/>
              </a:rPr>
              <a:t>Scenario 1</a:t>
            </a:r>
          </a:p>
        </p:txBody>
      </p:sp>
      <p:sp>
        <p:nvSpPr>
          <p:cNvPr id="8" name="TextBox 7">
            <a:extLst>
              <a:ext uri="{FF2B5EF4-FFF2-40B4-BE49-F238E27FC236}">
                <a16:creationId xmlns="" xmlns:a16="http://schemas.microsoft.com/office/drawing/2014/main" id="{8672784E-ECE7-4E0A-8D2D-FC4E4010548E}"/>
              </a:ext>
            </a:extLst>
          </p:cNvPr>
          <p:cNvSpPr txBox="1"/>
          <p:nvPr/>
        </p:nvSpPr>
        <p:spPr>
          <a:xfrm>
            <a:off x="575902" y="821697"/>
            <a:ext cx="5743978" cy="6186309"/>
          </a:xfrm>
          <a:prstGeom prst="rect">
            <a:avLst/>
          </a:prstGeom>
          <a:noFill/>
        </p:spPr>
        <p:txBody>
          <a:bodyPr wrap="square" rtlCol="0">
            <a:spAutoFit/>
          </a:bodyPr>
          <a:lstStyle/>
          <a:p>
            <a:r>
              <a:rPr lang="en-US" sz="1200" dirty="0">
                <a:latin typeface="Comic Sans MS" panose="030F0702030302020204" pitchFamily="66" charset="0"/>
              </a:rPr>
              <a:t>Tina </a:t>
            </a:r>
            <a:r>
              <a:rPr lang="en-US" sz="1200" dirty="0" smtClean="0">
                <a:latin typeface="Comic Sans MS" panose="030F0702030302020204" pitchFamily="66" charset="0"/>
              </a:rPr>
              <a:t>is </a:t>
            </a:r>
            <a:r>
              <a:rPr lang="en-US" sz="1200" dirty="0">
                <a:latin typeface="Comic Sans MS" panose="030F0702030302020204" pitchFamily="66" charset="0"/>
              </a:rPr>
              <a:t>invited to a party by her high school classmate Jazmine.  During the party, Jazmine asks if she likes strawberries.  After Tina replies yes, Jazmine comes back with a strawberry flavored e-cigarette and </a:t>
            </a:r>
            <a:r>
              <a:rPr lang="en-US" sz="1200" dirty="0" smtClean="0">
                <a:latin typeface="Comic Sans MS" panose="030F0702030302020204" pitchFamily="66" charset="0"/>
              </a:rPr>
              <a:t>offers </a:t>
            </a:r>
            <a:r>
              <a:rPr lang="en-US" sz="1200" dirty="0">
                <a:latin typeface="Comic Sans MS" panose="030F0702030302020204" pitchFamily="66" charset="0"/>
              </a:rPr>
              <a:t>it to Tina. Tina says no thanks.  Jasmine says that they taste better than real strawberries and that Tina would like it.  Some of the other teens at the party also </a:t>
            </a:r>
            <a:r>
              <a:rPr lang="en-US" sz="1200" dirty="0" smtClean="0">
                <a:latin typeface="Comic Sans MS" panose="030F0702030302020204" pitchFamily="66" charset="0"/>
              </a:rPr>
              <a:t>tell </a:t>
            </a:r>
            <a:r>
              <a:rPr lang="en-US" sz="1200" dirty="0">
                <a:latin typeface="Comic Sans MS" panose="030F0702030302020204" pitchFamily="66" charset="0"/>
              </a:rPr>
              <a:t>Tina to try it, and </a:t>
            </a:r>
            <a:r>
              <a:rPr lang="en-US" sz="1200" dirty="0" smtClean="0">
                <a:latin typeface="Comic Sans MS" panose="030F0702030302020204" pitchFamily="66" charset="0"/>
              </a:rPr>
              <a:t>not </a:t>
            </a:r>
            <a:r>
              <a:rPr lang="en-US" sz="1200" dirty="0">
                <a:latin typeface="Comic Sans MS" panose="030F0702030302020204" pitchFamily="66" charset="0"/>
              </a:rPr>
              <a:t>be a chicken.  Other teens </a:t>
            </a:r>
            <a:r>
              <a:rPr lang="en-US" sz="1200" dirty="0" smtClean="0">
                <a:latin typeface="Comic Sans MS" panose="030F0702030302020204" pitchFamily="66" charset="0"/>
              </a:rPr>
              <a:t>stare </a:t>
            </a:r>
            <a:r>
              <a:rPr lang="en-US" sz="1200" dirty="0">
                <a:latin typeface="Comic Sans MS" panose="030F0702030302020204" pitchFamily="66" charset="0"/>
              </a:rPr>
              <a:t>at Tina waiting for her reply.  Tina wants to fit in, </a:t>
            </a:r>
            <a:r>
              <a:rPr lang="en-US" sz="1200" dirty="0" smtClean="0">
                <a:latin typeface="Comic Sans MS" panose="030F0702030302020204" pitchFamily="66" charset="0"/>
              </a:rPr>
              <a:t>so </a:t>
            </a:r>
            <a:r>
              <a:rPr lang="en-US" sz="1200" dirty="0">
                <a:latin typeface="Comic Sans MS" panose="030F0702030302020204" pitchFamily="66" charset="0"/>
              </a:rPr>
              <a:t>she tries it. </a:t>
            </a:r>
            <a:endParaRPr lang="en-US" sz="1200" dirty="0" smtClean="0">
              <a:latin typeface="Comic Sans MS" panose="030F0702030302020204" pitchFamily="66" charset="0"/>
            </a:endParaRPr>
          </a:p>
          <a:p>
            <a:endParaRPr lang="en-US" sz="1200" dirty="0">
              <a:latin typeface="Comic Sans MS" panose="030F0702030302020204" pitchFamily="66" charset="0"/>
            </a:endParaRPr>
          </a:p>
          <a:p>
            <a:pPr marL="228600" lvl="0" indent="-228600">
              <a:buAutoNum type="arabicPeriod"/>
            </a:pPr>
            <a:r>
              <a:rPr lang="en-US" sz="1200" b="1" dirty="0" smtClean="0">
                <a:latin typeface="Comic Sans MS" panose="030F0702030302020204" pitchFamily="66" charset="0"/>
              </a:rPr>
              <a:t>What examples, if </a:t>
            </a:r>
            <a:r>
              <a:rPr lang="en-US" sz="1200" b="1" dirty="0">
                <a:latin typeface="Comic Sans MS" panose="030F0702030302020204" pitchFamily="66" charset="0"/>
              </a:rPr>
              <a:t>any, were of peer pressure</a:t>
            </a:r>
            <a:r>
              <a:rPr lang="en-US" sz="1200" b="1" dirty="0" smtClean="0">
                <a:latin typeface="Comic Sans MS" panose="030F0702030302020204" pitchFamily="66" charset="0"/>
              </a:rPr>
              <a:t>?</a:t>
            </a:r>
          </a:p>
          <a:p>
            <a:pPr marL="228600" lvl="0" indent="-228600">
              <a:buAutoNum type="arabicPeriod"/>
            </a:pPr>
            <a:endParaRPr lang="en-US" sz="1200" b="1" dirty="0">
              <a:latin typeface="Comic Sans MS" panose="030F0702030302020204" pitchFamily="66" charset="0"/>
            </a:endParaRPr>
          </a:p>
          <a:p>
            <a:pPr lvl="0"/>
            <a:endParaRPr lang="en-US" sz="1200" dirty="0">
              <a:latin typeface="Comic Sans MS" panose="030F0702030302020204" pitchFamily="66" charset="0"/>
            </a:endParaRPr>
          </a:p>
          <a:p>
            <a:pPr fontAlgn="base"/>
            <a:r>
              <a:rPr lang="en-US" sz="1200" b="1" dirty="0" smtClean="0">
                <a:latin typeface="Comic Sans MS" panose="030F0702030302020204" pitchFamily="66" charset="0"/>
              </a:rPr>
              <a:t>2. What </a:t>
            </a:r>
            <a:r>
              <a:rPr lang="en-US" sz="1200" b="1" dirty="0">
                <a:latin typeface="Comic Sans MS" panose="030F0702030302020204" pitchFamily="66" charset="0"/>
              </a:rPr>
              <a:t>are the possible consequences?​</a:t>
            </a:r>
          </a:p>
          <a:p>
            <a:pPr marL="685800" lvl="1" indent="-228600" fontAlgn="base">
              <a:buFont typeface="+mj-lt"/>
              <a:buAutoNum type="alphaUcPeriod"/>
            </a:pPr>
            <a:r>
              <a:rPr lang="en-US" sz="1200" dirty="0" smtClean="0">
                <a:latin typeface="Comic Sans MS" panose="030F0702030302020204" pitchFamily="66" charset="0"/>
              </a:rPr>
              <a:t>School-</a:t>
            </a:r>
          </a:p>
          <a:p>
            <a:pPr marL="685800" lvl="1" indent="-228600" fontAlgn="base">
              <a:buFont typeface="+mj-lt"/>
              <a:buAutoNum type="alphaUcPeriod"/>
            </a:pPr>
            <a:endParaRPr lang="en-US" sz="1200" dirty="0">
              <a:latin typeface="Comic Sans MS" panose="030F0702030302020204" pitchFamily="66" charset="0"/>
            </a:endParaRPr>
          </a:p>
          <a:p>
            <a:pPr marL="685800" lvl="1" indent="-228600" fontAlgn="base">
              <a:buFont typeface="+mj-lt"/>
              <a:buAutoNum type="alphaUcPeriod"/>
            </a:pPr>
            <a:r>
              <a:rPr lang="en-US" sz="1200" dirty="0" smtClean="0">
                <a:latin typeface="Comic Sans MS" panose="030F0702030302020204" pitchFamily="66" charset="0"/>
              </a:rPr>
              <a:t>Home-​</a:t>
            </a:r>
          </a:p>
          <a:p>
            <a:pPr marL="685800" lvl="1" indent="-228600" fontAlgn="base">
              <a:buFont typeface="+mj-lt"/>
              <a:buAutoNum type="alphaUcPeriod"/>
            </a:pPr>
            <a:endParaRPr lang="en-US" sz="1200" dirty="0">
              <a:latin typeface="Comic Sans MS" panose="030F0702030302020204" pitchFamily="66" charset="0"/>
            </a:endParaRPr>
          </a:p>
          <a:p>
            <a:pPr marL="685800" lvl="1" indent="-228600" fontAlgn="base">
              <a:buFont typeface="+mj-lt"/>
              <a:buAutoNum type="alphaUcPeriod"/>
            </a:pPr>
            <a:r>
              <a:rPr lang="en-US" sz="1200" dirty="0" smtClean="0">
                <a:latin typeface="Comic Sans MS" panose="030F0702030302020204" pitchFamily="66" charset="0"/>
              </a:rPr>
              <a:t>Legal-​</a:t>
            </a:r>
          </a:p>
          <a:p>
            <a:pPr marL="685800" lvl="1" indent="-228600" fontAlgn="base">
              <a:buFont typeface="+mj-lt"/>
              <a:buAutoNum type="alphaUcPeriod"/>
            </a:pPr>
            <a:endParaRPr lang="en-US" sz="1200" dirty="0">
              <a:latin typeface="Comic Sans MS" panose="030F0702030302020204" pitchFamily="66" charset="0"/>
            </a:endParaRPr>
          </a:p>
          <a:p>
            <a:pPr marL="685800" lvl="1" indent="-228600" fontAlgn="base">
              <a:buFont typeface="+mj-lt"/>
              <a:buAutoNum type="alphaUcPeriod"/>
            </a:pPr>
            <a:r>
              <a:rPr lang="en-US" sz="1200" dirty="0" smtClean="0">
                <a:latin typeface="Comic Sans MS" panose="030F0702030302020204" pitchFamily="66" charset="0"/>
              </a:rPr>
              <a:t>Health</a:t>
            </a:r>
          </a:p>
          <a:p>
            <a:pPr lvl="1" fontAlgn="base"/>
            <a:endParaRPr lang="en-US" sz="1200" dirty="0">
              <a:latin typeface="Comic Sans MS" panose="030F0702030302020204" pitchFamily="66" charset="0"/>
            </a:endParaRPr>
          </a:p>
          <a:p>
            <a:pPr lvl="1" fontAlgn="base"/>
            <a:endParaRPr lang="en-US" sz="1200" dirty="0">
              <a:latin typeface="Comic Sans MS" panose="030F0702030302020204" pitchFamily="66" charset="0"/>
            </a:endParaRPr>
          </a:p>
          <a:p>
            <a:pPr fontAlgn="base"/>
            <a:r>
              <a:rPr lang="en-US" sz="1200" b="1" dirty="0">
                <a:latin typeface="Comic Sans MS" panose="030F0702030302020204" pitchFamily="66" charset="0"/>
              </a:rPr>
              <a:t>3</a:t>
            </a:r>
            <a:r>
              <a:rPr lang="en-US" sz="1200" b="1" dirty="0" smtClean="0">
                <a:latin typeface="Comic Sans MS" panose="030F0702030302020204" pitchFamily="66" charset="0"/>
              </a:rPr>
              <a:t>.</a:t>
            </a:r>
            <a:r>
              <a:rPr lang="en-US" sz="1200" b="1" dirty="0">
                <a:latin typeface="Comic Sans MS" panose="030F0702030302020204" pitchFamily="66" charset="0"/>
              </a:rPr>
              <a:t> </a:t>
            </a:r>
            <a:r>
              <a:rPr lang="en-US" sz="1200" b="1" dirty="0" smtClean="0">
                <a:latin typeface="Comic Sans MS" panose="030F0702030302020204" pitchFamily="66" charset="0"/>
              </a:rPr>
              <a:t>List 2 strategies </a:t>
            </a:r>
            <a:r>
              <a:rPr lang="en-US" sz="1200" b="1" dirty="0">
                <a:latin typeface="Comic Sans MS" panose="030F0702030302020204" pitchFamily="66" charset="0"/>
              </a:rPr>
              <a:t>that Tina could have utilize </a:t>
            </a:r>
            <a:r>
              <a:rPr lang="en-US" sz="1200" b="1" dirty="0" smtClean="0">
                <a:latin typeface="Comic Sans MS" panose="030F0702030302020204" pitchFamily="66" charset="0"/>
              </a:rPr>
              <a:t>to refuse to vape.</a:t>
            </a:r>
          </a:p>
          <a:p>
            <a:pPr fontAlgn="base"/>
            <a:endParaRPr lang="en-US" sz="1200" dirty="0">
              <a:latin typeface="Comic Sans MS" panose="030F0702030302020204" pitchFamily="66" charset="0"/>
            </a:endParaRPr>
          </a:p>
          <a:p>
            <a:pPr fontAlgn="base"/>
            <a:endParaRPr lang="en-US" sz="1200" dirty="0">
              <a:latin typeface="Comic Sans MS" panose="030F0702030302020204" pitchFamily="66" charset="0"/>
            </a:endParaRPr>
          </a:p>
          <a:p>
            <a:pPr fontAlgn="base"/>
            <a:endParaRPr lang="en-US" sz="1200" dirty="0">
              <a:latin typeface="Comic Sans MS" panose="030F0702030302020204" pitchFamily="66" charset="0"/>
            </a:endParaRPr>
          </a:p>
          <a:p>
            <a:pPr fontAlgn="base"/>
            <a:r>
              <a:rPr lang="en-US" sz="1200" b="1" dirty="0">
                <a:latin typeface="Comic Sans MS" panose="030F0702030302020204" pitchFamily="66" charset="0"/>
              </a:rPr>
              <a:t>4</a:t>
            </a:r>
            <a:r>
              <a:rPr lang="en-US" sz="1200" b="1" dirty="0" smtClean="0">
                <a:latin typeface="Comic Sans MS" panose="030F0702030302020204" pitchFamily="66" charset="0"/>
              </a:rPr>
              <a:t>.</a:t>
            </a:r>
            <a:r>
              <a:rPr lang="en-US" sz="1200" b="1" dirty="0">
                <a:latin typeface="Comic Sans MS" panose="030F0702030302020204" pitchFamily="66" charset="0"/>
              </a:rPr>
              <a:t> </a:t>
            </a:r>
            <a:r>
              <a:rPr lang="en-US" sz="1200" b="1" dirty="0" smtClean="0">
                <a:latin typeface="Comic Sans MS" panose="030F0702030302020204" pitchFamily="66" charset="0"/>
              </a:rPr>
              <a:t>What strategies could an upstander, </a:t>
            </a:r>
            <a:r>
              <a:rPr lang="en-US" sz="1200" b="1" dirty="0">
                <a:latin typeface="Comic Sans MS" panose="030F0702030302020204" pitchFamily="66" charset="0"/>
              </a:rPr>
              <a:t>at the </a:t>
            </a:r>
            <a:r>
              <a:rPr lang="en-US" sz="1200" b="1" dirty="0" smtClean="0">
                <a:latin typeface="Comic Sans MS" panose="030F0702030302020204" pitchFamily="66" charset="0"/>
              </a:rPr>
              <a:t>party, utilize </a:t>
            </a:r>
            <a:r>
              <a:rPr lang="en-US" sz="1200" b="1" dirty="0">
                <a:latin typeface="Comic Sans MS" panose="030F0702030302020204" pitchFamily="66" charset="0"/>
              </a:rPr>
              <a:t>to provide positive peer pressure</a:t>
            </a:r>
            <a:r>
              <a:rPr lang="en-US" sz="1200" b="1" dirty="0" smtClean="0">
                <a:latin typeface="Comic Sans MS" panose="030F0702030302020204" pitchFamily="66" charset="0"/>
              </a:rPr>
              <a:t>?</a:t>
            </a:r>
          </a:p>
          <a:p>
            <a:pPr fontAlgn="base"/>
            <a:endParaRPr lang="en-US" sz="1200" dirty="0">
              <a:latin typeface="Comic Sans MS" panose="030F0702030302020204" pitchFamily="66" charset="0"/>
            </a:endParaRPr>
          </a:p>
          <a:p>
            <a:pPr fontAlgn="base"/>
            <a:endParaRPr lang="en-US" sz="1200" dirty="0" smtClean="0">
              <a:latin typeface="Comic Sans MS" panose="030F0702030302020204" pitchFamily="66" charset="0"/>
            </a:endParaRPr>
          </a:p>
          <a:p>
            <a:pPr fontAlgn="base"/>
            <a:endParaRPr lang="en-US" sz="1200" dirty="0">
              <a:latin typeface="Comic Sans MS" panose="030F0702030302020204" pitchFamily="66" charset="0"/>
            </a:endParaRPr>
          </a:p>
          <a:p>
            <a:pPr fontAlgn="base"/>
            <a:r>
              <a:rPr lang="en-US" sz="1200" dirty="0" smtClean="0">
                <a:latin typeface="Comic Sans MS" panose="030F0702030302020204" pitchFamily="66" charset="0"/>
              </a:rPr>
              <a:t>__________________________________________________________</a:t>
            </a:r>
          </a:p>
          <a:p>
            <a:pPr fontAlgn="base"/>
            <a:endParaRPr lang="en-US" sz="1200" dirty="0">
              <a:latin typeface="Comic Sans MS" panose="030F0702030302020204" pitchFamily="66" charset="0"/>
            </a:endParaRPr>
          </a:p>
          <a:p>
            <a:pPr fontAlgn="base"/>
            <a:r>
              <a:rPr lang="en-US" sz="1200" b="1" dirty="0" smtClean="0">
                <a:latin typeface="Comic Sans MS" panose="030F0702030302020204" pitchFamily="66" charset="0"/>
              </a:rPr>
              <a:t>Groups Brainstorm List:</a:t>
            </a:r>
            <a:endParaRPr lang="en-US" sz="1200" b="1" dirty="0">
              <a:latin typeface="Comic Sans MS" panose="030F0702030302020204" pitchFamily="66" charset="0"/>
            </a:endParaRPr>
          </a:p>
        </p:txBody>
      </p:sp>
    </p:spTree>
    <p:extLst>
      <p:ext uri="{BB962C8B-B14F-4D97-AF65-F5344CB8AC3E}">
        <p14:creationId xmlns:p14="http://schemas.microsoft.com/office/powerpoint/2010/main" val="19367537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 xmlns:a16="http://schemas.microsoft.com/office/drawing/2014/main" id="{35566AFE-AC3E-4769-A8C9-C918A862CE24}"/>
              </a:ext>
            </a:extLst>
          </p:cNvPr>
          <p:cNvSpPr txBox="1"/>
          <p:nvPr/>
        </p:nvSpPr>
        <p:spPr>
          <a:xfrm>
            <a:off x="1990022" y="378067"/>
            <a:ext cx="2497873" cy="369332"/>
          </a:xfrm>
          <a:prstGeom prst="rect">
            <a:avLst/>
          </a:prstGeom>
          <a:noFill/>
        </p:spPr>
        <p:txBody>
          <a:bodyPr wrap="square" rtlCol="0">
            <a:spAutoFit/>
          </a:bodyPr>
          <a:lstStyle/>
          <a:p>
            <a:pPr algn="ctr"/>
            <a:r>
              <a:rPr lang="en-US" b="1" dirty="0">
                <a:latin typeface="Comic Sans MS" panose="030F0702030302020204" pitchFamily="66" charset="0"/>
              </a:rPr>
              <a:t>Scenario 2</a:t>
            </a:r>
          </a:p>
        </p:txBody>
      </p:sp>
      <p:sp>
        <p:nvSpPr>
          <p:cNvPr id="8" name="TextBox 7">
            <a:extLst>
              <a:ext uri="{FF2B5EF4-FFF2-40B4-BE49-F238E27FC236}">
                <a16:creationId xmlns="" xmlns:a16="http://schemas.microsoft.com/office/drawing/2014/main" id="{8672784E-ECE7-4E0A-8D2D-FC4E4010548E}"/>
              </a:ext>
            </a:extLst>
          </p:cNvPr>
          <p:cNvSpPr txBox="1"/>
          <p:nvPr/>
        </p:nvSpPr>
        <p:spPr>
          <a:xfrm>
            <a:off x="503207" y="828214"/>
            <a:ext cx="5827690" cy="6186309"/>
          </a:xfrm>
          <a:prstGeom prst="rect">
            <a:avLst/>
          </a:prstGeom>
          <a:noFill/>
        </p:spPr>
        <p:txBody>
          <a:bodyPr wrap="square" rtlCol="0">
            <a:spAutoFit/>
          </a:bodyPr>
          <a:lstStyle/>
          <a:p>
            <a:r>
              <a:rPr lang="en-US" sz="1200" dirty="0">
                <a:latin typeface="Comic Sans MS" panose="030F0702030302020204" pitchFamily="66" charset="0"/>
              </a:rPr>
              <a:t>Jacob and his friends decide to skip math class and hang out in the boys bathroom.  In the bathroom, a popular kid, Aaron, is vaping and offers to pass around his e-cig, offering to Jacob first.  Jacob has asthma and waves his hand so the e-cigarette gets passed to another.  All of Jacob’s friends take turns.  When it comes back to Jacob, he waves his hand again to pass it to the next without taking a hit.  </a:t>
            </a:r>
            <a:r>
              <a:rPr lang="en-US" sz="1200" dirty="0" smtClean="0">
                <a:latin typeface="Comic Sans MS" panose="030F0702030302020204" pitchFamily="66" charset="0"/>
              </a:rPr>
              <a:t>Aaron tells </a:t>
            </a:r>
            <a:r>
              <a:rPr lang="en-US" sz="1200" dirty="0">
                <a:latin typeface="Comic Sans MS" panose="030F0702030302020204" pitchFamily="66" charset="0"/>
              </a:rPr>
              <a:t>him to take a </a:t>
            </a:r>
            <a:r>
              <a:rPr lang="en-US" sz="1200" dirty="0" smtClean="0">
                <a:latin typeface="Comic Sans MS" panose="030F0702030302020204" pitchFamily="66" charset="0"/>
              </a:rPr>
              <a:t>hit. Jacob </a:t>
            </a:r>
            <a:r>
              <a:rPr lang="en-US" sz="1200" dirty="0">
                <a:latin typeface="Comic Sans MS" panose="030F0702030302020204" pitchFamily="66" charset="0"/>
              </a:rPr>
              <a:t>says no again, but his friends laugh at him and call him </a:t>
            </a:r>
            <a:r>
              <a:rPr lang="en-US" sz="1200" dirty="0" smtClean="0">
                <a:latin typeface="Comic Sans MS" panose="030F0702030302020204" pitchFamily="66" charset="0"/>
              </a:rPr>
              <a:t>names. They </a:t>
            </a:r>
            <a:r>
              <a:rPr lang="en-US" sz="1200" dirty="0">
                <a:latin typeface="Comic Sans MS" panose="030F0702030302020204" pitchFamily="66" charset="0"/>
              </a:rPr>
              <a:t>tell him if he wants to hang with them, he has to join them.  Jacob finally takes a puff, so he doesn’t look like the loser of the </a:t>
            </a:r>
            <a:r>
              <a:rPr lang="en-US" sz="1200" dirty="0" smtClean="0">
                <a:latin typeface="Comic Sans MS" panose="030F0702030302020204" pitchFamily="66" charset="0"/>
              </a:rPr>
              <a:t>group. </a:t>
            </a:r>
            <a:endParaRPr lang="en-US" sz="1200" dirty="0">
              <a:latin typeface="Comic Sans MS" panose="030F0702030302020204" pitchFamily="66" charset="0"/>
            </a:endParaRPr>
          </a:p>
          <a:p>
            <a:endParaRPr lang="en-US" sz="1200" dirty="0">
              <a:latin typeface="Comic Sans MS" panose="030F0702030302020204" pitchFamily="66" charset="0"/>
            </a:endParaRPr>
          </a:p>
          <a:p>
            <a:pPr marL="228600" lvl="0" indent="-228600">
              <a:buAutoNum type="arabicPeriod"/>
            </a:pPr>
            <a:r>
              <a:rPr lang="en-US" sz="1200" b="1" dirty="0">
                <a:latin typeface="Comic Sans MS" panose="030F0702030302020204" pitchFamily="66" charset="0"/>
              </a:rPr>
              <a:t>What examples, if any, were of peer pressure</a:t>
            </a:r>
            <a:r>
              <a:rPr lang="en-US" sz="1200" b="1" dirty="0" smtClean="0">
                <a:latin typeface="Comic Sans MS" panose="030F0702030302020204" pitchFamily="66" charset="0"/>
              </a:rPr>
              <a:t>?</a:t>
            </a:r>
          </a:p>
          <a:p>
            <a:pPr lvl="0"/>
            <a:endParaRPr lang="en-US" sz="1200" b="1" dirty="0">
              <a:latin typeface="Comic Sans MS" panose="030F0702030302020204" pitchFamily="66" charset="0"/>
            </a:endParaRPr>
          </a:p>
          <a:p>
            <a:pPr fontAlgn="base"/>
            <a:endParaRPr lang="en-US" sz="1200" dirty="0" smtClean="0">
              <a:latin typeface="Comic Sans MS" panose="030F0702030302020204" pitchFamily="66" charset="0"/>
            </a:endParaRPr>
          </a:p>
          <a:p>
            <a:pPr fontAlgn="base"/>
            <a:endParaRPr lang="en-US" sz="1200" dirty="0">
              <a:latin typeface="Comic Sans MS" panose="030F0702030302020204" pitchFamily="66" charset="0"/>
            </a:endParaRPr>
          </a:p>
          <a:p>
            <a:pPr fontAlgn="base"/>
            <a:r>
              <a:rPr lang="en-US" sz="1200" b="1" dirty="0">
                <a:latin typeface="Comic Sans MS" panose="030F0702030302020204" pitchFamily="66" charset="0"/>
              </a:rPr>
              <a:t>2.  What are the possible consequences?​</a:t>
            </a:r>
          </a:p>
          <a:p>
            <a:pPr marL="685800" lvl="1" indent="-228600" fontAlgn="base">
              <a:buFont typeface="+mj-lt"/>
              <a:buAutoNum type="alphaUcPeriod"/>
            </a:pPr>
            <a:r>
              <a:rPr lang="en-US" sz="1200" dirty="0" smtClean="0">
                <a:latin typeface="Comic Sans MS" panose="030F0702030302020204" pitchFamily="66" charset="0"/>
              </a:rPr>
              <a:t>School-</a:t>
            </a:r>
          </a:p>
          <a:p>
            <a:pPr marL="685800" lvl="1" indent="-228600" fontAlgn="base">
              <a:buFont typeface="+mj-lt"/>
              <a:buAutoNum type="alphaUcPeriod"/>
            </a:pPr>
            <a:r>
              <a:rPr lang="en-US" sz="1200" dirty="0" smtClean="0">
                <a:latin typeface="Comic Sans MS" panose="030F0702030302020204" pitchFamily="66" charset="0"/>
              </a:rPr>
              <a:t>Home-​</a:t>
            </a:r>
          </a:p>
          <a:p>
            <a:pPr marL="685800" lvl="1" indent="-228600" fontAlgn="base">
              <a:buFont typeface="+mj-lt"/>
              <a:buAutoNum type="alphaUcPeriod"/>
            </a:pPr>
            <a:r>
              <a:rPr lang="en-US" sz="1200" dirty="0" smtClean="0">
                <a:latin typeface="Comic Sans MS" panose="030F0702030302020204" pitchFamily="66" charset="0"/>
              </a:rPr>
              <a:t>Legal-​</a:t>
            </a:r>
            <a:endParaRPr lang="en-US" sz="1200" dirty="0">
              <a:solidFill>
                <a:srgbClr val="FF0000"/>
              </a:solidFill>
              <a:latin typeface="Comic Sans MS" panose="030F0702030302020204" pitchFamily="66" charset="0"/>
            </a:endParaRPr>
          </a:p>
          <a:p>
            <a:pPr marL="685800" lvl="1" indent="-228600" fontAlgn="base">
              <a:buFont typeface="+mj-lt"/>
              <a:buAutoNum type="alphaUcPeriod"/>
            </a:pPr>
            <a:r>
              <a:rPr lang="en-US" sz="1200" dirty="0" smtClean="0">
                <a:latin typeface="Comic Sans MS" panose="030F0702030302020204" pitchFamily="66" charset="0"/>
              </a:rPr>
              <a:t>Health-</a:t>
            </a:r>
            <a:endParaRPr lang="en-US" sz="1200" dirty="0">
              <a:solidFill>
                <a:srgbClr val="FF0000"/>
              </a:solidFill>
              <a:latin typeface="Comic Sans MS" panose="030F0702030302020204" pitchFamily="66" charset="0"/>
            </a:endParaRPr>
          </a:p>
          <a:p>
            <a:pPr marL="685800" lvl="1" indent="-228600" fontAlgn="base">
              <a:buFont typeface="+mj-lt"/>
              <a:buAutoNum type="alphaUcPeriod"/>
            </a:pPr>
            <a:endParaRPr lang="en-US" sz="1200" dirty="0">
              <a:solidFill>
                <a:srgbClr val="FF0000"/>
              </a:solidFill>
              <a:latin typeface="Comic Sans MS" panose="030F0702030302020204" pitchFamily="66" charset="0"/>
            </a:endParaRPr>
          </a:p>
          <a:p>
            <a:pPr fontAlgn="base"/>
            <a:r>
              <a:rPr lang="en-US" sz="1200" b="1" dirty="0">
                <a:latin typeface="Comic Sans MS" panose="030F0702030302020204" pitchFamily="66" charset="0"/>
              </a:rPr>
              <a:t>3.  List 2 strategies that </a:t>
            </a:r>
            <a:r>
              <a:rPr lang="en-US" sz="1200" b="1" dirty="0" smtClean="0">
                <a:latin typeface="Comic Sans MS" panose="030F0702030302020204" pitchFamily="66" charset="0"/>
              </a:rPr>
              <a:t>Jacob </a:t>
            </a:r>
            <a:r>
              <a:rPr lang="en-US" sz="1200" b="1" dirty="0">
                <a:latin typeface="Comic Sans MS" panose="030F0702030302020204" pitchFamily="66" charset="0"/>
              </a:rPr>
              <a:t>could have utilize </a:t>
            </a:r>
            <a:r>
              <a:rPr lang="en-US" sz="1200" b="1" dirty="0" smtClean="0">
                <a:latin typeface="Comic Sans MS" panose="030F0702030302020204" pitchFamily="66" charset="0"/>
              </a:rPr>
              <a:t>to </a:t>
            </a:r>
            <a:r>
              <a:rPr lang="en-US" sz="1200" b="1" dirty="0">
                <a:latin typeface="Comic Sans MS" panose="030F0702030302020204" pitchFamily="66" charset="0"/>
              </a:rPr>
              <a:t>refuse to vape.</a:t>
            </a:r>
          </a:p>
          <a:p>
            <a:pPr fontAlgn="base"/>
            <a:endParaRPr lang="en-US" sz="1200" dirty="0" smtClean="0">
              <a:latin typeface="Comic Sans MS" panose="030F0702030302020204" pitchFamily="66" charset="0"/>
            </a:endParaRPr>
          </a:p>
          <a:p>
            <a:pPr fontAlgn="base"/>
            <a:endParaRPr lang="en-US" sz="1200" dirty="0">
              <a:latin typeface="Comic Sans MS" panose="030F0702030302020204" pitchFamily="66" charset="0"/>
            </a:endParaRPr>
          </a:p>
          <a:p>
            <a:pPr fontAlgn="base"/>
            <a:endParaRPr lang="en-US" sz="1200" dirty="0">
              <a:latin typeface="Comic Sans MS" panose="030F0702030302020204" pitchFamily="66" charset="0"/>
            </a:endParaRPr>
          </a:p>
          <a:p>
            <a:pPr fontAlgn="base"/>
            <a:r>
              <a:rPr lang="en-US" sz="1200" b="1" dirty="0">
                <a:latin typeface="Comic Sans MS" panose="030F0702030302020204" pitchFamily="66" charset="0"/>
              </a:rPr>
              <a:t>4.  What strategies could an </a:t>
            </a:r>
            <a:r>
              <a:rPr lang="en-US" sz="1200" b="1" dirty="0" smtClean="0">
                <a:latin typeface="Comic Sans MS" panose="030F0702030302020204" pitchFamily="66" charset="0"/>
              </a:rPr>
              <a:t>upstander, in the bathroom, </a:t>
            </a:r>
            <a:r>
              <a:rPr lang="en-US" sz="1200" b="1" dirty="0">
                <a:latin typeface="Comic Sans MS" panose="030F0702030302020204" pitchFamily="66" charset="0"/>
              </a:rPr>
              <a:t>utilize to provide positive peer pressure</a:t>
            </a:r>
            <a:r>
              <a:rPr lang="en-US" sz="1200" b="1" dirty="0" smtClean="0">
                <a:latin typeface="Comic Sans MS" panose="030F0702030302020204" pitchFamily="66" charset="0"/>
              </a:rPr>
              <a:t>?</a:t>
            </a:r>
          </a:p>
          <a:p>
            <a:pPr fontAlgn="base"/>
            <a:endParaRPr lang="en-US" sz="1200" b="1" dirty="0">
              <a:latin typeface="Comic Sans MS" panose="030F0702030302020204" pitchFamily="66" charset="0"/>
            </a:endParaRPr>
          </a:p>
          <a:p>
            <a:pPr fontAlgn="base"/>
            <a:endParaRPr lang="en-US" sz="1200" b="1" dirty="0" smtClean="0">
              <a:latin typeface="Comic Sans MS" panose="030F0702030302020204" pitchFamily="66" charset="0"/>
            </a:endParaRPr>
          </a:p>
          <a:p>
            <a:pPr fontAlgn="base"/>
            <a:endParaRPr lang="en-US" sz="1200" b="1" dirty="0">
              <a:latin typeface="Comic Sans MS" panose="030F0702030302020204" pitchFamily="66" charset="0"/>
            </a:endParaRPr>
          </a:p>
          <a:p>
            <a:pPr fontAlgn="base"/>
            <a:r>
              <a:rPr lang="en-US" sz="1200" dirty="0">
                <a:latin typeface="Comic Sans MS" panose="030F0702030302020204" pitchFamily="66" charset="0"/>
              </a:rPr>
              <a:t>__________________________________________________________</a:t>
            </a:r>
          </a:p>
          <a:p>
            <a:pPr fontAlgn="base"/>
            <a:endParaRPr lang="en-US" sz="1200" dirty="0">
              <a:latin typeface="Comic Sans MS" panose="030F0702030302020204" pitchFamily="66" charset="0"/>
            </a:endParaRPr>
          </a:p>
          <a:p>
            <a:pPr fontAlgn="base"/>
            <a:r>
              <a:rPr lang="en-US" sz="1200" b="1" dirty="0">
                <a:latin typeface="Comic Sans MS" panose="030F0702030302020204" pitchFamily="66" charset="0"/>
              </a:rPr>
              <a:t>Groups Brainstorm List:</a:t>
            </a:r>
          </a:p>
          <a:p>
            <a:pPr fontAlgn="base"/>
            <a:endParaRPr lang="en-US" sz="1200" b="1" dirty="0">
              <a:latin typeface="Comic Sans MS" panose="030F0702030302020204" pitchFamily="66" charset="0"/>
            </a:endParaRPr>
          </a:p>
        </p:txBody>
      </p:sp>
    </p:spTree>
    <p:extLst>
      <p:ext uri="{BB962C8B-B14F-4D97-AF65-F5344CB8AC3E}">
        <p14:creationId xmlns:p14="http://schemas.microsoft.com/office/powerpoint/2010/main" val="29510991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 xmlns:a16="http://schemas.microsoft.com/office/drawing/2014/main" id="{35566AFE-AC3E-4769-A8C9-C918A862CE24}"/>
              </a:ext>
            </a:extLst>
          </p:cNvPr>
          <p:cNvSpPr txBox="1"/>
          <p:nvPr/>
        </p:nvSpPr>
        <p:spPr>
          <a:xfrm>
            <a:off x="1951463" y="747132"/>
            <a:ext cx="2497873" cy="369332"/>
          </a:xfrm>
          <a:prstGeom prst="rect">
            <a:avLst/>
          </a:prstGeom>
          <a:noFill/>
        </p:spPr>
        <p:txBody>
          <a:bodyPr wrap="square" rtlCol="0">
            <a:spAutoFit/>
          </a:bodyPr>
          <a:lstStyle/>
          <a:p>
            <a:pPr algn="ctr"/>
            <a:r>
              <a:rPr lang="en-US" b="1" dirty="0">
                <a:latin typeface="Comic Sans MS" panose="030F0702030302020204" pitchFamily="66" charset="0"/>
              </a:rPr>
              <a:t>Scenario 3</a:t>
            </a:r>
          </a:p>
        </p:txBody>
      </p:sp>
      <p:sp>
        <p:nvSpPr>
          <p:cNvPr id="8" name="TextBox 7">
            <a:extLst>
              <a:ext uri="{FF2B5EF4-FFF2-40B4-BE49-F238E27FC236}">
                <a16:creationId xmlns="" xmlns:a16="http://schemas.microsoft.com/office/drawing/2014/main" id="{8672784E-ECE7-4E0A-8D2D-FC4E4010548E}"/>
              </a:ext>
            </a:extLst>
          </p:cNvPr>
          <p:cNvSpPr txBox="1"/>
          <p:nvPr/>
        </p:nvSpPr>
        <p:spPr>
          <a:xfrm>
            <a:off x="566669" y="1339490"/>
            <a:ext cx="5731100" cy="5632311"/>
          </a:xfrm>
          <a:prstGeom prst="rect">
            <a:avLst/>
          </a:prstGeom>
          <a:noFill/>
        </p:spPr>
        <p:txBody>
          <a:bodyPr wrap="square" rtlCol="0">
            <a:spAutoFit/>
          </a:bodyPr>
          <a:lstStyle/>
          <a:p>
            <a:r>
              <a:rPr lang="en-US" sz="1200" dirty="0">
                <a:latin typeface="Comic Sans MS" panose="030F0702030302020204" pitchFamily="66" charset="0"/>
              </a:rPr>
              <a:t>One day, a group of friends are working on a school project at Izzy’s house after school.  Izzy gets bored and thinks it will be fun to take her older brother’s e-cigarettes and try to do vape tricks like she sees her brother do.  She challenges her classmates to see who can do the best trick.  Marco just wants to finish his project and declines.  However, Izzy, responds that Marco is probably just afraid he’s going to lose to a girl. </a:t>
            </a:r>
          </a:p>
          <a:p>
            <a:endParaRPr lang="en-US" sz="1200" dirty="0"/>
          </a:p>
          <a:p>
            <a:pPr marL="228600" lvl="0" indent="-228600">
              <a:buAutoNum type="arabicPeriod"/>
            </a:pPr>
            <a:r>
              <a:rPr lang="en-US" sz="1200" b="1" dirty="0">
                <a:latin typeface="Comic Sans MS" panose="030F0702030302020204" pitchFamily="66" charset="0"/>
              </a:rPr>
              <a:t>What </a:t>
            </a:r>
            <a:r>
              <a:rPr lang="en-US" sz="1200" b="1" dirty="0" smtClean="0">
                <a:latin typeface="Comic Sans MS" panose="030F0702030302020204" pitchFamily="66" charset="0"/>
              </a:rPr>
              <a:t>examples, if </a:t>
            </a:r>
            <a:r>
              <a:rPr lang="en-US" sz="1200" b="1" dirty="0">
                <a:latin typeface="Comic Sans MS" panose="030F0702030302020204" pitchFamily="66" charset="0"/>
              </a:rPr>
              <a:t>any, were of peer pressure?</a:t>
            </a:r>
          </a:p>
          <a:p>
            <a:pPr lvl="0"/>
            <a:endParaRPr lang="en-US" sz="1200" b="1" dirty="0">
              <a:latin typeface="Comic Sans MS" panose="030F0702030302020204" pitchFamily="66" charset="0"/>
            </a:endParaRPr>
          </a:p>
          <a:p>
            <a:pPr fontAlgn="base"/>
            <a:endParaRPr lang="en-US" sz="1200" dirty="0">
              <a:latin typeface="Comic Sans MS" panose="030F0702030302020204" pitchFamily="66" charset="0"/>
            </a:endParaRPr>
          </a:p>
          <a:p>
            <a:pPr fontAlgn="base"/>
            <a:endParaRPr lang="en-US" sz="1200" dirty="0">
              <a:latin typeface="Comic Sans MS" panose="030F0702030302020204" pitchFamily="66" charset="0"/>
            </a:endParaRPr>
          </a:p>
          <a:p>
            <a:pPr fontAlgn="base"/>
            <a:r>
              <a:rPr lang="en-US" sz="1200" b="1" dirty="0">
                <a:latin typeface="Comic Sans MS" panose="030F0702030302020204" pitchFamily="66" charset="0"/>
              </a:rPr>
              <a:t>2.  What are the possible consequences?​</a:t>
            </a:r>
          </a:p>
          <a:p>
            <a:pPr marL="685800" lvl="1" indent="-228600" fontAlgn="base">
              <a:buFont typeface="+mj-lt"/>
              <a:buAutoNum type="alphaUcPeriod"/>
            </a:pPr>
            <a:r>
              <a:rPr lang="en-US" sz="1200" dirty="0">
                <a:latin typeface="Comic Sans MS" panose="030F0702030302020204" pitchFamily="66" charset="0"/>
              </a:rPr>
              <a:t>School-</a:t>
            </a:r>
          </a:p>
          <a:p>
            <a:pPr marL="685800" lvl="1" indent="-228600" fontAlgn="base">
              <a:buFont typeface="+mj-lt"/>
              <a:buAutoNum type="alphaUcPeriod"/>
            </a:pPr>
            <a:r>
              <a:rPr lang="en-US" sz="1200" dirty="0">
                <a:latin typeface="Comic Sans MS" panose="030F0702030302020204" pitchFamily="66" charset="0"/>
              </a:rPr>
              <a:t>Home-​</a:t>
            </a:r>
          </a:p>
          <a:p>
            <a:pPr marL="685800" lvl="1" indent="-228600" fontAlgn="base">
              <a:buFont typeface="+mj-lt"/>
              <a:buAutoNum type="alphaUcPeriod"/>
            </a:pPr>
            <a:r>
              <a:rPr lang="en-US" sz="1200" dirty="0">
                <a:latin typeface="Comic Sans MS" panose="030F0702030302020204" pitchFamily="66" charset="0"/>
              </a:rPr>
              <a:t>Legal-​</a:t>
            </a:r>
            <a:endParaRPr lang="en-US" sz="1200" dirty="0">
              <a:solidFill>
                <a:srgbClr val="FF0000"/>
              </a:solidFill>
              <a:latin typeface="Comic Sans MS" panose="030F0702030302020204" pitchFamily="66" charset="0"/>
            </a:endParaRPr>
          </a:p>
          <a:p>
            <a:pPr marL="685800" lvl="1" indent="-228600" fontAlgn="base">
              <a:buFont typeface="+mj-lt"/>
              <a:buAutoNum type="alphaUcPeriod"/>
            </a:pPr>
            <a:r>
              <a:rPr lang="en-US" sz="1200" dirty="0">
                <a:latin typeface="Comic Sans MS" panose="030F0702030302020204" pitchFamily="66" charset="0"/>
              </a:rPr>
              <a:t>Health-</a:t>
            </a:r>
            <a:endParaRPr lang="en-US" sz="1200" dirty="0">
              <a:solidFill>
                <a:srgbClr val="FF0000"/>
              </a:solidFill>
              <a:latin typeface="Comic Sans MS" panose="030F0702030302020204" pitchFamily="66" charset="0"/>
            </a:endParaRPr>
          </a:p>
          <a:p>
            <a:pPr marL="685800" lvl="1" indent="-228600" fontAlgn="base">
              <a:buFont typeface="+mj-lt"/>
              <a:buAutoNum type="alphaUcPeriod"/>
            </a:pPr>
            <a:endParaRPr lang="en-US" sz="1200" dirty="0">
              <a:solidFill>
                <a:srgbClr val="FF0000"/>
              </a:solidFill>
              <a:latin typeface="Comic Sans MS" panose="030F0702030302020204" pitchFamily="66" charset="0"/>
            </a:endParaRPr>
          </a:p>
          <a:p>
            <a:pPr fontAlgn="base"/>
            <a:r>
              <a:rPr lang="en-US" sz="1200" b="1" dirty="0">
                <a:latin typeface="Comic Sans MS" panose="030F0702030302020204" pitchFamily="66" charset="0"/>
              </a:rPr>
              <a:t>3.  List 2 strategies that </a:t>
            </a:r>
            <a:r>
              <a:rPr lang="en-US" sz="1200" b="1" dirty="0" smtClean="0">
                <a:latin typeface="Comic Sans MS" panose="030F0702030302020204" pitchFamily="66" charset="0"/>
              </a:rPr>
              <a:t>Marco </a:t>
            </a:r>
            <a:r>
              <a:rPr lang="en-US" sz="1200" b="1" dirty="0">
                <a:latin typeface="Comic Sans MS" panose="030F0702030302020204" pitchFamily="66" charset="0"/>
              </a:rPr>
              <a:t>could have utilize to refuse to vape.</a:t>
            </a:r>
          </a:p>
          <a:p>
            <a:pPr fontAlgn="base"/>
            <a:endParaRPr lang="en-US" sz="1200" dirty="0">
              <a:latin typeface="Comic Sans MS" panose="030F0702030302020204" pitchFamily="66" charset="0"/>
            </a:endParaRPr>
          </a:p>
          <a:p>
            <a:pPr fontAlgn="base"/>
            <a:endParaRPr lang="en-US" sz="1200" dirty="0">
              <a:latin typeface="Comic Sans MS" panose="030F0702030302020204" pitchFamily="66" charset="0"/>
            </a:endParaRPr>
          </a:p>
          <a:p>
            <a:pPr fontAlgn="base"/>
            <a:endParaRPr lang="en-US" sz="1200" dirty="0">
              <a:latin typeface="Comic Sans MS" panose="030F0702030302020204" pitchFamily="66" charset="0"/>
            </a:endParaRPr>
          </a:p>
          <a:p>
            <a:pPr fontAlgn="base"/>
            <a:r>
              <a:rPr lang="en-US" sz="1200" b="1" dirty="0">
                <a:latin typeface="Comic Sans MS" panose="030F0702030302020204" pitchFamily="66" charset="0"/>
              </a:rPr>
              <a:t>4.  What strategies could an </a:t>
            </a:r>
            <a:r>
              <a:rPr lang="en-US" sz="1200" b="1" dirty="0" smtClean="0">
                <a:latin typeface="Comic Sans MS" panose="030F0702030302020204" pitchFamily="66" charset="0"/>
              </a:rPr>
              <a:t>upstander, working on the group project, utilize </a:t>
            </a:r>
            <a:r>
              <a:rPr lang="en-US" sz="1200" b="1" dirty="0">
                <a:latin typeface="Comic Sans MS" panose="030F0702030302020204" pitchFamily="66" charset="0"/>
              </a:rPr>
              <a:t>to provide positive peer pressure</a:t>
            </a:r>
            <a:r>
              <a:rPr lang="en-US" sz="1200" b="1" dirty="0" smtClean="0">
                <a:latin typeface="Comic Sans MS" panose="030F0702030302020204" pitchFamily="66" charset="0"/>
              </a:rPr>
              <a:t>?</a:t>
            </a:r>
          </a:p>
          <a:p>
            <a:pPr fontAlgn="base"/>
            <a:endParaRPr lang="en-US" sz="1200" b="1" dirty="0">
              <a:latin typeface="Comic Sans MS" panose="030F0702030302020204" pitchFamily="66" charset="0"/>
            </a:endParaRPr>
          </a:p>
          <a:p>
            <a:pPr fontAlgn="base"/>
            <a:endParaRPr lang="en-US" sz="1200" b="1" dirty="0" smtClean="0">
              <a:latin typeface="Comic Sans MS" panose="030F0702030302020204" pitchFamily="66" charset="0"/>
            </a:endParaRPr>
          </a:p>
          <a:p>
            <a:pPr fontAlgn="base"/>
            <a:endParaRPr lang="en-US" sz="1200" b="1" dirty="0">
              <a:latin typeface="Comic Sans MS" panose="030F0702030302020204" pitchFamily="66" charset="0"/>
            </a:endParaRPr>
          </a:p>
          <a:p>
            <a:pPr fontAlgn="base"/>
            <a:r>
              <a:rPr lang="en-US" sz="1200" dirty="0" smtClean="0">
                <a:latin typeface="Comic Sans MS" panose="030F0702030302020204" pitchFamily="66" charset="0"/>
              </a:rPr>
              <a:t>________________________________________________________</a:t>
            </a:r>
            <a:endParaRPr lang="en-US" sz="1200" dirty="0">
              <a:latin typeface="Comic Sans MS" panose="030F0702030302020204" pitchFamily="66" charset="0"/>
            </a:endParaRPr>
          </a:p>
          <a:p>
            <a:pPr fontAlgn="base"/>
            <a:endParaRPr lang="en-US" sz="1200" dirty="0">
              <a:latin typeface="Comic Sans MS" panose="030F0702030302020204" pitchFamily="66" charset="0"/>
            </a:endParaRPr>
          </a:p>
          <a:p>
            <a:pPr fontAlgn="base"/>
            <a:r>
              <a:rPr lang="en-US" sz="1200" b="1" dirty="0">
                <a:latin typeface="Comic Sans MS" panose="030F0702030302020204" pitchFamily="66" charset="0"/>
              </a:rPr>
              <a:t>Groups Brainstorm List:</a:t>
            </a:r>
          </a:p>
          <a:p>
            <a:pPr fontAlgn="base"/>
            <a:endParaRPr lang="en-US" sz="1200" b="1" dirty="0">
              <a:latin typeface="Comic Sans MS" panose="030F0702030302020204" pitchFamily="66" charset="0"/>
            </a:endParaRPr>
          </a:p>
        </p:txBody>
      </p:sp>
    </p:spTree>
    <p:extLst>
      <p:ext uri="{BB962C8B-B14F-4D97-AF65-F5344CB8AC3E}">
        <p14:creationId xmlns:p14="http://schemas.microsoft.com/office/powerpoint/2010/main" val="24779272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 xmlns:a16="http://schemas.microsoft.com/office/drawing/2014/main" id="{35566AFE-AC3E-4769-A8C9-C918A862CE24}"/>
              </a:ext>
            </a:extLst>
          </p:cNvPr>
          <p:cNvSpPr txBox="1"/>
          <p:nvPr/>
        </p:nvSpPr>
        <p:spPr>
          <a:xfrm>
            <a:off x="1951463" y="747132"/>
            <a:ext cx="2497873" cy="369332"/>
          </a:xfrm>
          <a:prstGeom prst="rect">
            <a:avLst/>
          </a:prstGeom>
          <a:noFill/>
        </p:spPr>
        <p:txBody>
          <a:bodyPr wrap="square" rtlCol="0">
            <a:spAutoFit/>
          </a:bodyPr>
          <a:lstStyle/>
          <a:p>
            <a:pPr algn="ctr"/>
            <a:r>
              <a:rPr lang="en-US" b="1" dirty="0">
                <a:latin typeface="Comic Sans MS" panose="030F0702030302020204" pitchFamily="66" charset="0"/>
              </a:rPr>
              <a:t>Scenario 4</a:t>
            </a:r>
          </a:p>
        </p:txBody>
      </p:sp>
      <p:sp>
        <p:nvSpPr>
          <p:cNvPr id="8" name="TextBox 7">
            <a:extLst>
              <a:ext uri="{FF2B5EF4-FFF2-40B4-BE49-F238E27FC236}">
                <a16:creationId xmlns="" xmlns:a16="http://schemas.microsoft.com/office/drawing/2014/main" id="{8672784E-ECE7-4E0A-8D2D-FC4E4010548E}"/>
              </a:ext>
            </a:extLst>
          </p:cNvPr>
          <p:cNvSpPr txBox="1"/>
          <p:nvPr/>
        </p:nvSpPr>
        <p:spPr>
          <a:xfrm>
            <a:off x="560231" y="1339490"/>
            <a:ext cx="5808372" cy="4893647"/>
          </a:xfrm>
          <a:prstGeom prst="rect">
            <a:avLst/>
          </a:prstGeom>
          <a:noFill/>
        </p:spPr>
        <p:txBody>
          <a:bodyPr wrap="square" rtlCol="0">
            <a:spAutoFit/>
          </a:bodyPr>
          <a:lstStyle/>
          <a:p>
            <a:r>
              <a:rPr lang="en-US" sz="1200" dirty="0">
                <a:latin typeface="Comic Sans MS" panose="030F0702030302020204" pitchFamily="66" charset="0"/>
              </a:rPr>
              <a:t>Amy is on her school’s senior trip to California.  A group of friends decide to hang out in a hotel room.  It doesn’t take long for David to start passing around different </a:t>
            </a:r>
            <a:r>
              <a:rPr lang="en-US" sz="1200" dirty="0" smtClean="0">
                <a:latin typeface="Comic Sans MS" panose="030F0702030302020204" pitchFamily="66" charset="0"/>
              </a:rPr>
              <a:t>flavored </a:t>
            </a:r>
            <a:r>
              <a:rPr lang="en-US" sz="1200" dirty="0">
                <a:latin typeface="Comic Sans MS" panose="030F0702030302020204" pitchFamily="66" charset="0"/>
              </a:rPr>
              <a:t>e-cigarettes.  When Amy says she’s not interested, David responds, </a:t>
            </a:r>
            <a:r>
              <a:rPr lang="en-US" sz="1200" dirty="0" smtClean="0">
                <a:latin typeface="Comic Sans MS" panose="030F0702030302020204" pitchFamily="66" charset="0"/>
              </a:rPr>
              <a:t>“You’re making it a </a:t>
            </a:r>
            <a:r>
              <a:rPr lang="en-US" sz="1200" dirty="0">
                <a:latin typeface="Comic Sans MS" panose="030F0702030302020204" pitchFamily="66" charset="0"/>
              </a:rPr>
              <a:t>big deal.  These aren’t even like cigarettes.  They taste great and they’re healthier.” </a:t>
            </a:r>
          </a:p>
          <a:p>
            <a:endParaRPr lang="en-US" sz="1200" dirty="0">
              <a:latin typeface="Comic Sans MS" panose="030F0702030302020204" pitchFamily="66" charset="0"/>
            </a:endParaRPr>
          </a:p>
          <a:p>
            <a:pPr marL="228600" indent="-228600" fontAlgn="base">
              <a:buAutoNum type="arabicPeriod"/>
            </a:pPr>
            <a:r>
              <a:rPr lang="en-US" sz="1200" b="1" dirty="0">
                <a:latin typeface="Comic Sans MS" panose="030F0702030302020204" pitchFamily="66" charset="0"/>
              </a:rPr>
              <a:t>What examples, if any, were of peer pressure?</a:t>
            </a:r>
          </a:p>
          <a:p>
            <a:pPr fontAlgn="base"/>
            <a:endParaRPr lang="en-US" sz="1200" dirty="0" smtClean="0">
              <a:latin typeface="Comic Sans MS" panose="030F0702030302020204" pitchFamily="66" charset="0"/>
            </a:endParaRPr>
          </a:p>
          <a:p>
            <a:pPr fontAlgn="base"/>
            <a:endParaRPr lang="en-US" sz="1200" dirty="0">
              <a:latin typeface="Comic Sans MS" panose="030F0702030302020204" pitchFamily="66" charset="0"/>
            </a:endParaRPr>
          </a:p>
          <a:p>
            <a:pPr fontAlgn="base"/>
            <a:r>
              <a:rPr lang="en-US" sz="1200" b="1" dirty="0" smtClean="0">
                <a:latin typeface="Comic Sans MS" panose="030F0702030302020204" pitchFamily="66" charset="0"/>
              </a:rPr>
              <a:t>2.  What </a:t>
            </a:r>
            <a:r>
              <a:rPr lang="en-US" sz="1200" b="1" dirty="0">
                <a:latin typeface="Comic Sans MS" panose="030F0702030302020204" pitchFamily="66" charset="0"/>
              </a:rPr>
              <a:t>are the possible consequences?​</a:t>
            </a:r>
          </a:p>
          <a:p>
            <a:pPr marL="628650" lvl="1" indent="-171450" fontAlgn="base">
              <a:buFont typeface="Arial" panose="020B0604020202020204" pitchFamily="34" charset="0"/>
              <a:buChar char="•"/>
            </a:pPr>
            <a:r>
              <a:rPr lang="en-US" sz="1200" dirty="0" smtClean="0">
                <a:latin typeface="Comic Sans MS" panose="030F0702030302020204" pitchFamily="66" charset="0"/>
              </a:rPr>
              <a:t>School-</a:t>
            </a:r>
          </a:p>
          <a:p>
            <a:pPr marL="628650" lvl="1" indent="-171450" fontAlgn="base">
              <a:buFont typeface="Arial" panose="020B0604020202020204" pitchFamily="34" charset="0"/>
              <a:buChar char="•"/>
            </a:pPr>
            <a:r>
              <a:rPr lang="en-US" sz="1200" dirty="0" smtClean="0">
                <a:latin typeface="Comic Sans MS" panose="030F0702030302020204" pitchFamily="66" charset="0"/>
              </a:rPr>
              <a:t>Home-​</a:t>
            </a:r>
          </a:p>
          <a:p>
            <a:pPr marL="628650" lvl="1" indent="-171450" fontAlgn="base">
              <a:buFont typeface="Arial" panose="020B0604020202020204" pitchFamily="34" charset="0"/>
              <a:buChar char="•"/>
            </a:pPr>
            <a:r>
              <a:rPr lang="en-US" sz="1200" dirty="0" smtClean="0">
                <a:latin typeface="Comic Sans MS" panose="030F0702030302020204" pitchFamily="66" charset="0"/>
              </a:rPr>
              <a:t>Legal-​</a:t>
            </a:r>
          </a:p>
          <a:p>
            <a:pPr marL="628650" lvl="1" indent="-171450" fontAlgn="base">
              <a:buFont typeface="Arial" panose="020B0604020202020204" pitchFamily="34" charset="0"/>
              <a:buChar char="•"/>
            </a:pPr>
            <a:r>
              <a:rPr lang="en-US" sz="1200" dirty="0" smtClean="0">
                <a:latin typeface="Comic Sans MS" panose="030F0702030302020204" pitchFamily="66" charset="0"/>
              </a:rPr>
              <a:t>Health-</a:t>
            </a:r>
          </a:p>
          <a:p>
            <a:pPr lvl="1" fontAlgn="base"/>
            <a:endParaRPr lang="en-US" sz="1200" dirty="0">
              <a:latin typeface="Comic Sans MS" panose="030F0702030302020204" pitchFamily="66" charset="0"/>
            </a:endParaRPr>
          </a:p>
          <a:p>
            <a:pPr fontAlgn="base"/>
            <a:r>
              <a:rPr lang="en-US" sz="1200" b="1" dirty="0" smtClean="0">
                <a:latin typeface="Comic Sans MS" panose="030F0702030302020204" pitchFamily="66" charset="0"/>
              </a:rPr>
              <a:t>3.  List </a:t>
            </a:r>
            <a:r>
              <a:rPr lang="en-US" sz="1200" b="1" dirty="0">
                <a:latin typeface="Comic Sans MS" panose="030F0702030302020204" pitchFamily="66" charset="0"/>
              </a:rPr>
              <a:t>2 strategies that </a:t>
            </a:r>
            <a:r>
              <a:rPr lang="en-US" sz="1200" b="1" dirty="0" smtClean="0">
                <a:latin typeface="Comic Sans MS" panose="030F0702030302020204" pitchFamily="66" charset="0"/>
              </a:rPr>
              <a:t>Amy </a:t>
            </a:r>
            <a:r>
              <a:rPr lang="en-US" sz="1200" b="1" dirty="0">
                <a:latin typeface="Comic Sans MS" panose="030F0702030302020204" pitchFamily="66" charset="0"/>
              </a:rPr>
              <a:t>could have utilize to refuse to vape.</a:t>
            </a:r>
          </a:p>
          <a:p>
            <a:pPr marL="228600" indent="-228600" fontAlgn="base">
              <a:buAutoNum type="arabicPeriod"/>
            </a:pPr>
            <a:endParaRPr lang="en-US" sz="1200" dirty="0" smtClean="0">
              <a:latin typeface="Comic Sans MS" panose="030F0702030302020204" pitchFamily="66" charset="0"/>
            </a:endParaRPr>
          </a:p>
          <a:p>
            <a:pPr fontAlgn="base"/>
            <a:endParaRPr lang="en-US" sz="1200" dirty="0">
              <a:latin typeface="Comic Sans MS" panose="030F0702030302020204" pitchFamily="66" charset="0"/>
            </a:endParaRPr>
          </a:p>
          <a:p>
            <a:pPr fontAlgn="base"/>
            <a:r>
              <a:rPr lang="en-US" sz="1200" b="1" dirty="0" smtClean="0">
                <a:latin typeface="Comic Sans MS" panose="030F0702030302020204" pitchFamily="66" charset="0"/>
              </a:rPr>
              <a:t>4.  What </a:t>
            </a:r>
            <a:r>
              <a:rPr lang="en-US" sz="1200" b="1" dirty="0">
                <a:latin typeface="Comic Sans MS" panose="030F0702030302020204" pitchFamily="66" charset="0"/>
              </a:rPr>
              <a:t>strategies could an </a:t>
            </a:r>
            <a:r>
              <a:rPr lang="en-US" sz="1200" b="1" dirty="0" smtClean="0">
                <a:latin typeface="Comic Sans MS" panose="030F0702030302020204" pitchFamily="66" charset="0"/>
              </a:rPr>
              <a:t>upstander, in </a:t>
            </a:r>
            <a:r>
              <a:rPr lang="en-US" sz="1200" b="1" dirty="0">
                <a:latin typeface="Comic Sans MS" panose="030F0702030302020204" pitchFamily="66" charset="0"/>
              </a:rPr>
              <a:t>the </a:t>
            </a:r>
            <a:r>
              <a:rPr lang="en-US" sz="1200" b="1" dirty="0" smtClean="0">
                <a:latin typeface="Comic Sans MS" panose="030F0702030302020204" pitchFamily="66" charset="0"/>
              </a:rPr>
              <a:t>hotel room, </a:t>
            </a:r>
            <a:r>
              <a:rPr lang="en-US" sz="1200" b="1" dirty="0">
                <a:latin typeface="Comic Sans MS" panose="030F0702030302020204" pitchFamily="66" charset="0"/>
              </a:rPr>
              <a:t>utilize to provide positive peer pressure</a:t>
            </a:r>
            <a:r>
              <a:rPr lang="en-US" sz="1200" b="1" dirty="0" smtClean="0">
                <a:latin typeface="Comic Sans MS" panose="030F0702030302020204" pitchFamily="66" charset="0"/>
              </a:rPr>
              <a:t>?</a:t>
            </a:r>
          </a:p>
          <a:p>
            <a:pPr fontAlgn="base"/>
            <a:endParaRPr lang="en-US" sz="1200" dirty="0">
              <a:latin typeface="Comic Sans MS" panose="030F0702030302020204" pitchFamily="66" charset="0"/>
            </a:endParaRPr>
          </a:p>
          <a:p>
            <a:pPr marL="228600" indent="-228600" fontAlgn="base">
              <a:buAutoNum type="arabicPeriod"/>
            </a:pPr>
            <a:endParaRPr lang="en-US" sz="1200" dirty="0">
              <a:latin typeface="Comic Sans MS" panose="030F0702030302020204" pitchFamily="66" charset="0"/>
            </a:endParaRPr>
          </a:p>
          <a:p>
            <a:pPr marL="228600" indent="-228600" fontAlgn="base">
              <a:buAutoNum type="arabicPeriod"/>
            </a:pPr>
            <a:endParaRPr lang="en-US" sz="1200" dirty="0">
              <a:latin typeface="Comic Sans MS" panose="030F0702030302020204" pitchFamily="66" charset="0"/>
            </a:endParaRPr>
          </a:p>
          <a:p>
            <a:pPr fontAlgn="base"/>
            <a:r>
              <a:rPr lang="en-US" sz="1200" dirty="0" smtClean="0">
                <a:latin typeface="Comic Sans MS" panose="030F0702030302020204" pitchFamily="66" charset="0"/>
              </a:rPr>
              <a:t>___________________________________________________________</a:t>
            </a:r>
            <a:endParaRPr lang="en-US" sz="1200" dirty="0">
              <a:latin typeface="Comic Sans MS" panose="030F0702030302020204" pitchFamily="66" charset="0"/>
            </a:endParaRPr>
          </a:p>
          <a:p>
            <a:pPr marL="228600" indent="-228600" fontAlgn="base">
              <a:buAutoNum type="arabicPeriod"/>
            </a:pPr>
            <a:endParaRPr lang="en-US" sz="1200" dirty="0">
              <a:latin typeface="Comic Sans MS" panose="030F0702030302020204" pitchFamily="66" charset="0"/>
            </a:endParaRPr>
          </a:p>
          <a:p>
            <a:pPr fontAlgn="base"/>
            <a:r>
              <a:rPr lang="en-US" sz="1200" b="1" dirty="0">
                <a:latin typeface="Comic Sans MS" panose="030F0702030302020204" pitchFamily="66" charset="0"/>
              </a:rPr>
              <a:t>Groups Brainstorm List:</a:t>
            </a:r>
          </a:p>
        </p:txBody>
      </p:sp>
    </p:spTree>
    <p:extLst>
      <p:ext uri="{BB962C8B-B14F-4D97-AF65-F5344CB8AC3E}">
        <p14:creationId xmlns:p14="http://schemas.microsoft.com/office/powerpoint/2010/main" val="20874540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 xmlns:a16="http://schemas.microsoft.com/office/drawing/2014/main" id="{35566AFE-AC3E-4769-A8C9-C918A862CE24}"/>
              </a:ext>
            </a:extLst>
          </p:cNvPr>
          <p:cNvSpPr txBox="1"/>
          <p:nvPr/>
        </p:nvSpPr>
        <p:spPr>
          <a:xfrm>
            <a:off x="2209039" y="448669"/>
            <a:ext cx="2497873" cy="369332"/>
          </a:xfrm>
          <a:prstGeom prst="rect">
            <a:avLst/>
          </a:prstGeom>
          <a:noFill/>
        </p:spPr>
        <p:txBody>
          <a:bodyPr wrap="square" rtlCol="0">
            <a:spAutoFit/>
          </a:bodyPr>
          <a:lstStyle/>
          <a:p>
            <a:pPr algn="ctr"/>
            <a:r>
              <a:rPr lang="en-US" b="1" dirty="0">
                <a:latin typeface="Comic Sans MS" panose="030F0702030302020204" pitchFamily="66" charset="0"/>
              </a:rPr>
              <a:t>Scenario 5</a:t>
            </a:r>
          </a:p>
        </p:txBody>
      </p:sp>
      <p:sp>
        <p:nvSpPr>
          <p:cNvPr id="8" name="TextBox 7">
            <a:extLst>
              <a:ext uri="{FF2B5EF4-FFF2-40B4-BE49-F238E27FC236}">
                <a16:creationId xmlns="" xmlns:a16="http://schemas.microsoft.com/office/drawing/2014/main" id="{8672784E-ECE7-4E0A-8D2D-FC4E4010548E}"/>
              </a:ext>
            </a:extLst>
          </p:cNvPr>
          <p:cNvSpPr txBox="1"/>
          <p:nvPr/>
        </p:nvSpPr>
        <p:spPr>
          <a:xfrm>
            <a:off x="534470" y="953900"/>
            <a:ext cx="5847009" cy="5632311"/>
          </a:xfrm>
          <a:prstGeom prst="rect">
            <a:avLst/>
          </a:prstGeom>
          <a:noFill/>
        </p:spPr>
        <p:txBody>
          <a:bodyPr wrap="square" rtlCol="0">
            <a:spAutoFit/>
          </a:bodyPr>
          <a:lstStyle/>
          <a:p>
            <a:r>
              <a:rPr lang="en-US" sz="1200" dirty="0" smtClean="0">
                <a:latin typeface="Comic Sans MS" panose="030F0702030302020204" pitchFamily="66" charset="0"/>
              </a:rPr>
              <a:t>Alejandro’s </a:t>
            </a:r>
            <a:r>
              <a:rPr lang="en-US" sz="1200" dirty="0">
                <a:latin typeface="Comic Sans MS" panose="030F0702030302020204" pitchFamily="66" charset="0"/>
              </a:rPr>
              <a:t>nature club is out on an overnight camping trip in November.  Jonathan offers Alejandro his spare vape pen and suggests that vaping will help keep them warm and give them something to do in the boring outdoors. He shakes his head no. The others start teasing him about being afraid of getting </a:t>
            </a:r>
            <a:r>
              <a:rPr lang="en-US" sz="1200" dirty="0" smtClean="0">
                <a:latin typeface="Comic Sans MS" panose="030F0702030302020204" pitchFamily="66" charset="0"/>
              </a:rPr>
              <a:t>caught.  </a:t>
            </a:r>
            <a:r>
              <a:rPr lang="en-US" sz="1200" dirty="0">
                <a:latin typeface="Comic Sans MS" panose="030F0702030302020204" pitchFamily="66" charset="0"/>
              </a:rPr>
              <a:t>Alejandro still shakes his head no.  One teen tells him to go sit somewhere else if he is not going to be part of the group.  Everyone begins to huddle around, vaping and looks back at Alejandro to see if he will join in. Alejandro reluctantly </a:t>
            </a:r>
            <a:r>
              <a:rPr lang="en-US" sz="1200" dirty="0" smtClean="0">
                <a:latin typeface="Comic Sans MS" panose="030F0702030302020204" pitchFamily="66" charset="0"/>
              </a:rPr>
              <a:t>nods </a:t>
            </a:r>
            <a:r>
              <a:rPr lang="en-US" sz="1200" dirty="0">
                <a:latin typeface="Comic Sans MS" panose="030F0702030302020204" pitchFamily="66" charset="0"/>
              </a:rPr>
              <a:t>his head yes.</a:t>
            </a:r>
          </a:p>
          <a:p>
            <a:endParaRPr lang="en-US" sz="1200" dirty="0">
              <a:latin typeface="Comic Sans MS" panose="030F0702030302020204" pitchFamily="66" charset="0"/>
            </a:endParaRPr>
          </a:p>
          <a:p>
            <a:pPr marL="228600" indent="-228600" fontAlgn="base">
              <a:buAutoNum type="arabicPeriod"/>
            </a:pPr>
            <a:r>
              <a:rPr lang="en-US" sz="1200" b="1" dirty="0">
                <a:latin typeface="Comic Sans MS" panose="030F0702030302020204" pitchFamily="66" charset="0"/>
              </a:rPr>
              <a:t>What examples, if any, were of peer pressure?</a:t>
            </a:r>
          </a:p>
          <a:p>
            <a:pPr fontAlgn="base"/>
            <a:endParaRPr lang="en-US" sz="1200" dirty="0" smtClean="0">
              <a:latin typeface="Comic Sans MS" panose="030F0702030302020204" pitchFamily="66" charset="0"/>
            </a:endParaRPr>
          </a:p>
          <a:p>
            <a:pPr fontAlgn="base"/>
            <a:endParaRPr lang="en-US" sz="1200" dirty="0">
              <a:latin typeface="Comic Sans MS" panose="030F0702030302020204" pitchFamily="66" charset="0"/>
            </a:endParaRPr>
          </a:p>
          <a:p>
            <a:pPr fontAlgn="base"/>
            <a:endParaRPr lang="en-US" sz="1200" dirty="0">
              <a:latin typeface="Comic Sans MS" panose="030F0702030302020204" pitchFamily="66" charset="0"/>
            </a:endParaRPr>
          </a:p>
          <a:p>
            <a:pPr fontAlgn="base"/>
            <a:r>
              <a:rPr lang="en-US" sz="1200" b="1" dirty="0" smtClean="0">
                <a:latin typeface="Comic Sans MS" panose="030F0702030302020204" pitchFamily="66" charset="0"/>
              </a:rPr>
              <a:t>2.  What </a:t>
            </a:r>
            <a:r>
              <a:rPr lang="en-US" sz="1200" b="1" dirty="0">
                <a:latin typeface="Comic Sans MS" panose="030F0702030302020204" pitchFamily="66" charset="0"/>
              </a:rPr>
              <a:t>are the possible consequences?​</a:t>
            </a:r>
          </a:p>
          <a:p>
            <a:pPr marL="685800" lvl="1" indent="-228600" fontAlgn="base">
              <a:buFont typeface="Arial" panose="020B0604020202020204" pitchFamily="34" charset="0"/>
              <a:buChar char="•"/>
            </a:pPr>
            <a:r>
              <a:rPr lang="en-US" sz="1200" dirty="0" smtClean="0">
                <a:latin typeface="Comic Sans MS" panose="030F0702030302020204" pitchFamily="66" charset="0"/>
              </a:rPr>
              <a:t>School-</a:t>
            </a:r>
          </a:p>
          <a:p>
            <a:pPr marL="685800" lvl="1" indent="-228600" fontAlgn="base">
              <a:buFont typeface="Arial" panose="020B0604020202020204" pitchFamily="34" charset="0"/>
              <a:buChar char="•"/>
            </a:pPr>
            <a:r>
              <a:rPr lang="en-US" sz="1200" dirty="0" smtClean="0">
                <a:latin typeface="Comic Sans MS" panose="030F0702030302020204" pitchFamily="66" charset="0"/>
              </a:rPr>
              <a:t>Home-​</a:t>
            </a:r>
          </a:p>
          <a:p>
            <a:pPr marL="685800" lvl="1" indent="-228600" fontAlgn="base">
              <a:buFont typeface="Arial" panose="020B0604020202020204" pitchFamily="34" charset="0"/>
              <a:buChar char="•"/>
            </a:pPr>
            <a:r>
              <a:rPr lang="en-US" sz="1200" dirty="0" smtClean="0">
                <a:latin typeface="Comic Sans MS" panose="030F0702030302020204" pitchFamily="66" charset="0"/>
              </a:rPr>
              <a:t>Legal-​</a:t>
            </a:r>
          </a:p>
          <a:p>
            <a:pPr marL="685800" lvl="1" indent="-228600" fontAlgn="base">
              <a:buFont typeface="Arial" panose="020B0604020202020204" pitchFamily="34" charset="0"/>
              <a:buChar char="•"/>
            </a:pPr>
            <a:r>
              <a:rPr lang="en-US" sz="1200" dirty="0" smtClean="0">
                <a:latin typeface="Comic Sans MS" panose="030F0702030302020204" pitchFamily="66" charset="0"/>
              </a:rPr>
              <a:t>Health-</a:t>
            </a:r>
          </a:p>
          <a:p>
            <a:pPr marL="685800" lvl="1" indent="-228600" fontAlgn="base">
              <a:buFont typeface="Arial" panose="020B0604020202020204" pitchFamily="34" charset="0"/>
              <a:buChar char="•"/>
            </a:pPr>
            <a:endParaRPr lang="en-US" sz="1200" dirty="0" smtClean="0">
              <a:latin typeface="Comic Sans MS" panose="030F0702030302020204" pitchFamily="66" charset="0"/>
            </a:endParaRPr>
          </a:p>
          <a:p>
            <a:pPr fontAlgn="base"/>
            <a:r>
              <a:rPr lang="en-US" sz="1200" b="1" dirty="0" smtClean="0">
                <a:latin typeface="Comic Sans MS" panose="030F0702030302020204" pitchFamily="66" charset="0"/>
              </a:rPr>
              <a:t>3.  List </a:t>
            </a:r>
            <a:r>
              <a:rPr lang="en-US" sz="1200" b="1" dirty="0">
                <a:latin typeface="Comic Sans MS" panose="030F0702030302020204" pitchFamily="66" charset="0"/>
              </a:rPr>
              <a:t>2 strategies that </a:t>
            </a:r>
            <a:r>
              <a:rPr lang="en-US" sz="1200" b="1" dirty="0" smtClean="0">
                <a:latin typeface="Comic Sans MS" panose="030F0702030302020204" pitchFamily="66" charset="0"/>
              </a:rPr>
              <a:t>Alejandro </a:t>
            </a:r>
            <a:r>
              <a:rPr lang="en-US" sz="1200" b="1" dirty="0">
                <a:latin typeface="Comic Sans MS" panose="030F0702030302020204" pitchFamily="66" charset="0"/>
              </a:rPr>
              <a:t>could have utilize to refuse to vape.</a:t>
            </a:r>
          </a:p>
          <a:p>
            <a:pPr fontAlgn="base"/>
            <a:endParaRPr lang="en-US" sz="1200" dirty="0">
              <a:latin typeface="Comic Sans MS" panose="030F0702030302020204" pitchFamily="66" charset="0"/>
            </a:endParaRPr>
          </a:p>
          <a:p>
            <a:pPr fontAlgn="base"/>
            <a:r>
              <a:rPr lang="en-US" sz="1200" b="1" dirty="0" smtClean="0">
                <a:latin typeface="Comic Sans MS" panose="030F0702030302020204" pitchFamily="66" charset="0"/>
              </a:rPr>
              <a:t>4.  What </a:t>
            </a:r>
            <a:r>
              <a:rPr lang="en-US" sz="1200" b="1" dirty="0">
                <a:latin typeface="Comic Sans MS" panose="030F0702030302020204" pitchFamily="66" charset="0"/>
              </a:rPr>
              <a:t>strategies could an </a:t>
            </a:r>
            <a:r>
              <a:rPr lang="en-US" sz="1200" b="1" dirty="0" smtClean="0">
                <a:latin typeface="Comic Sans MS" panose="030F0702030302020204" pitchFamily="66" charset="0"/>
              </a:rPr>
              <a:t>upstander, in the camping group, </a:t>
            </a:r>
            <a:r>
              <a:rPr lang="en-US" sz="1200" b="1" dirty="0">
                <a:latin typeface="Comic Sans MS" panose="030F0702030302020204" pitchFamily="66" charset="0"/>
              </a:rPr>
              <a:t>utilize to provide positive peer pressure</a:t>
            </a:r>
            <a:r>
              <a:rPr lang="en-US" sz="1200" b="1" dirty="0" smtClean="0">
                <a:latin typeface="Comic Sans MS" panose="030F0702030302020204" pitchFamily="66" charset="0"/>
              </a:rPr>
              <a:t>?</a:t>
            </a:r>
          </a:p>
          <a:p>
            <a:pPr fontAlgn="base"/>
            <a:endParaRPr lang="en-US" sz="1200" dirty="0">
              <a:latin typeface="Comic Sans MS" panose="030F0702030302020204" pitchFamily="66" charset="0"/>
            </a:endParaRPr>
          </a:p>
          <a:p>
            <a:pPr marL="228600" indent="-228600" fontAlgn="base">
              <a:buAutoNum type="arabicPeriod"/>
            </a:pPr>
            <a:endParaRPr lang="en-US" sz="1200" dirty="0">
              <a:latin typeface="Comic Sans MS" panose="030F0702030302020204" pitchFamily="66" charset="0"/>
            </a:endParaRPr>
          </a:p>
          <a:p>
            <a:pPr marL="228600" indent="-228600" fontAlgn="base">
              <a:buAutoNum type="arabicPeriod"/>
            </a:pPr>
            <a:endParaRPr lang="en-US" sz="1200" dirty="0">
              <a:latin typeface="Comic Sans MS" panose="030F0702030302020204" pitchFamily="66" charset="0"/>
            </a:endParaRPr>
          </a:p>
          <a:p>
            <a:pPr fontAlgn="base"/>
            <a:r>
              <a:rPr lang="en-US" sz="1200" dirty="0" smtClean="0">
                <a:latin typeface="Comic Sans MS" panose="030F0702030302020204" pitchFamily="66" charset="0"/>
              </a:rPr>
              <a:t>___________________________________________________________</a:t>
            </a:r>
            <a:endParaRPr lang="en-US" sz="1200" dirty="0">
              <a:latin typeface="Comic Sans MS" panose="030F0702030302020204" pitchFamily="66" charset="0"/>
            </a:endParaRPr>
          </a:p>
          <a:p>
            <a:pPr marL="228600" indent="-228600" fontAlgn="base">
              <a:buAutoNum type="arabicPeriod"/>
            </a:pPr>
            <a:endParaRPr lang="en-US" sz="1200" dirty="0">
              <a:latin typeface="Comic Sans MS" panose="030F0702030302020204" pitchFamily="66" charset="0"/>
            </a:endParaRPr>
          </a:p>
          <a:p>
            <a:pPr fontAlgn="base"/>
            <a:r>
              <a:rPr lang="en-US" sz="1200" b="1" dirty="0">
                <a:latin typeface="Comic Sans MS" panose="030F0702030302020204" pitchFamily="66" charset="0"/>
              </a:rPr>
              <a:t>Groups Brainstorm List:</a:t>
            </a:r>
          </a:p>
        </p:txBody>
      </p:sp>
    </p:spTree>
    <p:extLst>
      <p:ext uri="{BB962C8B-B14F-4D97-AF65-F5344CB8AC3E}">
        <p14:creationId xmlns:p14="http://schemas.microsoft.com/office/powerpoint/2010/main" val="37484397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 xmlns:a16="http://schemas.microsoft.com/office/drawing/2014/main" id="{35566AFE-AC3E-4769-A8C9-C918A862CE24}"/>
              </a:ext>
            </a:extLst>
          </p:cNvPr>
          <p:cNvSpPr txBox="1"/>
          <p:nvPr/>
        </p:nvSpPr>
        <p:spPr>
          <a:xfrm>
            <a:off x="2196160" y="167582"/>
            <a:ext cx="2497873" cy="369332"/>
          </a:xfrm>
          <a:prstGeom prst="rect">
            <a:avLst/>
          </a:prstGeom>
          <a:noFill/>
        </p:spPr>
        <p:txBody>
          <a:bodyPr wrap="square" rtlCol="0">
            <a:spAutoFit/>
          </a:bodyPr>
          <a:lstStyle/>
          <a:p>
            <a:pPr algn="ctr"/>
            <a:r>
              <a:rPr lang="en-US" b="1" dirty="0" smtClean="0"/>
              <a:t>Scenario Key</a:t>
            </a:r>
            <a:endParaRPr lang="en-US" b="1" dirty="0"/>
          </a:p>
        </p:txBody>
      </p:sp>
      <p:sp>
        <p:nvSpPr>
          <p:cNvPr id="8" name="TextBox 7">
            <a:extLst>
              <a:ext uri="{FF2B5EF4-FFF2-40B4-BE49-F238E27FC236}">
                <a16:creationId xmlns="" xmlns:a16="http://schemas.microsoft.com/office/drawing/2014/main" id="{8672784E-ECE7-4E0A-8D2D-FC4E4010548E}"/>
              </a:ext>
            </a:extLst>
          </p:cNvPr>
          <p:cNvSpPr txBox="1"/>
          <p:nvPr/>
        </p:nvSpPr>
        <p:spPr>
          <a:xfrm>
            <a:off x="341287" y="378523"/>
            <a:ext cx="6207617" cy="8894743"/>
          </a:xfrm>
          <a:prstGeom prst="rect">
            <a:avLst/>
          </a:prstGeom>
          <a:noFill/>
        </p:spPr>
        <p:txBody>
          <a:bodyPr wrap="square" rtlCol="0">
            <a:spAutoFit/>
          </a:bodyPr>
          <a:lstStyle/>
          <a:p>
            <a:endParaRPr lang="en-US" sz="1000" dirty="0" smtClean="0">
              <a:latin typeface="Comic Sans MS" panose="030F0702030302020204" pitchFamily="66" charset="0"/>
            </a:endParaRPr>
          </a:p>
          <a:p>
            <a:r>
              <a:rPr lang="en-US" sz="1000" b="1" dirty="0" smtClean="0">
                <a:latin typeface="Comic Sans MS" panose="030F0702030302020204" pitchFamily="66" charset="0"/>
              </a:rPr>
              <a:t>Scenario 1</a:t>
            </a:r>
          </a:p>
          <a:p>
            <a:r>
              <a:rPr lang="en-US" sz="1000" dirty="0">
                <a:latin typeface="Comic Sans MS" panose="030F0702030302020204" pitchFamily="66" charset="0"/>
              </a:rPr>
              <a:t>Tina is invited to a party by her high school classmate Jazmine.  During the party, Jazmine asks if she likes strawberries.  After Tina replies yes, Jazmine comes back with a strawberry flavored e-cigarette and offers it to Tina. Tina says no thanks.  Jasmine says that they taste better than real strawberries and that Tina would like it.  Some of the other teens at the party also tell Tina to try it, and not be a chicken.  Other teens stare at Tina waiting for her reply.  Tina wants to fit in, so she tries it. </a:t>
            </a:r>
            <a:r>
              <a:rPr lang="en-US" sz="1000" dirty="0" smtClean="0">
                <a:latin typeface="Comic Sans MS" panose="030F0702030302020204" pitchFamily="66" charset="0"/>
              </a:rPr>
              <a:t>  </a:t>
            </a:r>
            <a:endParaRPr lang="en-US" sz="1000" dirty="0">
              <a:latin typeface="Comic Sans MS" panose="030F0702030302020204" pitchFamily="66" charset="0"/>
            </a:endParaRPr>
          </a:p>
          <a:p>
            <a:endParaRPr lang="en-US" sz="1000" dirty="0">
              <a:latin typeface="Comic Sans MS" panose="030F0702030302020204" pitchFamily="66" charset="0"/>
            </a:endParaRPr>
          </a:p>
          <a:p>
            <a:pPr marL="228600" lvl="0" indent="-228600">
              <a:buAutoNum type="arabicPeriod"/>
            </a:pPr>
            <a:r>
              <a:rPr lang="en-US" sz="1000" b="1" dirty="0">
                <a:latin typeface="Comic Sans MS" panose="030F0702030302020204" pitchFamily="66" charset="0"/>
              </a:rPr>
              <a:t>What examples, if any, were of peer pressure?</a:t>
            </a:r>
          </a:p>
          <a:p>
            <a:pPr marL="685800" lvl="1" indent="-228600">
              <a:buFont typeface="Arial" panose="020B0604020202020204" pitchFamily="34" charset="0"/>
              <a:buChar char="•"/>
            </a:pPr>
            <a:r>
              <a:rPr lang="en-US" sz="1000" dirty="0" smtClean="0">
                <a:solidFill>
                  <a:srgbClr val="FF0000"/>
                </a:solidFill>
                <a:latin typeface="Comic Sans MS" panose="030F0702030302020204" pitchFamily="66" charset="0"/>
              </a:rPr>
              <a:t>Jazmine tried to get Tina to try it even after she said no</a:t>
            </a:r>
          </a:p>
          <a:p>
            <a:pPr marL="685800" lvl="1" indent="-228600">
              <a:buFont typeface="Arial" panose="020B0604020202020204" pitchFamily="34" charset="0"/>
              <a:buChar char="•"/>
            </a:pPr>
            <a:r>
              <a:rPr lang="en-US" sz="1000" dirty="0" smtClean="0">
                <a:solidFill>
                  <a:srgbClr val="FF0000"/>
                </a:solidFill>
                <a:latin typeface="Comic Sans MS" panose="030F0702030302020204" pitchFamily="66" charset="0"/>
              </a:rPr>
              <a:t>Other teens tried to get her to try it and called her a chicken</a:t>
            </a:r>
          </a:p>
          <a:p>
            <a:pPr marL="685800" lvl="1" indent="-228600">
              <a:buFont typeface="Arial" panose="020B0604020202020204" pitchFamily="34" charset="0"/>
              <a:buChar char="•"/>
            </a:pPr>
            <a:r>
              <a:rPr lang="en-US" sz="1000" dirty="0" smtClean="0">
                <a:solidFill>
                  <a:srgbClr val="FF0000"/>
                </a:solidFill>
                <a:latin typeface="Comic Sans MS" panose="030F0702030302020204" pitchFamily="66" charset="0"/>
              </a:rPr>
              <a:t>Other teens stared at her, awaiting a response</a:t>
            </a:r>
            <a:endParaRPr lang="en-US" sz="1000" dirty="0">
              <a:solidFill>
                <a:srgbClr val="FF0000"/>
              </a:solidFill>
              <a:latin typeface="Comic Sans MS" panose="030F0702030302020204" pitchFamily="66" charset="0"/>
            </a:endParaRPr>
          </a:p>
          <a:p>
            <a:pPr lvl="0"/>
            <a:endParaRPr lang="en-US" sz="1000" dirty="0">
              <a:latin typeface="Comic Sans MS" panose="030F0702030302020204" pitchFamily="66" charset="0"/>
            </a:endParaRPr>
          </a:p>
          <a:p>
            <a:pPr fontAlgn="base"/>
            <a:r>
              <a:rPr lang="en-US" sz="1000" b="1" dirty="0">
                <a:latin typeface="Comic Sans MS" panose="030F0702030302020204" pitchFamily="66" charset="0"/>
              </a:rPr>
              <a:t>2. What are the possible consequences?​</a:t>
            </a:r>
          </a:p>
          <a:p>
            <a:pPr marL="685800" lvl="1" indent="-228600" fontAlgn="base">
              <a:buFont typeface="+mj-lt"/>
              <a:buAutoNum type="alphaUcPeriod"/>
            </a:pPr>
            <a:r>
              <a:rPr lang="en-US" sz="1000" b="1" dirty="0" smtClean="0">
                <a:latin typeface="Comic Sans MS" panose="030F0702030302020204" pitchFamily="66" charset="0"/>
              </a:rPr>
              <a:t>School-</a:t>
            </a:r>
            <a:r>
              <a:rPr lang="en-US" sz="1000" dirty="0" smtClean="0">
                <a:solidFill>
                  <a:srgbClr val="FF0000"/>
                </a:solidFill>
                <a:latin typeface="Comic Sans MS" panose="030F0702030302020204" pitchFamily="66" charset="0"/>
              </a:rPr>
              <a:t>Kicked out of school clubs or sports if reported, talked about at school or on social media</a:t>
            </a:r>
            <a:endParaRPr lang="en-US" sz="1000" dirty="0">
              <a:solidFill>
                <a:srgbClr val="FF0000"/>
              </a:solidFill>
              <a:latin typeface="Comic Sans MS" panose="030F0702030302020204" pitchFamily="66" charset="0"/>
            </a:endParaRPr>
          </a:p>
          <a:p>
            <a:pPr marL="685800" lvl="1" indent="-228600" fontAlgn="base">
              <a:buFont typeface="+mj-lt"/>
              <a:buAutoNum type="alphaUcPeriod"/>
            </a:pPr>
            <a:r>
              <a:rPr lang="en-US" sz="1000" b="1" dirty="0">
                <a:latin typeface="Comic Sans MS" panose="030F0702030302020204" pitchFamily="66" charset="0"/>
              </a:rPr>
              <a:t>Home-</a:t>
            </a:r>
            <a:r>
              <a:rPr lang="en-US" sz="1000" dirty="0" smtClean="0">
                <a:latin typeface="Comic Sans MS" panose="030F0702030302020204" pitchFamily="66" charset="0"/>
              </a:rPr>
              <a:t>​</a:t>
            </a:r>
            <a:r>
              <a:rPr lang="en-US" sz="1000" dirty="0" smtClean="0">
                <a:solidFill>
                  <a:srgbClr val="FF0000"/>
                </a:solidFill>
                <a:latin typeface="Comic Sans MS" panose="030F0702030302020204" pitchFamily="66" charset="0"/>
              </a:rPr>
              <a:t>Grounded, loss of privileges</a:t>
            </a:r>
            <a:endParaRPr lang="en-US" sz="1000" dirty="0">
              <a:latin typeface="Comic Sans MS" panose="030F0702030302020204" pitchFamily="66" charset="0"/>
            </a:endParaRPr>
          </a:p>
          <a:p>
            <a:pPr marL="685800" lvl="1" indent="-228600" fontAlgn="base">
              <a:buFont typeface="+mj-lt"/>
              <a:buAutoNum type="alphaUcPeriod"/>
            </a:pPr>
            <a:r>
              <a:rPr lang="en-US" sz="1000" b="1" dirty="0">
                <a:latin typeface="Comic Sans MS" panose="030F0702030302020204" pitchFamily="66" charset="0"/>
              </a:rPr>
              <a:t>Legal-</a:t>
            </a:r>
            <a:r>
              <a:rPr lang="en-US" sz="1000" b="1" dirty="0" smtClean="0">
                <a:latin typeface="Comic Sans MS" panose="030F0702030302020204" pitchFamily="66" charset="0"/>
              </a:rPr>
              <a:t>​</a:t>
            </a:r>
            <a:r>
              <a:rPr lang="en-US" sz="1000" dirty="0" smtClean="0">
                <a:solidFill>
                  <a:srgbClr val="FF0000"/>
                </a:solidFill>
                <a:latin typeface="Comic Sans MS" panose="030F0702030302020204" pitchFamily="66" charset="0"/>
              </a:rPr>
              <a:t>Charged with underage smoking</a:t>
            </a:r>
            <a:endParaRPr lang="en-US" sz="1000" dirty="0">
              <a:solidFill>
                <a:srgbClr val="FF0000"/>
              </a:solidFill>
              <a:latin typeface="Comic Sans MS" panose="030F0702030302020204" pitchFamily="66" charset="0"/>
            </a:endParaRPr>
          </a:p>
          <a:p>
            <a:pPr marL="685800" lvl="1" indent="-228600" fontAlgn="base">
              <a:buFont typeface="+mj-lt"/>
              <a:buAutoNum type="alphaUcPeriod"/>
            </a:pPr>
            <a:r>
              <a:rPr lang="en-US" sz="1000" b="1" dirty="0" smtClean="0">
                <a:latin typeface="Comic Sans MS" panose="030F0702030302020204" pitchFamily="66" charset="0"/>
              </a:rPr>
              <a:t>Health-</a:t>
            </a:r>
            <a:r>
              <a:rPr lang="en-US" sz="1000" dirty="0" smtClean="0">
                <a:solidFill>
                  <a:srgbClr val="FF0000"/>
                </a:solidFill>
                <a:latin typeface="Comic Sans MS" panose="030F0702030302020204" pitchFamily="66" charset="0"/>
              </a:rPr>
              <a:t>Risk of nicotine addiction, cancer </a:t>
            </a:r>
            <a:endParaRPr lang="en-US" sz="1000" dirty="0">
              <a:solidFill>
                <a:srgbClr val="FF0000"/>
              </a:solidFill>
              <a:latin typeface="Comic Sans MS" panose="030F0702030302020204" pitchFamily="66" charset="0"/>
            </a:endParaRPr>
          </a:p>
          <a:p>
            <a:pPr lvl="1" fontAlgn="base"/>
            <a:endParaRPr lang="en-US" sz="1000" dirty="0">
              <a:latin typeface="Comic Sans MS" panose="030F0702030302020204" pitchFamily="66" charset="0"/>
            </a:endParaRPr>
          </a:p>
          <a:p>
            <a:pPr fontAlgn="base"/>
            <a:r>
              <a:rPr lang="en-US" sz="1000" b="1" dirty="0">
                <a:latin typeface="Comic Sans MS" panose="030F0702030302020204" pitchFamily="66" charset="0"/>
              </a:rPr>
              <a:t>3. List 2 strategies that Tina could have utilize to refuse to vape.</a:t>
            </a:r>
          </a:p>
          <a:p>
            <a:pPr fontAlgn="base"/>
            <a:r>
              <a:rPr lang="en-US" sz="1000" dirty="0">
                <a:solidFill>
                  <a:srgbClr val="FF0000"/>
                </a:solidFill>
                <a:latin typeface="Comic Sans MS" panose="030F0702030302020204" pitchFamily="66" charset="0"/>
              </a:rPr>
              <a:t>Joke that real strawberries don’t come with a side of lung cancer.  Say “no thank </a:t>
            </a:r>
            <a:r>
              <a:rPr lang="en-US" sz="1000" dirty="0" smtClean="0">
                <a:solidFill>
                  <a:srgbClr val="FF0000"/>
                </a:solidFill>
                <a:latin typeface="Comic Sans MS" panose="030F0702030302020204" pitchFamily="66" charset="0"/>
              </a:rPr>
              <a:t>you and walk away.”</a:t>
            </a:r>
            <a:endParaRPr lang="en-US" sz="1000" dirty="0">
              <a:solidFill>
                <a:srgbClr val="FF0000"/>
              </a:solidFill>
              <a:latin typeface="Comic Sans MS" panose="030F0702030302020204" pitchFamily="66" charset="0"/>
            </a:endParaRPr>
          </a:p>
          <a:p>
            <a:pPr fontAlgn="base"/>
            <a:endParaRPr lang="en-US" sz="1000" dirty="0">
              <a:latin typeface="Comic Sans MS" panose="030F0702030302020204" pitchFamily="66" charset="0"/>
            </a:endParaRPr>
          </a:p>
          <a:p>
            <a:pPr fontAlgn="base"/>
            <a:r>
              <a:rPr lang="en-US" sz="1000" b="1" dirty="0">
                <a:latin typeface="Comic Sans MS" panose="030F0702030302020204" pitchFamily="66" charset="0"/>
              </a:rPr>
              <a:t>4. What strategies could an </a:t>
            </a:r>
            <a:r>
              <a:rPr lang="en-US" sz="1000" b="1" dirty="0" smtClean="0">
                <a:latin typeface="Comic Sans MS" panose="030F0702030302020204" pitchFamily="66" charset="0"/>
              </a:rPr>
              <a:t>upstander, </a:t>
            </a:r>
            <a:r>
              <a:rPr lang="en-US" sz="1000" b="1" dirty="0">
                <a:latin typeface="Comic Sans MS" panose="030F0702030302020204" pitchFamily="66" charset="0"/>
              </a:rPr>
              <a:t>at the </a:t>
            </a:r>
            <a:r>
              <a:rPr lang="en-US" sz="1000" b="1" dirty="0" smtClean="0">
                <a:latin typeface="Comic Sans MS" panose="030F0702030302020204" pitchFamily="66" charset="0"/>
              </a:rPr>
              <a:t>party, </a:t>
            </a:r>
            <a:r>
              <a:rPr lang="en-US" sz="1000" b="1" dirty="0">
                <a:latin typeface="Comic Sans MS" panose="030F0702030302020204" pitchFamily="66" charset="0"/>
              </a:rPr>
              <a:t>utilize to provide positive peer pressure?</a:t>
            </a:r>
          </a:p>
          <a:p>
            <a:pPr fontAlgn="base"/>
            <a:r>
              <a:rPr lang="en-US" sz="1000" dirty="0">
                <a:solidFill>
                  <a:srgbClr val="FF0000"/>
                </a:solidFill>
                <a:latin typeface="Comic Sans MS" panose="030F0702030302020204" pitchFamily="66" charset="0"/>
              </a:rPr>
              <a:t>Someone could intervene and offer to find a real </a:t>
            </a:r>
            <a:r>
              <a:rPr lang="en-US" sz="1000" dirty="0" smtClean="0">
                <a:solidFill>
                  <a:srgbClr val="FF0000"/>
                </a:solidFill>
                <a:latin typeface="Comic Sans MS" panose="030F0702030302020204" pitchFamily="66" charset="0"/>
              </a:rPr>
              <a:t>snack.  Speak out why they choose not to vape, so leave her alone.</a:t>
            </a:r>
            <a:endParaRPr lang="en-US" sz="1200" dirty="0">
              <a:latin typeface="Comic Sans MS" panose="030F0702030302020204" pitchFamily="66" charset="0"/>
            </a:endParaRPr>
          </a:p>
          <a:p>
            <a:pPr fontAlgn="base"/>
            <a:r>
              <a:rPr lang="en-US" sz="1200" dirty="0" smtClean="0">
                <a:latin typeface="Comic Sans MS" panose="030F0702030302020204" pitchFamily="66" charset="0"/>
              </a:rPr>
              <a:t>_______________________________________________________________</a:t>
            </a:r>
            <a:endParaRPr lang="en-US" sz="1200" dirty="0">
              <a:latin typeface="Comic Sans MS" panose="030F0702030302020204" pitchFamily="66" charset="0"/>
            </a:endParaRPr>
          </a:p>
          <a:p>
            <a:pPr fontAlgn="base"/>
            <a:endParaRPr lang="en-US" sz="1000" dirty="0" smtClean="0">
              <a:latin typeface="Comic Sans MS" panose="030F0702030302020204" pitchFamily="66" charset="0"/>
            </a:endParaRPr>
          </a:p>
          <a:p>
            <a:pPr fontAlgn="base"/>
            <a:r>
              <a:rPr lang="en-US" sz="1000" b="1" dirty="0" smtClean="0">
                <a:latin typeface="Comic Sans MS" panose="030F0702030302020204" pitchFamily="66" charset="0"/>
              </a:rPr>
              <a:t>Scenario 2</a:t>
            </a:r>
          </a:p>
          <a:p>
            <a:pPr fontAlgn="base"/>
            <a:r>
              <a:rPr lang="en-US" sz="1000" dirty="0">
                <a:latin typeface="Comic Sans MS" panose="030F0702030302020204" pitchFamily="66" charset="0"/>
              </a:rPr>
              <a:t>Jacob and his friends decide to skip math class and hang out in the boys bathroom.  In the bathroom, a popular kid, Aaron, is vaping and offers to pass around his e-cig, offering to Jacob first.  Jacob has asthma and waves his hand so the e-cigarette gets passed to another.  All of Jacob’s friends take turns.  When it comes back to Jacob, he waves his hand again to pass it to the next without taking a hit.  Aaron tells him to take a hit. Jacob says no again, but his friends laugh at him and call him names. They tell him if he wants to hang with them, he has to join them.  Jacob finally takes a puff, so he doesn’t look like the loser of the group. </a:t>
            </a:r>
            <a:r>
              <a:rPr lang="en-US" sz="1000" dirty="0" smtClean="0">
                <a:latin typeface="Comic Sans MS" panose="030F0702030302020204" pitchFamily="66" charset="0"/>
              </a:rPr>
              <a:t> </a:t>
            </a:r>
            <a:endParaRPr lang="en-US" sz="1000" dirty="0">
              <a:latin typeface="Comic Sans MS" panose="030F0702030302020204" pitchFamily="66" charset="0"/>
            </a:endParaRPr>
          </a:p>
          <a:p>
            <a:pPr fontAlgn="base"/>
            <a:endParaRPr lang="en-US" sz="1000" dirty="0">
              <a:latin typeface="Comic Sans MS" panose="030F0702030302020204" pitchFamily="66" charset="0"/>
            </a:endParaRPr>
          </a:p>
          <a:p>
            <a:pPr marL="228600" indent="-228600" fontAlgn="base">
              <a:buFont typeface="+mj-lt"/>
              <a:buAutoNum type="arabicPeriod"/>
            </a:pPr>
            <a:r>
              <a:rPr lang="en-US" sz="1000" b="1" dirty="0">
                <a:latin typeface="Comic Sans MS" panose="030F0702030302020204" pitchFamily="66" charset="0"/>
              </a:rPr>
              <a:t>What examples, if any, were of peer pressure?</a:t>
            </a:r>
          </a:p>
          <a:p>
            <a:pPr marL="628650" lvl="1" indent="-171450" fontAlgn="base">
              <a:buFont typeface="Arial" panose="020B0604020202020204" pitchFamily="34" charset="0"/>
              <a:buChar char="•"/>
            </a:pPr>
            <a:r>
              <a:rPr lang="en-US" sz="1000" dirty="0" smtClean="0">
                <a:solidFill>
                  <a:srgbClr val="FF0000"/>
                </a:solidFill>
                <a:latin typeface="Comic Sans MS" panose="030F0702030302020204" pitchFamily="66" charset="0"/>
              </a:rPr>
              <a:t>Being coaxed after refusing</a:t>
            </a:r>
            <a:endParaRPr lang="en-US" sz="1000" dirty="0">
              <a:solidFill>
                <a:srgbClr val="FF0000"/>
              </a:solidFill>
              <a:latin typeface="Comic Sans MS" panose="030F0702030302020204" pitchFamily="66" charset="0"/>
            </a:endParaRPr>
          </a:p>
          <a:p>
            <a:pPr marL="628650" lvl="1" indent="-171450" fontAlgn="base">
              <a:buFont typeface="Arial" panose="020B0604020202020204" pitchFamily="34" charset="0"/>
              <a:buChar char="•"/>
            </a:pPr>
            <a:r>
              <a:rPr lang="en-US" sz="1000" dirty="0">
                <a:solidFill>
                  <a:srgbClr val="FF0000"/>
                </a:solidFill>
                <a:latin typeface="Comic Sans MS" panose="030F0702030302020204" pitchFamily="66" charset="0"/>
              </a:rPr>
              <a:t>Friends </a:t>
            </a:r>
            <a:r>
              <a:rPr lang="en-US" sz="1000" dirty="0" smtClean="0">
                <a:solidFill>
                  <a:srgbClr val="FF0000"/>
                </a:solidFill>
                <a:latin typeface="Comic Sans MS" panose="030F0702030302020204" pitchFamily="66" charset="0"/>
              </a:rPr>
              <a:t>calling him names and telling him he cant’ hang with them if he doesn’t take a hit</a:t>
            </a:r>
            <a:endParaRPr lang="en-US" sz="1000" dirty="0">
              <a:solidFill>
                <a:srgbClr val="FF0000"/>
              </a:solidFill>
              <a:latin typeface="Comic Sans MS" panose="030F0702030302020204" pitchFamily="66" charset="0"/>
            </a:endParaRPr>
          </a:p>
          <a:p>
            <a:pPr marL="628650" lvl="1" indent="-171450" fontAlgn="base">
              <a:buFont typeface="Arial" panose="020B0604020202020204" pitchFamily="34" charset="0"/>
              <a:buChar char="•"/>
            </a:pPr>
            <a:r>
              <a:rPr lang="en-US" sz="1000" dirty="0">
                <a:solidFill>
                  <a:srgbClr val="FF0000"/>
                </a:solidFill>
                <a:latin typeface="Comic Sans MS" panose="030F0702030302020204" pitchFamily="66" charset="0"/>
              </a:rPr>
              <a:t>Fear of losing friendships</a:t>
            </a:r>
          </a:p>
          <a:p>
            <a:pPr fontAlgn="base"/>
            <a:endParaRPr lang="en-US" sz="1000" dirty="0">
              <a:latin typeface="Comic Sans MS" panose="030F0702030302020204" pitchFamily="66" charset="0"/>
            </a:endParaRPr>
          </a:p>
          <a:p>
            <a:pPr fontAlgn="base"/>
            <a:r>
              <a:rPr lang="en-US" sz="1000" b="1" dirty="0">
                <a:latin typeface="Comic Sans MS" panose="030F0702030302020204" pitchFamily="66" charset="0"/>
              </a:rPr>
              <a:t>2.  What are the possible consequences?​</a:t>
            </a:r>
          </a:p>
          <a:p>
            <a:pPr marL="685800" lvl="1" indent="-228600" fontAlgn="base">
              <a:buFont typeface="+mj-lt"/>
              <a:buAutoNum type="alphaUcPeriod"/>
            </a:pPr>
            <a:r>
              <a:rPr lang="en-US" sz="1000" b="1" dirty="0">
                <a:latin typeface="Comic Sans MS" panose="030F0702030302020204" pitchFamily="66" charset="0"/>
              </a:rPr>
              <a:t>School-</a:t>
            </a:r>
            <a:r>
              <a:rPr lang="en-US" sz="1000" dirty="0">
                <a:solidFill>
                  <a:srgbClr val="FF0000"/>
                </a:solidFill>
                <a:latin typeface="Comic Sans MS" panose="030F0702030302020204" pitchFamily="66" charset="0"/>
              </a:rPr>
              <a:t>Could get suspension if school officials are notified. (vaping and skipping class)</a:t>
            </a:r>
          </a:p>
          <a:p>
            <a:pPr marL="685800" lvl="1" indent="-228600" fontAlgn="base">
              <a:buFont typeface="+mj-lt"/>
              <a:buAutoNum type="alphaUcPeriod"/>
            </a:pPr>
            <a:r>
              <a:rPr lang="en-US" sz="1000" b="1" dirty="0">
                <a:latin typeface="Comic Sans MS" panose="030F0702030302020204" pitchFamily="66" charset="0"/>
              </a:rPr>
              <a:t>Home-</a:t>
            </a:r>
            <a:r>
              <a:rPr lang="en-US" sz="1000" dirty="0">
                <a:latin typeface="Comic Sans MS" panose="030F0702030302020204" pitchFamily="66" charset="0"/>
              </a:rPr>
              <a:t>​</a:t>
            </a:r>
            <a:r>
              <a:rPr lang="en-US" sz="1000" dirty="0">
                <a:solidFill>
                  <a:srgbClr val="FF0000"/>
                </a:solidFill>
                <a:latin typeface="Comic Sans MS" panose="030F0702030302020204" pitchFamily="66" charset="0"/>
              </a:rPr>
              <a:t>Grounded, privileges taken away if parents/caregivers find </a:t>
            </a:r>
            <a:r>
              <a:rPr lang="en-US" sz="1000" dirty="0" smtClean="0">
                <a:solidFill>
                  <a:srgbClr val="FF0000"/>
                </a:solidFill>
                <a:latin typeface="Comic Sans MS" panose="030F0702030302020204" pitchFamily="66" charset="0"/>
              </a:rPr>
              <a:t>out</a:t>
            </a:r>
            <a:endParaRPr lang="en-US" sz="1000" dirty="0">
              <a:solidFill>
                <a:srgbClr val="FF0000"/>
              </a:solidFill>
              <a:latin typeface="Comic Sans MS" panose="030F0702030302020204" pitchFamily="66" charset="0"/>
            </a:endParaRPr>
          </a:p>
          <a:p>
            <a:pPr marL="685800" lvl="1" indent="-228600" fontAlgn="base">
              <a:buFont typeface="+mj-lt"/>
              <a:buAutoNum type="alphaUcPeriod"/>
            </a:pPr>
            <a:r>
              <a:rPr lang="en-US" sz="1000" b="1" dirty="0">
                <a:latin typeface="Comic Sans MS" panose="030F0702030302020204" pitchFamily="66" charset="0"/>
              </a:rPr>
              <a:t>Legal-</a:t>
            </a:r>
            <a:r>
              <a:rPr lang="en-US" sz="1000" dirty="0">
                <a:latin typeface="Comic Sans MS" panose="030F0702030302020204" pitchFamily="66" charset="0"/>
              </a:rPr>
              <a:t>​</a:t>
            </a:r>
            <a:r>
              <a:rPr lang="en-US" sz="1000" dirty="0">
                <a:solidFill>
                  <a:srgbClr val="FF0000"/>
                </a:solidFill>
                <a:latin typeface="Comic Sans MS" panose="030F0702030302020204" pitchFamily="66" charset="0"/>
              </a:rPr>
              <a:t>Drug paraphernalia on school campus; truancy</a:t>
            </a:r>
          </a:p>
          <a:p>
            <a:pPr marL="685800" lvl="1" indent="-228600" fontAlgn="base">
              <a:buFont typeface="+mj-lt"/>
              <a:buAutoNum type="alphaUcPeriod"/>
            </a:pPr>
            <a:r>
              <a:rPr lang="en-US" sz="1000" b="1" dirty="0">
                <a:latin typeface="Comic Sans MS" panose="030F0702030302020204" pitchFamily="66" charset="0"/>
              </a:rPr>
              <a:t>Health-</a:t>
            </a:r>
            <a:r>
              <a:rPr lang="en-US" sz="1000" dirty="0">
                <a:solidFill>
                  <a:srgbClr val="FF0000"/>
                </a:solidFill>
                <a:latin typeface="Comic Sans MS" panose="030F0702030302020204" pitchFamily="66" charset="0"/>
              </a:rPr>
              <a:t>E-cigarettes vapor could irritate asthmatic conditions, cause headaches and dry mouth</a:t>
            </a:r>
          </a:p>
          <a:p>
            <a:pPr fontAlgn="base"/>
            <a:endParaRPr lang="en-US" sz="1000" dirty="0">
              <a:latin typeface="Comic Sans MS" panose="030F0702030302020204" pitchFamily="66" charset="0"/>
            </a:endParaRPr>
          </a:p>
          <a:p>
            <a:pPr fontAlgn="base"/>
            <a:r>
              <a:rPr lang="en-US" sz="1000" b="1" dirty="0">
                <a:latin typeface="Comic Sans MS" panose="030F0702030302020204" pitchFamily="66" charset="0"/>
              </a:rPr>
              <a:t>3.  List 2 strategies that Jacob could have utilize</a:t>
            </a:r>
            <a:r>
              <a:rPr lang="en-US" sz="1000" b="1" dirty="0" smtClean="0">
                <a:latin typeface="Comic Sans MS" panose="030F0702030302020204" pitchFamily="66" charset="0"/>
              </a:rPr>
              <a:t> </a:t>
            </a:r>
            <a:r>
              <a:rPr lang="en-US" sz="1000" b="1" dirty="0">
                <a:latin typeface="Comic Sans MS" panose="030F0702030302020204" pitchFamily="66" charset="0"/>
              </a:rPr>
              <a:t>to refuse to vape</a:t>
            </a:r>
            <a:r>
              <a:rPr lang="en-US" sz="1000" dirty="0">
                <a:latin typeface="Comic Sans MS" panose="030F0702030302020204" pitchFamily="66" charset="0"/>
              </a:rPr>
              <a:t>.</a:t>
            </a:r>
          </a:p>
          <a:p>
            <a:pPr fontAlgn="base"/>
            <a:r>
              <a:rPr lang="en-US" sz="1000" dirty="0">
                <a:solidFill>
                  <a:srgbClr val="FF0000"/>
                </a:solidFill>
                <a:latin typeface="Comic Sans MS" panose="030F0702030302020204" pitchFamily="66" charset="0"/>
              </a:rPr>
              <a:t>Left the bathroom and returned to class.  Told them he had asthma.</a:t>
            </a:r>
          </a:p>
          <a:p>
            <a:pPr fontAlgn="base"/>
            <a:endParaRPr lang="en-US" sz="1000" dirty="0">
              <a:latin typeface="Comic Sans MS" panose="030F0702030302020204" pitchFamily="66" charset="0"/>
            </a:endParaRPr>
          </a:p>
          <a:p>
            <a:pPr fontAlgn="base"/>
            <a:r>
              <a:rPr lang="en-US" sz="1000" b="1" dirty="0">
                <a:latin typeface="Comic Sans MS" panose="030F0702030302020204" pitchFamily="66" charset="0"/>
              </a:rPr>
              <a:t>4</a:t>
            </a:r>
            <a:r>
              <a:rPr lang="en-US" sz="1000" dirty="0">
                <a:latin typeface="Comic Sans MS" panose="030F0702030302020204" pitchFamily="66" charset="0"/>
              </a:rPr>
              <a:t>.  </a:t>
            </a:r>
            <a:r>
              <a:rPr lang="en-US" sz="1000" b="1" dirty="0">
                <a:latin typeface="Comic Sans MS" panose="030F0702030302020204" pitchFamily="66" charset="0"/>
              </a:rPr>
              <a:t>What strategies could an upstander in the bathroom utilize</a:t>
            </a:r>
            <a:r>
              <a:rPr lang="en-US" sz="1000" b="1" dirty="0" smtClean="0">
                <a:latin typeface="Comic Sans MS" panose="030F0702030302020204" pitchFamily="66" charset="0"/>
              </a:rPr>
              <a:t> </a:t>
            </a:r>
            <a:r>
              <a:rPr lang="en-US" sz="1000" b="1" dirty="0">
                <a:latin typeface="Comic Sans MS" panose="030F0702030302020204" pitchFamily="66" charset="0"/>
              </a:rPr>
              <a:t>to provide positive peer pressure?</a:t>
            </a:r>
          </a:p>
          <a:p>
            <a:pPr fontAlgn="base"/>
            <a:r>
              <a:rPr lang="en-US" sz="1000" dirty="0">
                <a:solidFill>
                  <a:srgbClr val="FF0000"/>
                </a:solidFill>
                <a:latin typeface="Comic Sans MS" panose="030F0702030302020204" pitchFamily="66" charset="0"/>
              </a:rPr>
              <a:t>Someone in the group could have said the entire plan was boring and suggested they leave the bathroom. Speak out how vaping affects breathing for both the vaper and second-hand recipient.</a:t>
            </a:r>
          </a:p>
        </p:txBody>
      </p:sp>
    </p:spTree>
    <p:extLst>
      <p:ext uri="{BB962C8B-B14F-4D97-AF65-F5344CB8AC3E}">
        <p14:creationId xmlns:p14="http://schemas.microsoft.com/office/powerpoint/2010/main" val="15999783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 xmlns:a16="http://schemas.microsoft.com/office/drawing/2014/main" id="{35566AFE-AC3E-4769-A8C9-C918A862CE24}"/>
              </a:ext>
            </a:extLst>
          </p:cNvPr>
          <p:cNvSpPr txBox="1"/>
          <p:nvPr/>
        </p:nvSpPr>
        <p:spPr>
          <a:xfrm>
            <a:off x="2196160" y="167582"/>
            <a:ext cx="2497873" cy="369332"/>
          </a:xfrm>
          <a:prstGeom prst="rect">
            <a:avLst/>
          </a:prstGeom>
          <a:noFill/>
        </p:spPr>
        <p:txBody>
          <a:bodyPr wrap="square" rtlCol="0">
            <a:spAutoFit/>
          </a:bodyPr>
          <a:lstStyle/>
          <a:p>
            <a:pPr algn="ctr"/>
            <a:r>
              <a:rPr lang="en-US" b="1" dirty="0" smtClean="0"/>
              <a:t>Scenario Key</a:t>
            </a:r>
            <a:endParaRPr lang="en-US" b="1" dirty="0"/>
          </a:p>
        </p:txBody>
      </p:sp>
      <p:sp>
        <p:nvSpPr>
          <p:cNvPr id="8" name="TextBox 7">
            <a:extLst>
              <a:ext uri="{FF2B5EF4-FFF2-40B4-BE49-F238E27FC236}">
                <a16:creationId xmlns="" xmlns:a16="http://schemas.microsoft.com/office/drawing/2014/main" id="{8672784E-ECE7-4E0A-8D2D-FC4E4010548E}"/>
              </a:ext>
            </a:extLst>
          </p:cNvPr>
          <p:cNvSpPr txBox="1"/>
          <p:nvPr/>
        </p:nvSpPr>
        <p:spPr>
          <a:xfrm>
            <a:off x="341287" y="536914"/>
            <a:ext cx="6207617" cy="7663636"/>
          </a:xfrm>
          <a:prstGeom prst="rect">
            <a:avLst/>
          </a:prstGeom>
          <a:noFill/>
        </p:spPr>
        <p:txBody>
          <a:bodyPr wrap="square" rtlCol="0">
            <a:spAutoFit/>
          </a:bodyPr>
          <a:lstStyle/>
          <a:p>
            <a:r>
              <a:rPr lang="en-US" sz="1000" b="1" dirty="0" smtClean="0">
                <a:latin typeface="Comic Sans MS" panose="030F0702030302020204" pitchFamily="66" charset="0"/>
              </a:rPr>
              <a:t>Scenario 3  </a:t>
            </a:r>
          </a:p>
          <a:p>
            <a:r>
              <a:rPr lang="en-US" sz="1000" dirty="0">
                <a:latin typeface="Comic Sans MS" panose="030F0702030302020204" pitchFamily="66" charset="0"/>
              </a:rPr>
              <a:t>One day, a group of friends are working on a school project at Izzy’s house after school.  Izzy gets bored and thinks it will be fun to take her older brother’s e-cigarettes and try to do vape tricks like she sees her brother do.  She challenges her classmates to see who can do the best trick.  Marco just wants to finish his project and declines.  However, Izzy, responds that Marco is probably just afraid he’s going to lose to a girl. </a:t>
            </a:r>
          </a:p>
          <a:p>
            <a:endParaRPr lang="en-US" sz="1000" dirty="0">
              <a:latin typeface="Comic Sans MS" panose="030F0702030302020204" pitchFamily="66" charset="0"/>
            </a:endParaRPr>
          </a:p>
          <a:p>
            <a:r>
              <a:rPr lang="en-US" sz="1000" b="1" dirty="0" smtClean="0">
                <a:latin typeface="Comic Sans MS" panose="030F0702030302020204" pitchFamily="66" charset="0"/>
              </a:rPr>
              <a:t>1.  What </a:t>
            </a:r>
            <a:r>
              <a:rPr lang="en-US" sz="1000" b="1" dirty="0">
                <a:latin typeface="Comic Sans MS" panose="030F0702030302020204" pitchFamily="66" charset="0"/>
              </a:rPr>
              <a:t>examples, if any, were of peer pressure?</a:t>
            </a:r>
          </a:p>
          <a:p>
            <a:pPr marL="628650" lvl="1" indent="-171450">
              <a:buFont typeface="Arial" panose="020B0604020202020204" pitchFamily="34" charset="0"/>
              <a:buChar char="•"/>
            </a:pPr>
            <a:r>
              <a:rPr lang="en-US" sz="1000" dirty="0">
                <a:solidFill>
                  <a:srgbClr val="FF0000"/>
                </a:solidFill>
                <a:latin typeface="Comic Sans MS" panose="030F0702030302020204" pitchFamily="66" charset="0"/>
              </a:rPr>
              <a:t>Challenge is made</a:t>
            </a:r>
          </a:p>
          <a:p>
            <a:pPr marL="628650" lvl="1" indent="-171450">
              <a:buFont typeface="Arial" panose="020B0604020202020204" pitchFamily="34" charset="0"/>
              <a:buChar char="•"/>
            </a:pPr>
            <a:r>
              <a:rPr lang="en-US" sz="1000" dirty="0">
                <a:solidFill>
                  <a:srgbClr val="FF0000"/>
                </a:solidFill>
                <a:latin typeface="Comic Sans MS" panose="030F0702030302020204" pitchFamily="66" charset="0"/>
              </a:rPr>
              <a:t>Name-calling; ridiculed</a:t>
            </a:r>
          </a:p>
          <a:p>
            <a:endParaRPr lang="en-US" sz="1000" dirty="0">
              <a:latin typeface="Comic Sans MS" panose="030F0702030302020204" pitchFamily="66" charset="0"/>
            </a:endParaRPr>
          </a:p>
          <a:p>
            <a:r>
              <a:rPr lang="en-US" sz="1000" b="1" dirty="0">
                <a:latin typeface="Comic Sans MS" panose="030F0702030302020204" pitchFamily="66" charset="0"/>
              </a:rPr>
              <a:t>2.  What are the possible consequences?​</a:t>
            </a:r>
          </a:p>
          <a:p>
            <a:pPr marL="685800" lvl="1" indent="-228600">
              <a:buFont typeface="+mj-lt"/>
              <a:buAutoNum type="alphaUcPeriod"/>
            </a:pPr>
            <a:r>
              <a:rPr lang="en-US" sz="1000" dirty="0">
                <a:latin typeface="Comic Sans MS" panose="030F0702030302020204" pitchFamily="66" charset="0"/>
              </a:rPr>
              <a:t>School-</a:t>
            </a:r>
            <a:r>
              <a:rPr lang="en-US" sz="1000" dirty="0">
                <a:solidFill>
                  <a:srgbClr val="FF0000"/>
                </a:solidFill>
                <a:latin typeface="Comic Sans MS" panose="030F0702030302020204" pitchFamily="66" charset="0"/>
              </a:rPr>
              <a:t>Lower grade </a:t>
            </a:r>
            <a:r>
              <a:rPr lang="en-US" sz="1000" dirty="0" smtClean="0">
                <a:solidFill>
                  <a:srgbClr val="FF0000"/>
                </a:solidFill>
                <a:latin typeface="Comic Sans MS" panose="030F0702030302020204" pitchFamily="66" charset="0"/>
              </a:rPr>
              <a:t>on </a:t>
            </a:r>
            <a:r>
              <a:rPr lang="en-US" sz="1000" dirty="0">
                <a:solidFill>
                  <a:srgbClr val="FF0000"/>
                </a:solidFill>
                <a:latin typeface="Comic Sans MS" panose="030F0702030302020204" pitchFamily="66" charset="0"/>
              </a:rPr>
              <a:t>assignment </a:t>
            </a:r>
            <a:r>
              <a:rPr lang="en-US" sz="1000" dirty="0" smtClean="0">
                <a:solidFill>
                  <a:srgbClr val="FF0000"/>
                </a:solidFill>
                <a:latin typeface="Comic Sans MS" panose="030F0702030302020204" pitchFamily="66" charset="0"/>
              </a:rPr>
              <a:t>if </a:t>
            </a:r>
            <a:r>
              <a:rPr lang="en-US" sz="1000" dirty="0">
                <a:solidFill>
                  <a:srgbClr val="FF0000"/>
                </a:solidFill>
                <a:latin typeface="Comic Sans MS" panose="030F0702030302020204" pitchFamily="66" charset="0"/>
              </a:rPr>
              <a:t>not finished or done correctly</a:t>
            </a:r>
          </a:p>
          <a:p>
            <a:pPr marL="685800" lvl="1" indent="-228600">
              <a:buFont typeface="+mj-lt"/>
              <a:buAutoNum type="alphaUcPeriod"/>
            </a:pPr>
            <a:r>
              <a:rPr lang="en-US" sz="1000" dirty="0">
                <a:latin typeface="Comic Sans MS" panose="030F0702030302020204" pitchFamily="66" charset="0"/>
              </a:rPr>
              <a:t>Home-​</a:t>
            </a:r>
            <a:r>
              <a:rPr lang="en-US" sz="1000" dirty="0">
                <a:solidFill>
                  <a:srgbClr val="FF0000"/>
                </a:solidFill>
                <a:latin typeface="Comic Sans MS" panose="030F0702030302020204" pitchFamily="66" charset="0"/>
              </a:rPr>
              <a:t>Grounded, loss of privileges</a:t>
            </a:r>
          </a:p>
          <a:p>
            <a:pPr marL="685800" lvl="1" indent="-228600">
              <a:buFont typeface="+mj-lt"/>
              <a:buAutoNum type="alphaUcPeriod"/>
            </a:pPr>
            <a:r>
              <a:rPr lang="en-US" sz="1000" dirty="0">
                <a:latin typeface="Comic Sans MS" panose="030F0702030302020204" pitchFamily="66" charset="0"/>
              </a:rPr>
              <a:t>Legal-</a:t>
            </a:r>
            <a:r>
              <a:rPr lang="en-US" sz="1000" dirty="0">
                <a:solidFill>
                  <a:srgbClr val="FF0000"/>
                </a:solidFill>
                <a:latin typeface="Comic Sans MS" panose="030F0702030302020204" pitchFamily="66" charset="0"/>
              </a:rPr>
              <a:t>​Charged with underage smoking</a:t>
            </a:r>
          </a:p>
          <a:p>
            <a:pPr marL="685800" lvl="1" indent="-228600">
              <a:buFont typeface="+mj-lt"/>
              <a:buAutoNum type="alphaUcPeriod"/>
            </a:pPr>
            <a:r>
              <a:rPr lang="en-US" sz="1000" dirty="0" smtClean="0">
                <a:latin typeface="Comic Sans MS" panose="030F0702030302020204" pitchFamily="66" charset="0"/>
              </a:rPr>
              <a:t>Health-</a:t>
            </a:r>
            <a:r>
              <a:rPr lang="en-US" sz="1000" dirty="0">
                <a:solidFill>
                  <a:srgbClr val="FF0000"/>
                </a:solidFill>
                <a:latin typeface="Comic Sans MS" panose="030F0702030302020204" pitchFamily="66" charset="0"/>
              </a:rPr>
              <a:t>Risk of nicotine addiction, cancer </a:t>
            </a:r>
          </a:p>
          <a:p>
            <a:endParaRPr lang="en-US" sz="1000" dirty="0">
              <a:latin typeface="Comic Sans MS" panose="030F0702030302020204" pitchFamily="66" charset="0"/>
            </a:endParaRPr>
          </a:p>
          <a:p>
            <a:r>
              <a:rPr lang="en-US" sz="1000" b="1" dirty="0">
                <a:latin typeface="Comic Sans MS" panose="030F0702030302020204" pitchFamily="66" charset="0"/>
              </a:rPr>
              <a:t>3.  List 2 strategies that </a:t>
            </a:r>
            <a:r>
              <a:rPr lang="en-US" sz="1000" b="1" dirty="0" smtClean="0">
                <a:latin typeface="Comic Sans MS" panose="030F0702030302020204" pitchFamily="66" charset="0"/>
              </a:rPr>
              <a:t>Marco </a:t>
            </a:r>
            <a:r>
              <a:rPr lang="en-US" sz="1000" b="1" dirty="0">
                <a:latin typeface="Comic Sans MS" panose="030F0702030302020204" pitchFamily="66" charset="0"/>
              </a:rPr>
              <a:t>could have utilize</a:t>
            </a:r>
            <a:r>
              <a:rPr lang="en-US" sz="1000" b="1" dirty="0" smtClean="0">
                <a:latin typeface="Comic Sans MS" panose="030F0702030302020204" pitchFamily="66" charset="0"/>
              </a:rPr>
              <a:t> </a:t>
            </a:r>
            <a:r>
              <a:rPr lang="en-US" sz="1000" b="1" dirty="0">
                <a:latin typeface="Comic Sans MS" panose="030F0702030302020204" pitchFamily="66" charset="0"/>
              </a:rPr>
              <a:t>to refuse to vape.</a:t>
            </a:r>
          </a:p>
          <a:p>
            <a:r>
              <a:rPr lang="en-US" sz="1000" dirty="0">
                <a:solidFill>
                  <a:srgbClr val="FF0000"/>
                </a:solidFill>
                <a:latin typeface="Comic Sans MS" panose="030F0702030302020204" pitchFamily="66" charset="0"/>
              </a:rPr>
              <a:t>Say, “No thank you.” Divert the discussion back to the project.</a:t>
            </a:r>
          </a:p>
          <a:p>
            <a:endParaRPr lang="en-US" sz="1000" b="1" dirty="0">
              <a:latin typeface="Comic Sans MS" panose="030F0702030302020204" pitchFamily="66" charset="0"/>
            </a:endParaRPr>
          </a:p>
          <a:p>
            <a:r>
              <a:rPr lang="en-US" sz="1000" b="1" dirty="0">
                <a:latin typeface="Comic Sans MS" panose="030F0702030302020204" pitchFamily="66" charset="0"/>
              </a:rPr>
              <a:t>4.  What strategies could an </a:t>
            </a:r>
            <a:r>
              <a:rPr lang="en-US" sz="1000" b="1" dirty="0" smtClean="0">
                <a:latin typeface="Comic Sans MS" panose="030F0702030302020204" pitchFamily="66" charset="0"/>
              </a:rPr>
              <a:t>upstander, </a:t>
            </a:r>
            <a:r>
              <a:rPr lang="en-US" sz="1000" b="1" dirty="0">
                <a:latin typeface="Comic Sans MS" panose="030F0702030302020204" pitchFamily="66" charset="0"/>
              </a:rPr>
              <a:t>in the </a:t>
            </a:r>
            <a:r>
              <a:rPr lang="en-US" sz="1000" b="1" dirty="0" smtClean="0">
                <a:latin typeface="Comic Sans MS" panose="030F0702030302020204" pitchFamily="66" charset="0"/>
              </a:rPr>
              <a:t>group, </a:t>
            </a:r>
            <a:r>
              <a:rPr lang="en-US" sz="1000" b="1" dirty="0">
                <a:latin typeface="Comic Sans MS" panose="030F0702030302020204" pitchFamily="66" charset="0"/>
              </a:rPr>
              <a:t>utilize</a:t>
            </a:r>
            <a:r>
              <a:rPr lang="en-US" sz="1000" b="1" dirty="0" smtClean="0">
                <a:latin typeface="Comic Sans MS" panose="030F0702030302020204" pitchFamily="66" charset="0"/>
              </a:rPr>
              <a:t> </a:t>
            </a:r>
            <a:r>
              <a:rPr lang="en-US" sz="1000" b="1" dirty="0">
                <a:latin typeface="Comic Sans MS" panose="030F0702030302020204" pitchFamily="66" charset="0"/>
              </a:rPr>
              <a:t>to provide positive peer pressure?</a:t>
            </a:r>
          </a:p>
          <a:p>
            <a:r>
              <a:rPr lang="en-US" sz="1000" dirty="0">
                <a:solidFill>
                  <a:srgbClr val="FF0000"/>
                </a:solidFill>
                <a:latin typeface="Comic Sans MS" panose="030F0702030302020204" pitchFamily="66" charset="0"/>
              </a:rPr>
              <a:t>Agreed with Marco and continued working on the project.  Speak out against pressuring other to do something they don’t want to do. </a:t>
            </a:r>
          </a:p>
          <a:p>
            <a:pPr fontAlgn="base"/>
            <a:r>
              <a:rPr lang="en-US" sz="1200" dirty="0" smtClean="0">
                <a:latin typeface="Comic Sans MS" panose="030F0702030302020204" pitchFamily="66" charset="0"/>
              </a:rPr>
              <a:t>_______________________________________________________________</a:t>
            </a:r>
            <a:endParaRPr lang="en-US" sz="1200" dirty="0">
              <a:latin typeface="Comic Sans MS" panose="030F0702030302020204" pitchFamily="66" charset="0"/>
            </a:endParaRPr>
          </a:p>
          <a:p>
            <a:pPr fontAlgn="base"/>
            <a:endParaRPr lang="en-US" sz="1000" dirty="0" smtClean="0">
              <a:latin typeface="Comic Sans MS" panose="030F0702030302020204" pitchFamily="66" charset="0"/>
            </a:endParaRPr>
          </a:p>
          <a:p>
            <a:pPr fontAlgn="base"/>
            <a:r>
              <a:rPr lang="en-US" sz="1000" b="1" dirty="0" smtClean="0">
                <a:latin typeface="Comic Sans MS" panose="030F0702030302020204" pitchFamily="66" charset="0"/>
              </a:rPr>
              <a:t>Scenario 4</a:t>
            </a:r>
          </a:p>
          <a:p>
            <a:pPr fontAlgn="base"/>
            <a:r>
              <a:rPr lang="en-US" sz="1000" dirty="0">
                <a:latin typeface="Comic Sans MS" panose="030F0702030302020204" pitchFamily="66" charset="0"/>
              </a:rPr>
              <a:t>Amy is on her school’s senior trip to California.  A group of friends decide to hang out in a hotel room.  It doesn’t take long for David to start passing around different </a:t>
            </a:r>
            <a:r>
              <a:rPr lang="en-US" sz="1000" dirty="0" smtClean="0">
                <a:latin typeface="Comic Sans MS" panose="030F0702030302020204" pitchFamily="66" charset="0"/>
              </a:rPr>
              <a:t>flavored </a:t>
            </a:r>
            <a:r>
              <a:rPr lang="en-US" sz="1000" dirty="0">
                <a:latin typeface="Comic Sans MS" panose="030F0702030302020204" pitchFamily="66" charset="0"/>
              </a:rPr>
              <a:t>e-cigarettes.  When Amy says she’s not interested, David responds, </a:t>
            </a:r>
            <a:r>
              <a:rPr lang="en-US" sz="1000" dirty="0" smtClean="0">
                <a:latin typeface="Comic Sans MS" panose="030F0702030302020204" pitchFamily="66" charset="0"/>
              </a:rPr>
              <a:t>“You’re making it a </a:t>
            </a:r>
            <a:r>
              <a:rPr lang="en-US" sz="1000" dirty="0">
                <a:latin typeface="Comic Sans MS" panose="030F0702030302020204" pitchFamily="66" charset="0"/>
              </a:rPr>
              <a:t>big deal.  These aren’t even like cigarettes.  They taste great and they’re healthier.” </a:t>
            </a:r>
          </a:p>
          <a:p>
            <a:pPr fontAlgn="base"/>
            <a:endParaRPr lang="en-US" sz="1000" dirty="0">
              <a:latin typeface="Comic Sans MS" panose="030F0702030302020204" pitchFamily="66" charset="0"/>
            </a:endParaRPr>
          </a:p>
          <a:p>
            <a:pPr fontAlgn="base"/>
            <a:r>
              <a:rPr lang="en-US" sz="1000" b="1" dirty="0" smtClean="0">
                <a:latin typeface="Comic Sans MS" panose="030F0702030302020204" pitchFamily="66" charset="0"/>
              </a:rPr>
              <a:t>1.  What </a:t>
            </a:r>
            <a:r>
              <a:rPr lang="en-US" sz="1000" b="1" dirty="0">
                <a:latin typeface="Comic Sans MS" panose="030F0702030302020204" pitchFamily="66" charset="0"/>
              </a:rPr>
              <a:t>examples, if any, were of peer pressure?</a:t>
            </a:r>
          </a:p>
          <a:p>
            <a:pPr marL="628650" lvl="1" indent="-171450" fontAlgn="base">
              <a:buFont typeface="Arial" panose="020B0604020202020204" pitchFamily="34" charset="0"/>
              <a:buChar char="•"/>
            </a:pPr>
            <a:r>
              <a:rPr lang="en-US" sz="1000" dirty="0">
                <a:solidFill>
                  <a:srgbClr val="FF0000"/>
                </a:solidFill>
                <a:latin typeface="Comic Sans MS" panose="030F0702030302020204" pitchFamily="66" charset="0"/>
              </a:rPr>
              <a:t>Fit in with what the </a:t>
            </a:r>
            <a:r>
              <a:rPr lang="en-US" sz="1000" dirty="0" smtClean="0">
                <a:solidFill>
                  <a:srgbClr val="FF0000"/>
                </a:solidFill>
                <a:latin typeface="Comic Sans MS" panose="030F0702030302020204" pitchFamily="66" charset="0"/>
              </a:rPr>
              <a:t>group </a:t>
            </a:r>
            <a:r>
              <a:rPr lang="en-US" sz="1000" dirty="0">
                <a:solidFill>
                  <a:srgbClr val="FF0000"/>
                </a:solidFill>
                <a:latin typeface="Comic Sans MS" panose="030F0702030302020204" pitchFamily="66" charset="0"/>
              </a:rPr>
              <a:t>is doing</a:t>
            </a:r>
          </a:p>
          <a:p>
            <a:pPr marL="628650" lvl="1" indent="-171450" fontAlgn="base">
              <a:buFont typeface="Arial" panose="020B0604020202020204" pitchFamily="34" charset="0"/>
              <a:buChar char="•"/>
            </a:pPr>
            <a:r>
              <a:rPr lang="en-US" sz="1000" dirty="0" smtClean="0">
                <a:solidFill>
                  <a:srgbClr val="FF0000"/>
                </a:solidFill>
                <a:latin typeface="Comic Sans MS" panose="030F0702030302020204" pitchFamily="66" charset="0"/>
              </a:rPr>
              <a:t>David minimizes </a:t>
            </a:r>
            <a:r>
              <a:rPr lang="en-US" sz="1000" dirty="0">
                <a:solidFill>
                  <a:srgbClr val="FF0000"/>
                </a:solidFill>
                <a:latin typeface="Comic Sans MS" panose="030F0702030302020204" pitchFamily="66" charset="0"/>
              </a:rPr>
              <a:t>the risks</a:t>
            </a:r>
          </a:p>
          <a:p>
            <a:pPr fontAlgn="base"/>
            <a:endParaRPr lang="en-US" sz="1000" dirty="0">
              <a:latin typeface="Comic Sans MS" panose="030F0702030302020204" pitchFamily="66" charset="0"/>
            </a:endParaRPr>
          </a:p>
          <a:p>
            <a:pPr fontAlgn="base"/>
            <a:r>
              <a:rPr lang="en-US" sz="1000" b="1" dirty="0" smtClean="0">
                <a:latin typeface="Comic Sans MS" panose="030F0702030302020204" pitchFamily="66" charset="0"/>
              </a:rPr>
              <a:t>2.  What </a:t>
            </a:r>
            <a:r>
              <a:rPr lang="en-US" sz="1000" b="1" dirty="0">
                <a:latin typeface="Comic Sans MS" panose="030F0702030302020204" pitchFamily="66" charset="0"/>
              </a:rPr>
              <a:t>are the possible consequences?​</a:t>
            </a:r>
          </a:p>
          <a:p>
            <a:pPr marL="685800" lvl="1" indent="-228600" fontAlgn="base">
              <a:buFont typeface="+mj-lt"/>
              <a:buAutoNum type="alphaUcPeriod"/>
            </a:pPr>
            <a:r>
              <a:rPr lang="en-US" sz="1000" dirty="0">
                <a:latin typeface="Comic Sans MS" panose="030F0702030302020204" pitchFamily="66" charset="0"/>
              </a:rPr>
              <a:t>School-</a:t>
            </a:r>
            <a:r>
              <a:rPr lang="en-US" sz="1000" dirty="0">
                <a:solidFill>
                  <a:srgbClr val="FF0000"/>
                </a:solidFill>
                <a:latin typeface="Comic Sans MS" panose="030F0702030302020204" pitchFamily="66" charset="0"/>
              </a:rPr>
              <a:t>Sent home early </a:t>
            </a:r>
            <a:r>
              <a:rPr lang="en-US" sz="1000" dirty="0" smtClean="0">
                <a:solidFill>
                  <a:srgbClr val="FF0000"/>
                </a:solidFill>
                <a:latin typeface="Comic Sans MS" panose="030F0702030302020204" pitchFamily="66" charset="0"/>
              </a:rPr>
              <a:t>from </a:t>
            </a:r>
            <a:r>
              <a:rPr lang="en-US" sz="1000" dirty="0">
                <a:solidFill>
                  <a:srgbClr val="FF0000"/>
                </a:solidFill>
                <a:latin typeface="Comic Sans MS" panose="030F0702030302020204" pitchFamily="66" charset="0"/>
              </a:rPr>
              <a:t>the fieldtrip (at parent's expense), suspended from school</a:t>
            </a:r>
          </a:p>
          <a:p>
            <a:pPr marL="685800" lvl="1" indent="-228600" fontAlgn="base">
              <a:buFont typeface="+mj-lt"/>
              <a:buAutoNum type="alphaUcPeriod"/>
            </a:pPr>
            <a:r>
              <a:rPr lang="en-US" sz="1000" dirty="0">
                <a:latin typeface="Comic Sans MS" panose="030F0702030302020204" pitchFamily="66" charset="0"/>
              </a:rPr>
              <a:t>Home-</a:t>
            </a:r>
            <a:r>
              <a:rPr lang="en-US" sz="1000" dirty="0">
                <a:solidFill>
                  <a:srgbClr val="FF0000"/>
                </a:solidFill>
                <a:latin typeface="Comic Sans MS" panose="030F0702030302020204" pitchFamily="66" charset="0"/>
              </a:rPr>
              <a:t>​Grounded, loss of privileges, repay for the trip costs</a:t>
            </a:r>
          </a:p>
          <a:p>
            <a:pPr marL="685800" lvl="1" indent="-228600" fontAlgn="base">
              <a:buFont typeface="+mj-lt"/>
              <a:buAutoNum type="alphaUcPeriod"/>
            </a:pPr>
            <a:r>
              <a:rPr lang="en-US" sz="1000" dirty="0">
                <a:latin typeface="Comic Sans MS" panose="030F0702030302020204" pitchFamily="66" charset="0"/>
              </a:rPr>
              <a:t>Legal-</a:t>
            </a:r>
            <a:r>
              <a:rPr lang="en-US" sz="1000" dirty="0">
                <a:solidFill>
                  <a:srgbClr val="FF0000"/>
                </a:solidFill>
                <a:latin typeface="Comic Sans MS" panose="030F0702030302020204" pitchFamily="66" charset="0"/>
              </a:rPr>
              <a:t>​Charged with underage smoking</a:t>
            </a:r>
          </a:p>
          <a:p>
            <a:pPr marL="685800" lvl="1" indent="-228600" fontAlgn="base">
              <a:buFont typeface="+mj-lt"/>
              <a:buAutoNum type="alphaUcPeriod"/>
            </a:pPr>
            <a:r>
              <a:rPr lang="en-US" sz="1000" dirty="0" smtClean="0">
                <a:latin typeface="Comic Sans MS" panose="030F0702030302020204" pitchFamily="66" charset="0"/>
              </a:rPr>
              <a:t>Health-</a:t>
            </a:r>
            <a:r>
              <a:rPr lang="en-US" sz="1000" dirty="0">
                <a:solidFill>
                  <a:srgbClr val="FF0000"/>
                </a:solidFill>
                <a:latin typeface="Comic Sans MS" panose="030F0702030302020204" pitchFamily="66" charset="0"/>
              </a:rPr>
              <a:t>Risk of nicotine addiction, cancer </a:t>
            </a:r>
          </a:p>
          <a:p>
            <a:pPr fontAlgn="base"/>
            <a:endParaRPr lang="en-US" sz="1000" dirty="0">
              <a:latin typeface="Comic Sans MS" panose="030F0702030302020204" pitchFamily="66" charset="0"/>
            </a:endParaRPr>
          </a:p>
          <a:p>
            <a:pPr fontAlgn="base"/>
            <a:r>
              <a:rPr lang="en-US" sz="1000" b="1" dirty="0" smtClean="0">
                <a:latin typeface="Comic Sans MS" panose="030F0702030302020204" pitchFamily="66" charset="0"/>
              </a:rPr>
              <a:t>3.  List </a:t>
            </a:r>
            <a:r>
              <a:rPr lang="en-US" sz="1000" b="1" dirty="0">
                <a:latin typeface="Comic Sans MS" panose="030F0702030302020204" pitchFamily="66" charset="0"/>
              </a:rPr>
              <a:t>2 strategies </a:t>
            </a:r>
            <a:r>
              <a:rPr lang="en-US" sz="1000" b="1" dirty="0" smtClean="0">
                <a:latin typeface="Comic Sans MS" panose="030F0702030302020204" pitchFamily="66" charset="0"/>
              </a:rPr>
              <a:t>that Amy could </a:t>
            </a:r>
            <a:r>
              <a:rPr lang="en-US" sz="1000" b="1" dirty="0">
                <a:latin typeface="Comic Sans MS" panose="030F0702030302020204" pitchFamily="66" charset="0"/>
              </a:rPr>
              <a:t>have utilize</a:t>
            </a:r>
            <a:r>
              <a:rPr lang="en-US" sz="1000" b="1" dirty="0" smtClean="0">
                <a:latin typeface="Comic Sans MS" panose="030F0702030302020204" pitchFamily="66" charset="0"/>
              </a:rPr>
              <a:t> </a:t>
            </a:r>
            <a:r>
              <a:rPr lang="en-US" sz="1000" b="1" dirty="0">
                <a:latin typeface="Comic Sans MS" panose="030F0702030302020204" pitchFamily="66" charset="0"/>
              </a:rPr>
              <a:t>to refuse to vape.</a:t>
            </a:r>
          </a:p>
          <a:p>
            <a:pPr fontAlgn="base"/>
            <a:r>
              <a:rPr lang="en-US" sz="1000" dirty="0">
                <a:solidFill>
                  <a:srgbClr val="FF0000"/>
                </a:solidFill>
                <a:latin typeface="Comic Sans MS" panose="030F0702030302020204" pitchFamily="66" charset="0"/>
              </a:rPr>
              <a:t>Declined, pointed out that e-cigarettes aren’t healthier and that there are other risks.  Brought up the risks of getting caught. </a:t>
            </a:r>
          </a:p>
          <a:p>
            <a:pPr fontAlgn="base"/>
            <a:endParaRPr lang="en-US" sz="1000" dirty="0">
              <a:latin typeface="Comic Sans MS" panose="030F0702030302020204" pitchFamily="66" charset="0"/>
            </a:endParaRPr>
          </a:p>
          <a:p>
            <a:pPr fontAlgn="base"/>
            <a:r>
              <a:rPr lang="en-US" sz="1000" b="1" dirty="0" smtClean="0">
                <a:latin typeface="Comic Sans MS" panose="030F0702030302020204" pitchFamily="66" charset="0"/>
              </a:rPr>
              <a:t>4.  What </a:t>
            </a:r>
            <a:r>
              <a:rPr lang="en-US" sz="1000" b="1" dirty="0">
                <a:latin typeface="Comic Sans MS" panose="030F0702030302020204" pitchFamily="66" charset="0"/>
              </a:rPr>
              <a:t>strategies could an </a:t>
            </a:r>
            <a:r>
              <a:rPr lang="en-US" sz="1000" b="1" dirty="0" smtClean="0">
                <a:latin typeface="Comic Sans MS" panose="030F0702030302020204" pitchFamily="66" charset="0"/>
              </a:rPr>
              <a:t>upstander, </a:t>
            </a:r>
            <a:r>
              <a:rPr lang="en-US" sz="1000" b="1" dirty="0">
                <a:latin typeface="Comic Sans MS" panose="030F0702030302020204" pitchFamily="66" charset="0"/>
              </a:rPr>
              <a:t>working on the group </a:t>
            </a:r>
            <a:r>
              <a:rPr lang="en-US" sz="1000" b="1" dirty="0" smtClean="0">
                <a:latin typeface="Comic Sans MS" panose="030F0702030302020204" pitchFamily="66" charset="0"/>
              </a:rPr>
              <a:t>project, utilize </a:t>
            </a:r>
            <a:r>
              <a:rPr lang="en-US" sz="1000" b="1" dirty="0">
                <a:latin typeface="Comic Sans MS" panose="030F0702030302020204" pitchFamily="66" charset="0"/>
              </a:rPr>
              <a:t>to provide positive peer pressure?</a:t>
            </a:r>
          </a:p>
          <a:p>
            <a:pPr fontAlgn="base"/>
            <a:r>
              <a:rPr lang="en-US" sz="1000" dirty="0" smtClean="0">
                <a:solidFill>
                  <a:srgbClr val="FF0000"/>
                </a:solidFill>
                <a:latin typeface="Comic Sans MS" panose="030F0702030302020204" pitchFamily="66" charset="0"/>
              </a:rPr>
              <a:t>Mention </a:t>
            </a:r>
            <a:r>
              <a:rPr lang="en-US" sz="1000" dirty="0">
                <a:solidFill>
                  <a:srgbClr val="FF0000"/>
                </a:solidFill>
                <a:latin typeface="Comic Sans MS" panose="030F0702030302020204" pitchFamily="66" charset="0"/>
              </a:rPr>
              <a:t>the recent news and reports from the Center for Disease Control (CDC)  on lung problems and deaths connected to vaping.  Point out that Amy said no. </a:t>
            </a:r>
          </a:p>
        </p:txBody>
      </p:sp>
    </p:spTree>
    <p:extLst>
      <p:ext uri="{BB962C8B-B14F-4D97-AF65-F5344CB8AC3E}">
        <p14:creationId xmlns:p14="http://schemas.microsoft.com/office/powerpoint/2010/main" val="1174204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 xmlns:a16="http://schemas.microsoft.com/office/drawing/2014/main" id="{35566AFE-AC3E-4769-A8C9-C918A862CE24}"/>
              </a:ext>
            </a:extLst>
          </p:cNvPr>
          <p:cNvSpPr txBox="1"/>
          <p:nvPr/>
        </p:nvSpPr>
        <p:spPr>
          <a:xfrm>
            <a:off x="2196160" y="167582"/>
            <a:ext cx="2497873" cy="369332"/>
          </a:xfrm>
          <a:prstGeom prst="rect">
            <a:avLst/>
          </a:prstGeom>
          <a:noFill/>
        </p:spPr>
        <p:txBody>
          <a:bodyPr wrap="square" rtlCol="0">
            <a:spAutoFit/>
          </a:bodyPr>
          <a:lstStyle/>
          <a:p>
            <a:pPr algn="ctr"/>
            <a:r>
              <a:rPr lang="en-US" b="1" dirty="0" smtClean="0">
                <a:latin typeface="Comic Sans MS" panose="030F0702030302020204" pitchFamily="66" charset="0"/>
              </a:rPr>
              <a:t>Scenario Key</a:t>
            </a:r>
            <a:endParaRPr lang="en-US" b="1" dirty="0">
              <a:latin typeface="Comic Sans MS" panose="030F0702030302020204" pitchFamily="66" charset="0"/>
            </a:endParaRPr>
          </a:p>
        </p:txBody>
      </p:sp>
      <p:sp>
        <p:nvSpPr>
          <p:cNvPr id="8" name="TextBox 7">
            <a:extLst>
              <a:ext uri="{FF2B5EF4-FFF2-40B4-BE49-F238E27FC236}">
                <a16:creationId xmlns="" xmlns:a16="http://schemas.microsoft.com/office/drawing/2014/main" id="{8672784E-ECE7-4E0A-8D2D-FC4E4010548E}"/>
              </a:ext>
            </a:extLst>
          </p:cNvPr>
          <p:cNvSpPr txBox="1"/>
          <p:nvPr/>
        </p:nvSpPr>
        <p:spPr>
          <a:xfrm>
            <a:off x="341287" y="536914"/>
            <a:ext cx="6207617" cy="8402300"/>
          </a:xfrm>
          <a:prstGeom prst="rect">
            <a:avLst/>
          </a:prstGeom>
          <a:noFill/>
        </p:spPr>
        <p:txBody>
          <a:bodyPr wrap="square" rtlCol="0">
            <a:spAutoFit/>
          </a:bodyPr>
          <a:lstStyle/>
          <a:p>
            <a:r>
              <a:rPr lang="en-US" sz="1000" b="1" dirty="0" smtClean="0">
                <a:latin typeface="Comic Sans MS" panose="030F0702030302020204" pitchFamily="66" charset="0"/>
              </a:rPr>
              <a:t>Scenario 5 </a:t>
            </a:r>
          </a:p>
          <a:p>
            <a:r>
              <a:rPr lang="en-US" sz="1000" dirty="0" smtClean="0">
                <a:latin typeface="Comic Sans MS" panose="030F0702030302020204" pitchFamily="66" charset="0"/>
              </a:rPr>
              <a:t>Alejandro’s </a:t>
            </a:r>
            <a:r>
              <a:rPr lang="en-US" sz="1000" dirty="0">
                <a:latin typeface="Comic Sans MS" panose="030F0702030302020204" pitchFamily="66" charset="0"/>
              </a:rPr>
              <a:t>nature club is out on an overnight camping trip in November.  Jonathan offers Alejandro his spare vape pen and suggests that vaping will help keep them warm and give them something to do in the boring outdoors. </a:t>
            </a:r>
            <a:r>
              <a:rPr lang="en-US" sz="1000" dirty="0" smtClean="0">
                <a:latin typeface="Comic Sans MS" panose="030F0702030302020204" pitchFamily="66" charset="0"/>
              </a:rPr>
              <a:t>He shakes his head no. The others start teasing him about being afraid of getting caught.  Alejandro still shakes his head no.  One teen tells him to go sit somewhere else if he is not going to be part of the group</a:t>
            </a:r>
            <a:r>
              <a:rPr lang="en-US" sz="1000" dirty="0">
                <a:latin typeface="Comic Sans MS" panose="030F0702030302020204" pitchFamily="66" charset="0"/>
              </a:rPr>
              <a:t>. </a:t>
            </a:r>
            <a:r>
              <a:rPr lang="en-US" sz="1000" dirty="0" smtClean="0">
                <a:latin typeface="Comic Sans MS" panose="030F0702030302020204" pitchFamily="66" charset="0"/>
              </a:rPr>
              <a:t> Everyone </a:t>
            </a:r>
            <a:r>
              <a:rPr lang="en-US" sz="1000" dirty="0">
                <a:latin typeface="Comic Sans MS" panose="030F0702030302020204" pitchFamily="66" charset="0"/>
              </a:rPr>
              <a:t>begins to huddle around, vaping and looks back at Alejandro to see if he will join in. Alejandro </a:t>
            </a:r>
            <a:r>
              <a:rPr lang="en-US" sz="1000" dirty="0" smtClean="0">
                <a:latin typeface="Comic Sans MS" panose="030F0702030302020204" pitchFamily="66" charset="0"/>
              </a:rPr>
              <a:t>reluctantly shakes his head yes.</a:t>
            </a:r>
            <a:endParaRPr lang="en-US" sz="1000" dirty="0">
              <a:latin typeface="Comic Sans MS" panose="030F0702030302020204" pitchFamily="66" charset="0"/>
            </a:endParaRPr>
          </a:p>
          <a:p>
            <a:endParaRPr lang="en-US" sz="1000" dirty="0">
              <a:latin typeface="Comic Sans MS" panose="030F0702030302020204" pitchFamily="66" charset="0"/>
            </a:endParaRPr>
          </a:p>
          <a:p>
            <a:pPr marL="228600" indent="-228600" fontAlgn="base">
              <a:buAutoNum type="arabicPeriod"/>
            </a:pPr>
            <a:r>
              <a:rPr lang="en-US" sz="1000" b="1" dirty="0">
                <a:latin typeface="Comic Sans MS" panose="030F0702030302020204" pitchFamily="66" charset="0"/>
              </a:rPr>
              <a:t>What examples, if any, were of peer pressure?</a:t>
            </a:r>
          </a:p>
          <a:p>
            <a:pPr marL="628650" lvl="1" indent="-171450" fontAlgn="base">
              <a:buFont typeface="Arial" panose="020B0604020202020204" pitchFamily="34" charset="0"/>
              <a:buChar char="•"/>
            </a:pPr>
            <a:r>
              <a:rPr lang="en-US" sz="1000" dirty="0">
                <a:solidFill>
                  <a:srgbClr val="FF0000"/>
                </a:solidFill>
                <a:latin typeface="Comic Sans MS" panose="030F0702030302020204" pitchFamily="66" charset="0"/>
              </a:rPr>
              <a:t>Being offered something not </a:t>
            </a:r>
            <a:r>
              <a:rPr lang="en-US" sz="1000" dirty="0" smtClean="0">
                <a:solidFill>
                  <a:srgbClr val="FF0000"/>
                </a:solidFill>
                <a:latin typeface="Comic Sans MS" panose="030F0702030302020204" pitchFamily="66" charset="0"/>
              </a:rPr>
              <a:t>wanted multiple times</a:t>
            </a:r>
            <a:endParaRPr lang="en-US" sz="1000" dirty="0">
              <a:solidFill>
                <a:srgbClr val="FF0000"/>
              </a:solidFill>
              <a:latin typeface="Comic Sans MS" panose="030F0702030302020204" pitchFamily="66" charset="0"/>
            </a:endParaRPr>
          </a:p>
          <a:p>
            <a:pPr marL="628650" lvl="1" indent="-171450" fontAlgn="base">
              <a:buFont typeface="Arial" panose="020B0604020202020204" pitchFamily="34" charset="0"/>
              <a:buChar char="•"/>
            </a:pPr>
            <a:r>
              <a:rPr lang="en-US" sz="1000" dirty="0" smtClean="0">
                <a:solidFill>
                  <a:srgbClr val="FF0000"/>
                </a:solidFill>
                <a:latin typeface="Comic Sans MS" panose="030F0702030302020204" pitchFamily="66" charset="0"/>
              </a:rPr>
              <a:t>Being teased and threatened to </a:t>
            </a:r>
            <a:r>
              <a:rPr lang="en-US" sz="1000" dirty="0">
                <a:solidFill>
                  <a:srgbClr val="FF0000"/>
                </a:solidFill>
                <a:latin typeface="Comic Sans MS" panose="030F0702030302020204" pitchFamily="66" charset="0"/>
              </a:rPr>
              <a:t>be </a:t>
            </a:r>
            <a:r>
              <a:rPr lang="en-US" sz="1000" dirty="0" smtClean="0">
                <a:solidFill>
                  <a:srgbClr val="FF0000"/>
                </a:solidFill>
                <a:latin typeface="Comic Sans MS" panose="030F0702030302020204" pitchFamily="66" charset="0"/>
              </a:rPr>
              <a:t>out casted </a:t>
            </a:r>
            <a:r>
              <a:rPr lang="en-US" sz="1000" dirty="0">
                <a:solidFill>
                  <a:srgbClr val="FF0000"/>
                </a:solidFill>
                <a:latin typeface="Comic Sans MS" panose="030F0702030302020204" pitchFamily="66" charset="0"/>
              </a:rPr>
              <a:t>for refusing</a:t>
            </a:r>
          </a:p>
          <a:p>
            <a:pPr marL="628650" lvl="1" indent="-171450" fontAlgn="base">
              <a:buFont typeface="Arial" panose="020B0604020202020204" pitchFamily="34" charset="0"/>
              <a:buChar char="•"/>
            </a:pPr>
            <a:r>
              <a:rPr lang="en-US" sz="1000" dirty="0">
                <a:solidFill>
                  <a:srgbClr val="FF0000"/>
                </a:solidFill>
                <a:latin typeface="Comic Sans MS" panose="030F0702030302020204" pitchFamily="66" charset="0"/>
              </a:rPr>
              <a:t>Huddling and looking back for response</a:t>
            </a:r>
          </a:p>
          <a:p>
            <a:pPr marL="228600" indent="-228600" fontAlgn="base">
              <a:buAutoNum type="arabicPeriod"/>
            </a:pPr>
            <a:endParaRPr lang="en-US" sz="1000" dirty="0">
              <a:latin typeface="Comic Sans MS" panose="030F0702030302020204" pitchFamily="66" charset="0"/>
            </a:endParaRPr>
          </a:p>
          <a:p>
            <a:pPr marL="228600" indent="-228600" fontAlgn="base">
              <a:buAutoNum type="arabicPeriod"/>
            </a:pPr>
            <a:r>
              <a:rPr lang="en-US" sz="1000" b="1" dirty="0">
                <a:latin typeface="Comic Sans MS" panose="030F0702030302020204" pitchFamily="66" charset="0"/>
              </a:rPr>
              <a:t>What are the possible consequences?​</a:t>
            </a:r>
          </a:p>
          <a:p>
            <a:pPr marL="685800" lvl="1" indent="-228600" fontAlgn="base">
              <a:buFont typeface="+mj-lt"/>
              <a:buAutoNum type="alphaUcPeriod"/>
            </a:pPr>
            <a:r>
              <a:rPr lang="en-US" sz="1000" dirty="0">
                <a:latin typeface="Comic Sans MS" panose="030F0702030302020204" pitchFamily="66" charset="0"/>
              </a:rPr>
              <a:t>School-</a:t>
            </a:r>
            <a:r>
              <a:rPr lang="en-US" sz="1000" dirty="0">
                <a:solidFill>
                  <a:srgbClr val="FF0000"/>
                </a:solidFill>
                <a:latin typeface="Comic Sans MS" panose="030F0702030302020204" pitchFamily="66" charset="0"/>
              </a:rPr>
              <a:t>Sent home early from the camping trip.  Lose future field trip privileges, suspension</a:t>
            </a:r>
          </a:p>
          <a:p>
            <a:pPr marL="685800" lvl="1" indent="-228600" fontAlgn="base">
              <a:buFont typeface="+mj-lt"/>
              <a:buAutoNum type="alphaUcPeriod"/>
            </a:pPr>
            <a:r>
              <a:rPr lang="en-US" sz="1000" dirty="0">
                <a:latin typeface="Comic Sans MS" panose="030F0702030302020204" pitchFamily="66" charset="0"/>
              </a:rPr>
              <a:t>Home-​</a:t>
            </a:r>
            <a:r>
              <a:rPr lang="en-US" sz="1000" dirty="0">
                <a:solidFill>
                  <a:srgbClr val="FF0000"/>
                </a:solidFill>
                <a:latin typeface="Comic Sans MS" panose="030F0702030302020204" pitchFamily="66" charset="0"/>
              </a:rPr>
              <a:t>Grounded, electronics taken away</a:t>
            </a:r>
            <a:endParaRPr lang="en-US" sz="1000" dirty="0">
              <a:latin typeface="Comic Sans MS" panose="030F0702030302020204" pitchFamily="66" charset="0"/>
            </a:endParaRPr>
          </a:p>
          <a:p>
            <a:pPr marL="685800" lvl="1" indent="-228600" fontAlgn="base">
              <a:buFont typeface="+mj-lt"/>
              <a:buAutoNum type="alphaUcPeriod"/>
            </a:pPr>
            <a:r>
              <a:rPr lang="en-US" sz="1000" dirty="0">
                <a:latin typeface="Comic Sans MS" panose="030F0702030302020204" pitchFamily="66" charset="0"/>
              </a:rPr>
              <a:t>Legal-​</a:t>
            </a:r>
            <a:r>
              <a:rPr lang="en-US" sz="1000" dirty="0">
                <a:solidFill>
                  <a:srgbClr val="FF0000"/>
                </a:solidFill>
                <a:latin typeface="Comic Sans MS" panose="030F0702030302020204" pitchFamily="66" charset="0"/>
              </a:rPr>
              <a:t>Charged with under </a:t>
            </a:r>
            <a:r>
              <a:rPr lang="en-US" sz="1000" dirty="0" smtClean="0">
                <a:solidFill>
                  <a:srgbClr val="FF0000"/>
                </a:solidFill>
                <a:latin typeface="Comic Sans MS" panose="030F0702030302020204" pitchFamily="66" charset="0"/>
              </a:rPr>
              <a:t>age smoking</a:t>
            </a:r>
            <a:endParaRPr lang="en-US" sz="1000" dirty="0">
              <a:latin typeface="Comic Sans MS" panose="030F0702030302020204" pitchFamily="66" charset="0"/>
            </a:endParaRPr>
          </a:p>
          <a:p>
            <a:pPr marL="685800" lvl="1" indent="-228600" fontAlgn="base">
              <a:buFont typeface="+mj-lt"/>
              <a:buAutoNum type="alphaUcPeriod"/>
            </a:pPr>
            <a:r>
              <a:rPr lang="en-US" sz="1000" dirty="0" smtClean="0">
                <a:latin typeface="Comic Sans MS" panose="030F0702030302020204" pitchFamily="66" charset="0"/>
              </a:rPr>
              <a:t>Health-</a:t>
            </a:r>
            <a:r>
              <a:rPr lang="en-US" sz="1000" dirty="0">
                <a:solidFill>
                  <a:srgbClr val="FF0000"/>
                </a:solidFill>
                <a:latin typeface="Comic Sans MS" panose="030F0702030302020204" pitchFamily="66" charset="0"/>
              </a:rPr>
              <a:t>Risk of nicotine addiction, cancer </a:t>
            </a:r>
            <a:endParaRPr lang="en-US" sz="1000" dirty="0" smtClean="0">
              <a:solidFill>
                <a:srgbClr val="FF0000"/>
              </a:solidFill>
              <a:latin typeface="Comic Sans MS" panose="030F0702030302020204" pitchFamily="66" charset="0"/>
            </a:endParaRPr>
          </a:p>
          <a:p>
            <a:pPr lvl="1" fontAlgn="base"/>
            <a:endParaRPr lang="en-US" sz="1000" dirty="0">
              <a:latin typeface="Comic Sans MS" panose="030F0702030302020204" pitchFamily="66" charset="0"/>
            </a:endParaRPr>
          </a:p>
          <a:p>
            <a:pPr marL="228600" indent="-228600" fontAlgn="base">
              <a:buAutoNum type="arabicPeriod"/>
            </a:pPr>
            <a:r>
              <a:rPr lang="en-US" sz="1000" b="1" dirty="0">
                <a:latin typeface="Comic Sans MS" panose="030F0702030302020204" pitchFamily="66" charset="0"/>
              </a:rPr>
              <a:t>List 2 strategies that </a:t>
            </a:r>
            <a:r>
              <a:rPr lang="en-US" sz="1000" b="1" dirty="0" smtClean="0">
                <a:latin typeface="Comic Sans MS" panose="030F0702030302020204" pitchFamily="66" charset="0"/>
              </a:rPr>
              <a:t>Alejandro </a:t>
            </a:r>
            <a:r>
              <a:rPr lang="en-US" sz="1000" b="1" dirty="0">
                <a:latin typeface="Comic Sans MS" panose="030F0702030302020204" pitchFamily="66" charset="0"/>
              </a:rPr>
              <a:t>could have utilize to refuse to vape.</a:t>
            </a:r>
          </a:p>
          <a:p>
            <a:pPr fontAlgn="base"/>
            <a:r>
              <a:rPr lang="en-US" sz="1000" dirty="0">
                <a:solidFill>
                  <a:srgbClr val="FF0000"/>
                </a:solidFill>
                <a:latin typeface="Comic Sans MS" panose="030F0702030302020204" pitchFamily="66" charset="0"/>
              </a:rPr>
              <a:t>Declined, walked away to join a different group within the camping trip; brought up the risks of getting caught.</a:t>
            </a:r>
            <a:endParaRPr lang="en-US" sz="1000" dirty="0">
              <a:latin typeface="Comic Sans MS" panose="030F0702030302020204" pitchFamily="66" charset="0"/>
            </a:endParaRPr>
          </a:p>
          <a:p>
            <a:pPr fontAlgn="base"/>
            <a:endParaRPr lang="en-US" sz="1000" dirty="0">
              <a:latin typeface="Comic Sans MS" panose="030F0702030302020204" pitchFamily="66" charset="0"/>
            </a:endParaRPr>
          </a:p>
          <a:p>
            <a:pPr fontAlgn="base"/>
            <a:r>
              <a:rPr lang="en-US" sz="1000" b="1" dirty="0" smtClean="0">
                <a:latin typeface="Comic Sans MS" panose="030F0702030302020204" pitchFamily="66" charset="0"/>
              </a:rPr>
              <a:t>4. What </a:t>
            </a:r>
            <a:r>
              <a:rPr lang="en-US" sz="1000" b="1" dirty="0">
                <a:latin typeface="Comic Sans MS" panose="030F0702030302020204" pitchFamily="66" charset="0"/>
              </a:rPr>
              <a:t>strategies could an </a:t>
            </a:r>
            <a:r>
              <a:rPr lang="en-US" sz="1000" b="1" dirty="0" smtClean="0">
                <a:latin typeface="Comic Sans MS" panose="030F0702030302020204" pitchFamily="66" charset="0"/>
              </a:rPr>
              <a:t>upstander, in </a:t>
            </a:r>
            <a:r>
              <a:rPr lang="en-US" sz="1000" b="1" dirty="0">
                <a:latin typeface="Comic Sans MS" panose="030F0702030302020204" pitchFamily="66" charset="0"/>
              </a:rPr>
              <a:t>the camping </a:t>
            </a:r>
            <a:r>
              <a:rPr lang="en-US" sz="1000" b="1" dirty="0" smtClean="0">
                <a:latin typeface="Comic Sans MS" panose="030F0702030302020204" pitchFamily="66" charset="0"/>
              </a:rPr>
              <a:t>group, </a:t>
            </a:r>
            <a:r>
              <a:rPr lang="en-US" sz="1000" b="1" dirty="0">
                <a:latin typeface="Comic Sans MS" panose="030F0702030302020204" pitchFamily="66" charset="0"/>
              </a:rPr>
              <a:t>utilize to provide positive peer pressure?</a:t>
            </a:r>
          </a:p>
          <a:p>
            <a:pPr fontAlgn="base"/>
            <a:r>
              <a:rPr lang="en-US" sz="1000" dirty="0">
                <a:solidFill>
                  <a:srgbClr val="FF0000"/>
                </a:solidFill>
                <a:latin typeface="Comic Sans MS" panose="030F0702030302020204" pitchFamily="66" charset="0"/>
              </a:rPr>
              <a:t>Encouraged the group to try to start a fire to get warm; walked off with Alejandro to do something different. </a:t>
            </a:r>
            <a:endParaRPr lang="en-US" sz="1000" dirty="0" smtClean="0">
              <a:solidFill>
                <a:srgbClr val="FF0000"/>
              </a:solidFill>
              <a:latin typeface="Comic Sans MS" panose="030F0702030302020204" pitchFamily="66" charset="0"/>
            </a:endParaRPr>
          </a:p>
          <a:p>
            <a:pPr fontAlgn="base"/>
            <a:endParaRPr lang="en-US" sz="1000" dirty="0">
              <a:solidFill>
                <a:srgbClr val="FF0000"/>
              </a:solidFill>
              <a:latin typeface="Comic Sans MS" panose="030F0702030302020204" pitchFamily="66" charset="0"/>
            </a:endParaRPr>
          </a:p>
          <a:p>
            <a:pPr fontAlgn="base"/>
            <a:endParaRPr lang="en-US" sz="1000" dirty="0" smtClean="0">
              <a:solidFill>
                <a:srgbClr val="FF0000"/>
              </a:solidFill>
              <a:latin typeface="Comic Sans MS" panose="030F0702030302020204" pitchFamily="66" charset="0"/>
            </a:endParaRPr>
          </a:p>
          <a:p>
            <a:pPr fontAlgn="base"/>
            <a:r>
              <a:rPr lang="en-US" sz="1000" dirty="0" smtClean="0">
                <a:latin typeface="Comic Sans MS" panose="030F0702030302020204" pitchFamily="66" charset="0"/>
              </a:rPr>
              <a:t>___________________________________________________________________________</a:t>
            </a:r>
          </a:p>
          <a:p>
            <a:pPr fontAlgn="base"/>
            <a:endParaRPr lang="en-US" sz="1000" dirty="0">
              <a:latin typeface="Comic Sans MS" panose="030F0702030302020204" pitchFamily="66" charset="0"/>
            </a:endParaRPr>
          </a:p>
          <a:p>
            <a:pPr fontAlgn="base"/>
            <a:r>
              <a:rPr lang="en-US" sz="1000" dirty="0" smtClean="0">
                <a:latin typeface="Comic Sans MS" panose="030F0702030302020204" pitchFamily="66" charset="0"/>
              </a:rPr>
              <a:t>“CDC</a:t>
            </a:r>
            <a:r>
              <a:rPr lang="en-US" sz="1000" dirty="0">
                <a:latin typeface="Comic Sans MS" panose="030F0702030302020204" pitchFamily="66" charset="0"/>
              </a:rPr>
              <a:t>, the U.S. Food and Drug Administration (FDA), state and local health departments, and other clinical and public health partners are investigating a multistate outbreak of lung disease associated with e-cigarette product (devices, liquids, refill pods, and/or cartridges) use</a:t>
            </a:r>
            <a:r>
              <a:rPr lang="en-US" sz="1000" dirty="0" smtClean="0">
                <a:latin typeface="Comic Sans MS" panose="030F0702030302020204" pitchFamily="66" charset="0"/>
              </a:rPr>
              <a:t>.” </a:t>
            </a:r>
          </a:p>
          <a:p>
            <a:pPr fontAlgn="base"/>
            <a:r>
              <a:rPr lang="en-US" sz="1000" dirty="0" smtClean="0">
                <a:latin typeface="Comic Sans MS" panose="030F0702030302020204" pitchFamily="66" charset="0"/>
              </a:rPr>
              <a:t>Center for Disease Control: </a:t>
            </a:r>
            <a:r>
              <a:rPr lang="en-US" sz="1000" dirty="0">
                <a:latin typeface="Comic Sans MS" panose="030F0702030302020204" pitchFamily="66" charset="0"/>
                <a:hlinkClick r:id="rId2"/>
              </a:rPr>
              <a:t>https://</a:t>
            </a:r>
            <a:r>
              <a:rPr lang="en-US" sz="1000" dirty="0" smtClean="0">
                <a:latin typeface="Comic Sans MS" panose="030F0702030302020204" pitchFamily="66" charset="0"/>
                <a:hlinkClick r:id="rId2"/>
              </a:rPr>
              <a:t>www.cdc.gov/tobacco/basic_information/e-cigarettes/severe-lung-disease.html</a:t>
            </a:r>
            <a:endParaRPr lang="en-US" sz="1000" dirty="0" smtClean="0">
              <a:latin typeface="Comic Sans MS" panose="030F0702030302020204" pitchFamily="66" charset="0"/>
            </a:endParaRPr>
          </a:p>
          <a:p>
            <a:pPr fontAlgn="base"/>
            <a:endParaRPr lang="en-US" sz="1000" dirty="0">
              <a:latin typeface="Comic Sans MS" panose="030F0702030302020204" pitchFamily="66" charset="0"/>
            </a:endParaRPr>
          </a:p>
          <a:p>
            <a:pPr fontAlgn="base"/>
            <a:r>
              <a:rPr lang="en-US" sz="1000" dirty="0">
                <a:latin typeface="Comic Sans MS" panose="030F0702030302020204" pitchFamily="66" charset="0"/>
              </a:rPr>
              <a:t> </a:t>
            </a:r>
            <a:r>
              <a:rPr lang="en-US" sz="1000" dirty="0" smtClean="0">
                <a:latin typeface="Comic Sans MS" panose="030F0702030302020204" pitchFamily="66" charset="0"/>
              </a:rPr>
              <a:t>“</a:t>
            </a:r>
            <a:r>
              <a:rPr lang="en-US" sz="1000" b="1" dirty="0" smtClean="0">
                <a:latin typeface="Comic Sans MS" panose="030F0702030302020204" pitchFamily="66" charset="0"/>
              </a:rPr>
              <a:t>3 </a:t>
            </a:r>
            <a:r>
              <a:rPr lang="en-US" sz="1000" b="1" dirty="0">
                <a:latin typeface="Comic Sans MS" panose="030F0702030302020204" pitchFamily="66" charset="0"/>
              </a:rPr>
              <a:t>cases of vaping-related respiratory illness reported in Arizona, health officials confirm</a:t>
            </a:r>
          </a:p>
          <a:p>
            <a:pPr fontAlgn="base"/>
            <a:endParaRPr lang="en-US" sz="1000" dirty="0">
              <a:latin typeface="Comic Sans MS" panose="030F0702030302020204" pitchFamily="66" charset="0"/>
            </a:endParaRPr>
          </a:p>
          <a:p>
            <a:pPr fontAlgn="base"/>
            <a:r>
              <a:rPr lang="en-US" sz="1000" dirty="0">
                <a:latin typeface="Comic Sans MS" panose="030F0702030302020204" pitchFamily="66" charset="0"/>
              </a:rPr>
              <a:t>The culprit behind vaping-related lung illnesses may be vitamin E chemical, health department says</a:t>
            </a:r>
          </a:p>
          <a:p>
            <a:pPr fontAlgn="base"/>
            <a:r>
              <a:rPr lang="en-US" sz="1000" dirty="0">
                <a:latin typeface="Comic Sans MS" panose="030F0702030302020204" pitchFamily="66" charset="0"/>
              </a:rPr>
              <a:t>PHOENIX — Arizona health officials announced Tuesday that three cases of vaping-related respiratory illness have been identified in Arizona, which they say is part of a national outbreak.</a:t>
            </a:r>
          </a:p>
          <a:p>
            <a:pPr fontAlgn="base"/>
            <a:endParaRPr lang="en-US" sz="1000" dirty="0">
              <a:latin typeface="Comic Sans MS" panose="030F0702030302020204" pitchFamily="66" charset="0"/>
            </a:endParaRPr>
          </a:p>
          <a:p>
            <a:pPr fontAlgn="base"/>
            <a:r>
              <a:rPr lang="en-US" sz="1000" dirty="0">
                <a:latin typeface="Comic Sans MS" panose="030F0702030302020204" pitchFamily="66" charset="0"/>
              </a:rPr>
              <a:t>All three cases have been hospitalized and have since been released from the hospital, a Department of Health Services spokesperson said. All of those affected were in Maricopa County.</a:t>
            </a:r>
          </a:p>
          <a:p>
            <a:pPr fontAlgn="base"/>
            <a:endParaRPr lang="en-US" sz="1000" dirty="0">
              <a:latin typeface="Comic Sans MS" panose="030F0702030302020204" pitchFamily="66" charset="0"/>
            </a:endParaRPr>
          </a:p>
          <a:p>
            <a:pPr fontAlgn="base"/>
            <a:r>
              <a:rPr lang="en-US" sz="1000" dirty="0" smtClean="0">
                <a:latin typeface="Comic Sans MS" panose="030F0702030302020204" pitchFamily="66" charset="0"/>
              </a:rPr>
              <a:t>“ADHS </a:t>
            </a:r>
            <a:r>
              <a:rPr lang="en-US" sz="1000" dirty="0">
                <a:latin typeface="Comic Sans MS" panose="030F0702030302020204" pitchFamily="66" charset="0"/>
              </a:rPr>
              <a:t>is working with county health departments, medical providers, and the Arizona Poison and Drug Information Center to identify cases in Arizona. As of Tuesday, there have been 380 vaping-related respiratory illnesses reported in 36 states around the country. Six deaths have been reported nationwide</a:t>
            </a:r>
            <a:r>
              <a:rPr lang="en-US" sz="1000" dirty="0" smtClean="0">
                <a:latin typeface="Comic Sans MS" panose="030F0702030302020204" pitchFamily="66" charset="0"/>
              </a:rPr>
              <a:t>.” </a:t>
            </a:r>
          </a:p>
          <a:p>
            <a:pPr fontAlgn="base"/>
            <a:r>
              <a:rPr lang="en-US" sz="1000" dirty="0" smtClean="0">
                <a:latin typeface="Comic Sans MS" panose="030F0702030302020204" pitchFamily="66" charset="0"/>
              </a:rPr>
              <a:t>Arizona News 9/18/19:  </a:t>
            </a:r>
            <a:r>
              <a:rPr lang="en-US" sz="1000" dirty="0" smtClean="0">
                <a:latin typeface="Comic Sans MS" panose="030F0702030302020204" pitchFamily="66" charset="0"/>
                <a:hlinkClick r:id="rId3"/>
              </a:rPr>
              <a:t>https</a:t>
            </a:r>
            <a:r>
              <a:rPr lang="en-US" sz="1000" dirty="0">
                <a:latin typeface="Comic Sans MS" panose="030F0702030302020204" pitchFamily="66" charset="0"/>
                <a:hlinkClick r:id="rId3"/>
              </a:rPr>
              <a:t>://www.abc15.com/news/state/3-cases-of-vaping-related-respiratory-illness-reported-in-arizona-health-officials-confirm</a:t>
            </a:r>
            <a:endParaRPr lang="en-US" sz="1000" dirty="0">
              <a:latin typeface="Comic Sans MS" panose="030F0702030302020204" pitchFamily="66" charset="0"/>
            </a:endParaRPr>
          </a:p>
        </p:txBody>
      </p:sp>
    </p:spTree>
    <p:extLst>
      <p:ext uri="{BB962C8B-B14F-4D97-AF65-F5344CB8AC3E}">
        <p14:creationId xmlns:p14="http://schemas.microsoft.com/office/powerpoint/2010/main" val="15837456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a:extLst>
              <a:ext uri="{FF2B5EF4-FFF2-40B4-BE49-F238E27FC236}">
                <a16:creationId xmlns="" xmlns:a16="http://schemas.microsoft.com/office/drawing/2014/main" id="{B7043410-61C1-4849-B049-733B254EC334}"/>
              </a:ext>
            </a:extLst>
          </p:cNvPr>
          <p:cNvSpPr txBox="1"/>
          <p:nvPr/>
        </p:nvSpPr>
        <p:spPr>
          <a:xfrm>
            <a:off x="3655988" y="7103904"/>
            <a:ext cx="2657555" cy="1560362"/>
          </a:xfrm>
          <a:prstGeom prst="rect">
            <a:avLst/>
          </a:prstGeom>
          <a:noFill/>
          <a:ln w="57150">
            <a:solidFill>
              <a:schemeClr val="tx1"/>
            </a:solidFill>
          </a:ln>
        </p:spPr>
        <p:txBody>
          <a:bodyPr wrap="square" rtlCol="0">
            <a:spAutoFit/>
          </a:bodyPr>
          <a:lstStyle/>
          <a:p>
            <a:endParaRPr lang="en-US" sz="1351" dirty="0"/>
          </a:p>
        </p:txBody>
      </p:sp>
      <p:sp>
        <p:nvSpPr>
          <p:cNvPr id="21" name="TextBox 20">
            <a:extLst>
              <a:ext uri="{FF2B5EF4-FFF2-40B4-BE49-F238E27FC236}">
                <a16:creationId xmlns="" xmlns:a16="http://schemas.microsoft.com/office/drawing/2014/main" id="{9E3BB3BC-85D6-407C-A566-47DC9AE8B540}"/>
              </a:ext>
            </a:extLst>
          </p:cNvPr>
          <p:cNvSpPr txBox="1"/>
          <p:nvPr/>
        </p:nvSpPr>
        <p:spPr>
          <a:xfrm>
            <a:off x="3655989" y="5009827"/>
            <a:ext cx="2657555" cy="1560362"/>
          </a:xfrm>
          <a:prstGeom prst="rect">
            <a:avLst/>
          </a:prstGeom>
          <a:noFill/>
          <a:ln w="57150">
            <a:solidFill>
              <a:schemeClr val="tx1"/>
            </a:solidFill>
          </a:ln>
        </p:spPr>
        <p:txBody>
          <a:bodyPr wrap="square" rtlCol="0">
            <a:spAutoFit/>
          </a:bodyPr>
          <a:lstStyle/>
          <a:p>
            <a:endParaRPr lang="en-US" sz="1351" dirty="0"/>
          </a:p>
        </p:txBody>
      </p:sp>
      <p:sp>
        <p:nvSpPr>
          <p:cNvPr id="17" name="TextBox 16">
            <a:extLst>
              <a:ext uri="{FF2B5EF4-FFF2-40B4-BE49-F238E27FC236}">
                <a16:creationId xmlns="" xmlns:a16="http://schemas.microsoft.com/office/drawing/2014/main" id="{75661B31-0038-4EF7-BFC4-594137026BD8}"/>
              </a:ext>
            </a:extLst>
          </p:cNvPr>
          <p:cNvSpPr txBox="1"/>
          <p:nvPr/>
        </p:nvSpPr>
        <p:spPr>
          <a:xfrm>
            <a:off x="3654035" y="479734"/>
            <a:ext cx="2657555" cy="1560362"/>
          </a:xfrm>
          <a:prstGeom prst="rect">
            <a:avLst/>
          </a:prstGeom>
          <a:noFill/>
          <a:ln w="57150">
            <a:solidFill>
              <a:schemeClr val="tx1"/>
            </a:solidFill>
          </a:ln>
        </p:spPr>
        <p:txBody>
          <a:bodyPr wrap="square" rtlCol="0">
            <a:spAutoFit/>
          </a:bodyPr>
          <a:lstStyle/>
          <a:p>
            <a:endParaRPr lang="en-US" sz="1351" dirty="0"/>
          </a:p>
        </p:txBody>
      </p:sp>
      <p:sp>
        <p:nvSpPr>
          <p:cNvPr id="20" name="TextBox 19">
            <a:extLst>
              <a:ext uri="{FF2B5EF4-FFF2-40B4-BE49-F238E27FC236}">
                <a16:creationId xmlns="" xmlns:a16="http://schemas.microsoft.com/office/drawing/2014/main" id="{60C69C04-8773-4254-B888-184A2A9061A7}"/>
              </a:ext>
            </a:extLst>
          </p:cNvPr>
          <p:cNvSpPr txBox="1"/>
          <p:nvPr/>
        </p:nvSpPr>
        <p:spPr>
          <a:xfrm>
            <a:off x="417773" y="5009827"/>
            <a:ext cx="2657555" cy="1560362"/>
          </a:xfrm>
          <a:prstGeom prst="rect">
            <a:avLst/>
          </a:prstGeom>
          <a:noFill/>
          <a:ln w="57150">
            <a:solidFill>
              <a:schemeClr val="tx1"/>
            </a:solidFill>
          </a:ln>
        </p:spPr>
        <p:txBody>
          <a:bodyPr wrap="square" rtlCol="0">
            <a:spAutoFit/>
          </a:bodyPr>
          <a:lstStyle/>
          <a:p>
            <a:endParaRPr lang="en-US" sz="1351" dirty="0"/>
          </a:p>
        </p:txBody>
      </p:sp>
      <p:sp>
        <p:nvSpPr>
          <p:cNvPr id="4" name="TextBox 3">
            <a:extLst>
              <a:ext uri="{FF2B5EF4-FFF2-40B4-BE49-F238E27FC236}">
                <a16:creationId xmlns="" xmlns:a16="http://schemas.microsoft.com/office/drawing/2014/main" id="{1252C899-0B0C-4E2A-9C8F-194F066B631B}"/>
              </a:ext>
            </a:extLst>
          </p:cNvPr>
          <p:cNvSpPr txBox="1"/>
          <p:nvPr/>
        </p:nvSpPr>
        <p:spPr>
          <a:xfrm>
            <a:off x="417773" y="2704684"/>
            <a:ext cx="2657555" cy="1560362"/>
          </a:xfrm>
          <a:prstGeom prst="rect">
            <a:avLst/>
          </a:prstGeom>
          <a:noFill/>
          <a:ln w="57150">
            <a:solidFill>
              <a:schemeClr val="tx1"/>
            </a:solidFill>
          </a:ln>
        </p:spPr>
        <p:txBody>
          <a:bodyPr wrap="square" rtlCol="0">
            <a:spAutoFit/>
          </a:bodyPr>
          <a:lstStyle/>
          <a:p>
            <a:endParaRPr lang="en-US" sz="1351" dirty="0"/>
          </a:p>
        </p:txBody>
      </p:sp>
      <p:sp>
        <p:nvSpPr>
          <p:cNvPr id="6" name="TextBox 5">
            <a:extLst>
              <a:ext uri="{FF2B5EF4-FFF2-40B4-BE49-F238E27FC236}">
                <a16:creationId xmlns="" xmlns:a16="http://schemas.microsoft.com/office/drawing/2014/main" id="{CBD0E241-315E-4C06-88F4-C560CF889B04}"/>
              </a:ext>
            </a:extLst>
          </p:cNvPr>
          <p:cNvSpPr txBox="1"/>
          <p:nvPr/>
        </p:nvSpPr>
        <p:spPr>
          <a:xfrm>
            <a:off x="962534" y="907494"/>
            <a:ext cx="1213520" cy="600164"/>
          </a:xfrm>
          <a:prstGeom prst="rect">
            <a:avLst/>
          </a:prstGeom>
          <a:noFill/>
        </p:spPr>
        <p:txBody>
          <a:bodyPr wrap="square" rtlCol="0">
            <a:spAutoFit/>
          </a:bodyPr>
          <a:lstStyle/>
          <a:p>
            <a:pPr algn="ctr"/>
            <a:r>
              <a:rPr lang="en-US" sz="3300" dirty="0"/>
              <a:t>Skit</a:t>
            </a:r>
          </a:p>
        </p:txBody>
      </p:sp>
      <p:sp>
        <p:nvSpPr>
          <p:cNvPr id="9" name="TextBox 8">
            <a:extLst>
              <a:ext uri="{FF2B5EF4-FFF2-40B4-BE49-F238E27FC236}">
                <a16:creationId xmlns="" xmlns:a16="http://schemas.microsoft.com/office/drawing/2014/main" id="{3BC4B664-2791-4A88-AEA1-20F5332F96DB}"/>
              </a:ext>
            </a:extLst>
          </p:cNvPr>
          <p:cNvSpPr txBox="1"/>
          <p:nvPr/>
        </p:nvSpPr>
        <p:spPr>
          <a:xfrm>
            <a:off x="819798" y="5428403"/>
            <a:ext cx="1778061" cy="923330"/>
          </a:xfrm>
          <a:prstGeom prst="rect">
            <a:avLst/>
          </a:prstGeom>
          <a:noFill/>
        </p:spPr>
        <p:txBody>
          <a:bodyPr wrap="square" rtlCol="0">
            <a:spAutoFit/>
          </a:bodyPr>
          <a:lstStyle/>
          <a:p>
            <a:pPr algn="ctr"/>
            <a:r>
              <a:rPr lang="en-US" sz="2700" dirty="0"/>
              <a:t>Cartoon Strip</a:t>
            </a:r>
          </a:p>
        </p:txBody>
      </p:sp>
      <p:sp>
        <p:nvSpPr>
          <p:cNvPr id="11" name="TextBox 10">
            <a:extLst>
              <a:ext uri="{FF2B5EF4-FFF2-40B4-BE49-F238E27FC236}">
                <a16:creationId xmlns="" xmlns:a16="http://schemas.microsoft.com/office/drawing/2014/main" id="{8EB3EE2F-9707-48E6-9987-C5A6148D96E5}"/>
              </a:ext>
            </a:extLst>
          </p:cNvPr>
          <p:cNvSpPr txBox="1"/>
          <p:nvPr/>
        </p:nvSpPr>
        <p:spPr>
          <a:xfrm>
            <a:off x="4413955" y="934042"/>
            <a:ext cx="1481511" cy="600164"/>
          </a:xfrm>
          <a:prstGeom prst="rect">
            <a:avLst/>
          </a:prstGeom>
          <a:noFill/>
        </p:spPr>
        <p:txBody>
          <a:bodyPr wrap="square" rtlCol="0">
            <a:spAutoFit/>
          </a:bodyPr>
          <a:lstStyle/>
          <a:p>
            <a:pPr algn="ctr"/>
            <a:r>
              <a:rPr lang="en-US" sz="3300" dirty="0"/>
              <a:t>Skit</a:t>
            </a:r>
          </a:p>
        </p:txBody>
      </p:sp>
      <p:sp>
        <p:nvSpPr>
          <p:cNvPr id="13" name="TextBox 12">
            <a:extLst>
              <a:ext uri="{FF2B5EF4-FFF2-40B4-BE49-F238E27FC236}">
                <a16:creationId xmlns="" xmlns:a16="http://schemas.microsoft.com/office/drawing/2014/main" id="{F5BCE0F7-BDB8-4EA1-A61F-40075DD0E674}"/>
              </a:ext>
            </a:extLst>
          </p:cNvPr>
          <p:cNvSpPr txBox="1"/>
          <p:nvPr/>
        </p:nvSpPr>
        <p:spPr>
          <a:xfrm>
            <a:off x="831934" y="3227371"/>
            <a:ext cx="1703710" cy="461665"/>
          </a:xfrm>
          <a:prstGeom prst="rect">
            <a:avLst/>
          </a:prstGeom>
          <a:noFill/>
        </p:spPr>
        <p:txBody>
          <a:bodyPr wrap="square" rtlCol="0">
            <a:spAutoFit/>
          </a:bodyPr>
          <a:lstStyle/>
          <a:p>
            <a:pPr algn="ctr"/>
            <a:r>
              <a:rPr lang="en-US" sz="2400" dirty="0"/>
              <a:t>Commercial</a:t>
            </a:r>
          </a:p>
        </p:txBody>
      </p:sp>
      <p:sp>
        <p:nvSpPr>
          <p:cNvPr id="15" name="TextBox 14">
            <a:extLst>
              <a:ext uri="{FF2B5EF4-FFF2-40B4-BE49-F238E27FC236}">
                <a16:creationId xmlns="" xmlns:a16="http://schemas.microsoft.com/office/drawing/2014/main" id="{835214B7-F67A-4EDB-97A7-78F52D48040D}"/>
              </a:ext>
            </a:extLst>
          </p:cNvPr>
          <p:cNvSpPr txBox="1"/>
          <p:nvPr/>
        </p:nvSpPr>
        <p:spPr>
          <a:xfrm>
            <a:off x="4183879" y="7466287"/>
            <a:ext cx="1667842" cy="830997"/>
          </a:xfrm>
          <a:prstGeom prst="rect">
            <a:avLst/>
          </a:prstGeom>
          <a:noFill/>
        </p:spPr>
        <p:txBody>
          <a:bodyPr wrap="square" rtlCol="0">
            <a:spAutoFit/>
          </a:bodyPr>
          <a:lstStyle/>
          <a:p>
            <a:pPr algn="ctr"/>
            <a:r>
              <a:rPr lang="en-US" sz="2400" dirty="0"/>
              <a:t>Song or </a:t>
            </a:r>
            <a:r>
              <a:rPr lang="en-US" sz="2400" dirty="0" smtClean="0"/>
              <a:t>Poem</a:t>
            </a:r>
            <a:endParaRPr lang="en-US" sz="2400" dirty="0"/>
          </a:p>
        </p:txBody>
      </p:sp>
      <p:sp>
        <p:nvSpPr>
          <p:cNvPr id="16" name="TextBox 15">
            <a:extLst>
              <a:ext uri="{FF2B5EF4-FFF2-40B4-BE49-F238E27FC236}">
                <a16:creationId xmlns="" xmlns:a16="http://schemas.microsoft.com/office/drawing/2014/main" id="{714612B3-C6B8-4BBD-B5B3-A9E3DA0141B1}"/>
              </a:ext>
            </a:extLst>
          </p:cNvPr>
          <p:cNvSpPr txBox="1"/>
          <p:nvPr/>
        </p:nvSpPr>
        <p:spPr>
          <a:xfrm>
            <a:off x="355012" y="479734"/>
            <a:ext cx="2657555" cy="1560362"/>
          </a:xfrm>
          <a:prstGeom prst="rect">
            <a:avLst/>
          </a:prstGeom>
          <a:noFill/>
          <a:ln w="57150">
            <a:solidFill>
              <a:schemeClr val="tx1"/>
            </a:solidFill>
          </a:ln>
        </p:spPr>
        <p:txBody>
          <a:bodyPr wrap="square" rtlCol="0">
            <a:spAutoFit/>
          </a:bodyPr>
          <a:lstStyle/>
          <a:p>
            <a:endParaRPr lang="en-US" sz="1351" dirty="0"/>
          </a:p>
        </p:txBody>
      </p:sp>
      <p:sp>
        <p:nvSpPr>
          <p:cNvPr id="18" name="TextBox 17">
            <a:extLst>
              <a:ext uri="{FF2B5EF4-FFF2-40B4-BE49-F238E27FC236}">
                <a16:creationId xmlns="" xmlns:a16="http://schemas.microsoft.com/office/drawing/2014/main" id="{8C9255E2-C079-485B-8848-E51CD4560A98}"/>
              </a:ext>
            </a:extLst>
          </p:cNvPr>
          <p:cNvSpPr txBox="1"/>
          <p:nvPr/>
        </p:nvSpPr>
        <p:spPr>
          <a:xfrm>
            <a:off x="3655990" y="2678023"/>
            <a:ext cx="2657555" cy="1560362"/>
          </a:xfrm>
          <a:prstGeom prst="rect">
            <a:avLst/>
          </a:prstGeom>
          <a:noFill/>
          <a:ln w="57150">
            <a:solidFill>
              <a:schemeClr val="tx1"/>
            </a:solidFill>
          </a:ln>
        </p:spPr>
        <p:txBody>
          <a:bodyPr wrap="square" rtlCol="0">
            <a:spAutoFit/>
          </a:bodyPr>
          <a:lstStyle/>
          <a:p>
            <a:endParaRPr lang="en-US" sz="1351" dirty="0"/>
          </a:p>
        </p:txBody>
      </p:sp>
      <p:sp>
        <p:nvSpPr>
          <p:cNvPr id="19" name="TextBox 18">
            <a:extLst>
              <a:ext uri="{FF2B5EF4-FFF2-40B4-BE49-F238E27FC236}">
                <a16:creationId xmlns="" xmlns:a16="http://schemas.microsoft.com/office/drawing/2014/main" id="{E428BDE0-73F2-4C3A-A679-8895820CA600}"/>
              </a:ext>
            </a:extLst>
          </p:cNvPr>
          <p:cNvSpPr txBox="1"/>
          <p:nvPr/>
        </p:nvSpPr>
        <p:spPr>
          <a:xfrm>
            <a:off x="4175883" y="3227371"/>
            <a:ext cx="1703710" cy="461665"/>
          </a:xfrm>
          <a:prstGeom prst="rect">
            <a:avLst/>
          </a:prstGeom>
          <a:noFill/>
        </p:spPr>
        <p:txBody>
          <a:bodyPr wrap="square" rtlCol="0">
            <a:spAutoFit/>
          </a:bodyPr>
          <a:lstStyle/>
          <a:p>
            <a:pPr algn="ctr"/>
            <a:r>
              <a:rPr lang="en-US" sz="2400" dirty="0"/>
              <a:t>Commercial</a:t>
            </a:r>
          </a:p>
        </p:txBody>
      </p:sp>
      <p:sp>
        <p:nvSpPr>
          <p:cNvPr id="22" name="TextBox 21">
            <a:extLst>
              <a:ext uri="{FF2B5EF4-FFF2-40B4-BE49-F238E27FC236}">
                <a16:creationId xmlns="" xmlns:a16="http://schemas.microsoft.com/office/drawing/2014/main" id="{510C3B0F-7030-4F07-B882-C7AB9FED25F6}"/>
              </a:ext>
            </a:extLst>
          </p:cNvPr>
          <p:cNvSpPr txBox="1"/>
          <p:nvPr/>
        </p:nvSpPr>
        <p:spPr>
          <a:xfrm>
            <a:off x="355012" y="7101605"/>
            <a:ext cx="2657555" cy="1560362"/>
          </a:xfrm>
          <a:prstGeom prst="rect">
            <a:avLst/>
          </a:prstGeom>
          <a:noFill/>
          <a:ln w="57150">
            <a:solidFill>
              <a:schemeClr val="tx1"/>
            </a:solidFill>
          </a:ln>
        </p:spPr>
        <p:txBody>
          <a:bodyPr wrap="square" rtlCol="0">
            <a:spAutoFit/>
          </a:bodyPr>
          <a:lstStyle/>
          <a:p>
            <a:endParaRPr lang="en-US" sz="1351" dirty="0"/>
          </a:p>
        </p:txBody>
      </p:sp>
      <p:sp>
        <p:nvSpPr>
          <p:cNvPr id="24" name="TextBox 23">
            <a:extLst>
              <a:ext uri="{FF2B5EF4-FFF2-40B4-BE49-F238E27FC236}">
                <a16:creationId xmlns="" xmlns:a16="http://schemas.microsoft.com/office/drawing/2014/main" id="{E4EF07C4-D0AC-4411-8F7F-5EEC4CC113E1}"/>
              </a:ext>
            </a:extLst>
          </p:cNvPr>
          <p:cNvSpPr txBox="1"/>
          <p:nvPr/>
        </p:nvSpPr>
        <p:spPr>
          <a:xfrm>
            <a:off x="4120773" y="5328343"/>
            <a:ext cx="1778061" cy="923330"/>
          </a:xfrm>
          <a:prstGeom prst="rect">
            <a:avLst/>
          </a:prstGeom>
          <a:noFill/>
        </p:spPr>
        <p:txBody>
          <a:bodyPr wrap="square" rtlCol="0">
            <a:spAutoFit/>
          </a:bodyPr>
          <a:lstStyle/>
          <a:p>
            <a:pPr algn="ctr"/>
            <a:r>
              <a:rPr lang="en-US" sz="2700" dirty="0"/>
              <a:t>Cartoon Strip</a:t>
            </a:r>
          </a:p>
        </p:txBody>
      </p:sp>
      <p:sp>
        <p:nvSpPr>
          <p:cNvPr id="26" name="TextBox 25">
            <a:extLst>
              <a:ext uri="{FF2B5EF4-FFF2-40B4-BE49-F238E27FC236}">
                <a16:creationId xmlns="" xmlns:a16="http://schemas.microsoft.com/office/drawing/2014/main" id="{ABD3EBB3-C36F-4BB8-A6AA-5FFF5640FB95}"/>
              </a:ext>
            </a:extLst>
          </p:cNvPr>
          <p:cNvSpPr txBox="1"/>
          <p:nvPr/>
        </p:nvSpPr>
        <p:spPr>
          <a:xfrm>
            <a:off x="874907" y="7466286"/>
            <a:ext cx="1667842" cy="830997"/>
          </a:xfrm>
          <a:prstGeom prst="rect">
            <a:avLst/>
          </a:prstGeom>
          <a:noFill/>
        </p:spPr>
        <p:txBody>
          <a:bodyPr wrap="square" rtlCol="0">
            <a:spAutoFit/>
          </a:bodyPr>
          <a:lstStyle/>
          <a:p>
            <a:pPr algn="ctr"/>
            <a:r>
              <a:rPr lang="en-US" sz="2400" dirty="0"/>
              <a:t>Song or </a:t>
            </a:r>
            <a:r>
              <a:rPr lang="en-US" sz="2400" dirty="0" smtClean="0"/>
              <a:t>Poem</a:t>
            </a:r>
            <a:endParaRPr lang="en-US" sz="2400" dirty="0"/>
          </a:p>
        </p:txBody>
      </p:sp>
    </p:spTree>
    <p:extLst>
      <p:ext uri="{BB962C8B-B14F-4D97-AF65-F5344CB8AC3E}">
        <p14:creationId xmlns:p14="http://schemas.microsoft.com/office/powerpoint/2010/main" val="278406137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433</TotalTime>
  <Words>1599</Words>
  <Application>Microsoft Office PowerPoint</Application>
  <PresentationFormat>Letter Paper (8.5x11 in)</PresentationFormat>
  <Paragraphs>244</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Calibri Light</vt:lpstr>
      <vt:lpstr>Comic Sans MS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dougq40@gmail.com</dc:creator>
  <cp:lastModifiedBy>Diana Strouth</cp:lastModifiedBy>
  <cp:revision>51</cp:revision>
  <cp:lastPrinted>2019-09-25T18:14:26Z</cp:lastPrinted>
  <dcterms:created xsi:type="dcterms:W3CDTF">2019-09-11T00:49:42Z</dcterms:created>
  <dcterms:modified xsi:type="dcterms:W3CDTF">2019-09-25T18:15:37Z</dcterms:modified>
</cp:coreProperties>
</file>