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56" r:id="rId2"/>
    <p:sldId id="257" r:id="rId3"/>
    <p:sldId id="258" r:id="rId4"/>
    <p:sldId id="259" r:id="rId5"/>
    <p:sldId id="260" r:id="rId6"/>
  </p:sldIdLst>
  <p:sldSz cx="6858000" cy="9144000" type="letter"/>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Crime &amp; Punishment" id="{A0789404-7C9C-4981-BDED-793A1D496A31}">
          <p14:sldIdLst>
            <p14:sldId id="256"/>
          </p14:sldIdLst>
        </p14:section>
        <p14:section name="Crime Spotters" id="{BA250CCD-1281-4608-9CC4-E305A62D052B}">
          <p14:sldIdLst>
            <p14:sldId id="257"/>
          </p14:sldIdLst>
        </p14:section>
        <p14:section name="Response Sheet" id="{0B2B7823-79DB-4A5B-BA23-8EF80AD7EE45}">
          <p14:sldIdLst>
            <p14:sldId id="258"/>
          </p14:sldIdLst>
        </p14:section>
        <p14:section name="Answer Key" id="{E4BB5A23-EA87-4245-B462-4E9A1A938F2D}">
          <p14:sldIdLst>
            <p14:sldId id="259"/>
            <p14:sldId id="260"/>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nnifer Castro" initials="JC" lastIdx="9" clrIdx="0">
    <p:extLst>
      <p:ext uri="{19B8F6BF-5375-455C-9EA6-DF929625EA0E}">
        <p15:presenceInfo xmlns:p15="http://schemas.microsoft.com/office/powerpoint/2012/main" userId="S-1-5-21-2994875558-459195724-1964723830-162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7290" autoAdjust="0"/>
    <p:restoredTop sz="86355" autoAdjust="0"/>
  </p:normalViewPr>
  <p:slideViewPr>
    <p:cSldViewPr snapToGrid="0">
      <p:cViewPr varScale="1">
        <p:scale>
          <a:sx n="52" d="100"/>
          <a:sy n="52" d="100"/>
        </p:scale>
        <p:origin x="1426" y="31"/>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56" d="100"/>
          <a:sy n="56" d="100"/>
        </p:scale>
        <p:origin x="2832" y="4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363"/>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idx="1"/>
          </p:nvPr>
        </p:nvSpPr>
        <p:spPr>
          <a:xfrm>
            <a:off x="3978132" y="0"/>
            <a:ext cx="3043343" cy="467363"/>
          </a:xfrm>
          <a:prstGeom prst="rect">
            <a:avLst/>
          </a:prstGeom>
        </p:spPr>
        <p:txBody>
          <a:bodyPr vert="horz" lIns="92446" tIns="46223" rIns="92446" bIns="46223" rtlCol="0"/>
          <a:lstStyle>
            <a:lvl1pPr algn="r">
              <a:defRPr sz="1200"/>
            </a:lvl1pPr>
          </a:lstStyle>
          <a:p>
            <a:fld id="{C94DD482-2773-4D43-BFE6-C2B933BB87C7}" type="datetimeFigureOut">
              <a:rPr lang="en-US" smtClean="0"/>
              <a:t>9/26/2019</a:t>
            </a:fld>
            <a:endParaRPr lang="en-US"/>
          </a:p>
        </p:txBody>
      </p:sp>
      <p:sp>
        <p:nvSpPr>
          <p:cNvPr id="4" name="Slide Image Placeholder 3"/>
          <p:cNvSpPr>
            <a:spLocks noGrp="1" noRot="1" noChangeAspect="1"/>
          </p:cNvSpPr>
          <p:nvPr>
            <p:ph type="sldImg" idx="2"/>
          </p:nvPr>
        </p:nvSpPr>
        <p:spPr>
          <a:xfrm>
            <a:off x="2333625" y="1163638"/>
            <a:ext cx="2355850" cy="3141662"/>
          </a:xfrm>
          <a:prstGeom prst="rect">
            <a:avLst/>
          </a:prstGeom>
          <a:noFill/>
          <a:ln w="12700">
            <a:solidFill>
              <a:prstClr val="black"/>
            </a:solidFill>
          </a:ln>
        </p:spPr>
        <p:txBody>
          <a:bodyPr vert="horz" lIns="92446" tIns="46223" rIns="92446" bIns="46223" rtlCol="0" anchor="ctr"/>
          <a:lstStyle/>
          <a:p>
            <a:endParaRPr lang="en-US"/>
          </a:p>
        </p:txBody>
      </p:sp>
      <p:sp>
        <p:nvSpPr>
          <p:cNvPr id="5" name="Notes Placeholder 4"/>
          <p:cNvSpPr>
            <a:spLocks noGrp="1"/>
          </p:cNvSpPr>
          <p:nvPr>
            <p:ph type="body" sz="quarter" idx="3"/>
          </p:nvPr>
        </p:nvSpPr>
        <p:spPr>
          <a:xfrm>
            <a:off x="702310" y="4479687"/>
            <a:ext cx="5618480" cy="3665776"/>
          </a:xfrm>
          <a:prstGeom prst="rect">
            <a:avLst/>
          </a:prstGeom>
        </p:spPr>
        <p:txBody>
          <a:bodyPr vert="horz" lIns="92446" tIns="46223" rIns="92446" bIns="46223"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1738"/>
            <a:ext cx="3043343" cy="467363"/>
          </a:xfrm>
          <a:prstGeom prst="rect">
            <a:avLst/>
          </a:prstGeom>
        </p:spPr>
        <p:txBody>
          <a:bodyPr vert="horz" lIns="92446" tIns="46223" rIns="92446" bIns="46223"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1738"/>
            <a:ext cx="3043343" cy="467363"/>
          </a:xfrm>
          <a:prstGeom prst="rect">
            <a:avLst/>
          </a:prstGeom>
        </p:spPr>
        <p:txBody>
          <a:bodyPr vert="horz" lIns="92446" tIns="46223" rIns="92446" bIns="46223" rtlCol="0" anchor="b"/>
          <a:lstStyle>
            <a:lvl1pPr algn="r">
              <a:defRPr sz="1200"/>
            </a:lvl1pPr>
          </a:lstStyle>
          <a:p>
            <a:fld id="{213BB683-2B99-49C8-9B7F-27846646D4B0}" type="slidenum">
              <a:rPr lang="en-US" smtClean="0"/>
              <a:t>‹#›</a:t>
            </a:fld>
            <a:endParaRPr lang="en-US"/>
          </a:p>
        </p:txBody>
      </p:sp>
    </p:spTree>
    <p:extLst>
      <p:ext uri="{BB962C8B-B14F-4D97-AF65-F5344CB8AC3E}">
        <p14:creationId xmlns:p14="http://schemas.microsoft.com/office/powerpoint/2010/main" val="19459270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13BB683-2B99-49C8-9B7F-27846646D4B0}" type="slidenum">
              <a:rPr lang="en-US" smtClean="0"/>
              <a:t>1</a:t>
            </a:fld>
            <a:endParaRPr lang="en-US"/>
          </a:p>
        </p:txBody>
      </p:sp>
    </p:spTree>
    <p:extLst>
      <p:ext uri="{BB962C8B-B14F-4D97-AF65-F5344CB8AC3E}">
        <p14:creationId xmlns:p14="http://schemas.microsoft.com/office/powerpoint/2010/main" val="23856220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27A08F1-3FE2-45E5-95C8-CF862DF56B38}" type="datetimeFigureOut">
              <a:rPr lang="en-US" smtClean="0"/>
              <a:t>9/26/2019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27524-C5EB-4D83-AE9E-1BF0B84D7086}" type="slidenum">
              <a:rPr lang="en-US" smtClean="0"/>
              <a:t>‹#›</a:t>
            </a:fld>
            <a:endParaRPr lang="en-US"/>
          </a:p>
        </p:txBody>
      </p:sp>
    </p:spTree>
    <p:extLst>
      <p:ext uri="{BB962C8B-B14F-4D97-AF65-F5344CB8AC3E}">
        <p14:creationId xmlns:p14="http://schemas.microsoft.com/office/powerpoint/2010/main" val="29464022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27A08F1-3FE2-45E5-95C8-CF862DF56B38}" type="datetimeFigureOut">
              <a:rPr lang="en-US" smtClean="0"/>
              <a:t>9/26/2019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27524-C5EB-4D83-AE9E-1BF0B84D7086}" type="slidenum">
              <a:rPr lang="en-US" smtClean="0"/>
              <a:t>‹#›</a:t>
            </a:fld>
            <a:endParaRPr lang="en-US"/>
          </a:p>
        </p:txBody>
      </p:sp>
    </p:spTree>
    <p:extLst>
      <p:ext uri="{BB962C8B-B14F-4D97-AF65-F5344CB8AC3E}">
        <p14:creationId xmlns:p14="http://schemas.microsoft.com/office/powerpoint/2010/main" val="27274583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27A08F1-3FE2-45E5-95C8-CF862DF56B38}" type="datetimeFigureOut">
              <a:rPr lang="en-US" smtClean="0"/>
              <a:t>9/26/2019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27524-C5EB-4D83-AE9E-1BF0B84D7086}" type="slidenum">
              <a:rPr lang="en-US" smtClean="0"/>
              <a:t>‹#›</a:t>
            </a:fld>
            <a:endParaRPr lang="en-US"/>
          </a:p>
        </p:txBody>
      </p:sp>
    </p:spTree>
    <p:extLst>
      <p:ext uri="{BB962C8B-B14F-4D97-AF65-F5344CB8AC3E}">
        <p14:creationId xmlns:p14="http://schemas.microsoft.com/office/powerpoint/2010/main" val="5653772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27A08F1-3FE2-45E5-95C8-CF862DF56B38}" type="datetimeFigureOut">
              <a:rPr lang="en-US" smtClean="0"/>
              <a:t>9/26/2019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27524-C5EB-4D83-AE9E-1BF0B84D7086}" type="slidenum">
              <a:rPr lang="en-US" smtClean="0"/>
              <a:t>‹#›</a:t>
            </a:fld>
            <a:endParaRPr lang="en-US"/>
          </a:p>
        </p:txBody>
      </p:sp>
    </p:spTree>
    <p:extLst>
      <p:ext uri="{BB962C8B-B14F-4D97-AF65-F5344CB8AC3E}">
        <p14:creationId xmlns:p14="http://schemas.microsoft.com/office/powerpoint/2010/main" val="32580140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27A08F1-3FE2-45E5-95C8-CF862DF56B38}" type="datetimeFigureOut">
              <a:rPr lang="en-US" smtClean="0"/>
              <a:t>9/26/2019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27524-C5EB-4D83-AE9E-1BF0B84D7086}" type="slidenum">
              <a:rPr lang="en-US" smtClean="0"/>
              <a:t>‹#›</a:t>
            </a:fld>
            <a:endParaRPr lang="en-US"/>
          </a:p>
        </p:txBody>
      </p:sp>
    </p:spTree>
    <p:extLst>
      <p:ext uri="{BB962C8B-B14F-4D97-AF65-F5344CB8AC3E}">
        <p14:creationId xmlns:p14="http://schemas.microsoft.com/office/powerpoint/2010/main" val="39862770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27A08F1-3FE2-45E5-95C8-CF862DF56B38}" type="datetimeFigureOut">
              <a:rPr lang="en-US" smtClean="0"/>
              <a:t>9/26/2019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B27524-C5EB-4D83-AE9E-1BF0B84D7086}" type="slidenum">
              <a:rPr lang="en-US" smtClean="0"/>
              <a:t>‹#›</a:t>
            </a:fld>
            <a:endParaRPr lang="en-US"/>
          </a:p>
        </p:txBody>
      </p:sp>
    </p:spTree>
    <p:extLst>
      <p:ext uri="{BB962C8B-B14F-4D97-AF65-F5344CB8AC3E}">
        <p14:creationId xmlns:p14="http://schemas.microsoft.com/office/powerpoint/2010/main" val="5572260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27A08F1-3FE2-45E5-95C8-CF862DF56B38}" type="datetimeFigureOut">
              <a:rPr lang="en-US" smtClean="0"/>
              <a:t>9/26/2019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B27524-C5EB-4D83-AE9E-1BF0B84D7086}" type="slidenum">
              <a:rPr lang="en-US" smtClean="0"/>
              <a:t>‹#›</a:t>
            </a:fld>
            <a:endParaRPr lang="en-US"/>
          </a:p>
        </p:txBody>
      </p:sp>
    </p:spTree>
    <p:extLst>
      <p:ext uri="{BB962C8B-B14F-4D97-AF65-F5344CB8AC3E}">
        <p14:creationId xmlns:p14="http://schemas.microsoft.com/office/powerpoint/2010/main" val="57659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27A08F1-3FE2-45E5-95C8-CF862DF56B38}" type="datetimeFigureOut">
              <a:rPr lang="en-US" smtClean="0"/>
              <a:t>9/26/2019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B27524-C5EB-4D83-AE9E-1BF0B84D7086}" type="slidenum">
              <a:rPr lang="en-US" smtClean="0"/>
              <a:t>‹#›</a:t>
            </a:fld>
            <a:endParaRPr lang="en-US"/>
          </a:p>
        </p:txBody>
      </p:sp>
    </p:spTree>
    <p:extLst>
      <p:ext uri="{BB962C8B-B14F-4D97-AF65-F5344CB8AC3E}">
        <p14:creationId xmlns:p14="http://schemas.microsoft.com/office/powerpoint/2010/main" val="5555093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7A08F1-3FE2-45E5-95C8-CF862DF56B38}" type="datetimeFigureOut">
              <a:rPr lang="en-US" smtClean="0"/>
              <a:t>9/26/2019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B27524-C5EB-4D83-AE9E-1BF0B84D7086}" type="slidenum">
              <a:rPr lang="en-US" smtClean="0"/>
              <a:t>‹#›</a:t>
            </a:fld>
            <a:endParaRPr lang="en-US"/>
          </a:p>
        </p:txBody>
      </p:sp>
    </p:spTree>
    <p:extLst>
      <p:ext uri="{BB962C8B-B14F-4D97-AF65-F5344CB8AC3E}">
        <p14:creationId xmlns:p14="http://schemas.microsoft.com/office/powerpoint/2010/main" val="24618662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827A08F1-3FE2-45E5-95C8-CF862DF56B38}" type="datetimeFigureOut">
              <a:rPr lang="en-US" smtClean="0"/>
              <a:t>9/26/2019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B27524-C5EB-4D83-AE9E-1BF0B84D7086}" type="slidenum">
              <a:rPr lang="en-US" smtClean="0"/>
              <a:t>‹#›</a:t>
            </a:fld>
            <a:endParaRPr lang="en-US"/>
          </a:p>
        </p:txBody>
      </p:sp>
    </p:spTree>
    <p:extLst>
      <p:ext uri="{BB962C8B-B14F-4D97-AF65-F5344CB8AC3E}">
        <p14:creationId xmlns:p14="http://schemas.microsoft.com/office/powerpoint/2010/main" val="9168929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827A08F1-3FE2-45E5-95C8-CF862DF56B38}" type="datetimeFigureOut">
              <a:rPr lang="en-US" smtClean="0"/>
              <a:t>9/26/2019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B27524-C5EB-4D83-AE9E-1BF0B84D7086}" type="slidenum">
              <a:rPr lang="en-US" smtClean="0"/>
              <a:t>‹#›</a:t>
            </a:fld>
            <a:endParaRPr lang="en-US"/>
          </a:p>
        </p:txBody>
      </p:sp>
    </p:spTree>
    <p:extLst>
      <p:ext uri="{BB962C8B-B14F-4D97-AF65-F5344CB8AC3E}">
        <p14:creationId xmlns:p14="http://schemas.microsoft.com/office/powerpoint/2010/main" val="29028733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827A08F1-3FE2-45E5-95C8-CF862DF56B38}" type="datetimeFigureOut">
              <a:rPr lang="en-US" smtClean="0"/>
              <a:t>9/26/2019</a:t>
            </a:fld>
            <a:endParaRPr 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A1B27524-C5EB-4D83-AE9E-1BF0B84D7086}" type="slidenum">
              <a:rPr lang="en-US" smtClean="0"/>
              <a:t>‹#›</a:t>
            </a:fld>
            <a:endParaRPr lang="en-US"/>
          </a:p>
        </p:txBody>
      </p:sp>
    </p:spTree>
    <p:extLst>
      <p:ext uri="{BB962C8B-B14F-4D97-AF65-F5344CB8AC3E}">
        <p14:creationId xmlns:p14="http://schemas.microsoft.com/office/powerpoint/2010/main" val="3345582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http://tisteahe2012.blogspot.com/2012/09/why-is-it-important-to-have-education.html" TargetMode="External"/><Relationship Id="rId5" Type="http://schemas.openxmlformats.org/officeDocument/2006/relationships/image" Target="../media/image3.jp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04406" y="945177"/>
            <a:ext cx="3739786" cy="1938992"/>
          </a:xfrm>
          <a:prstGeom prst="rect">
            <a:avLst/>
          </a:prstGeom>
          <a:noFill/>
        </p:spPr>
        <p:txBody>
          <a:bodyPr wrap="square" rtlCol="0">
            <a:spAutoFit/>
          </a:bodyPr>
          <a:lstStyle/>
          <a:p>
            <a:r>
              <a:rPr lang="en-US" sz="1200" b="1" dirty="0"/>
              <a:t>Crime: </a:t>
            </a:r>
            <a:r>
              <a:rPr lang="en-US" sz="1200" dirty="0"/>
              <a:t>It is illegal for a person (another minor or adult)  to knowingly sell or give a </a:t>
            </a:r>
            <a:r>
              <a:rPr lang="en-US" sz="1200" dirty="0" err="1"/>
              <a:t>vaping</a:t>
            </a:r>
            <a:r>
              <a:rPr lang="en-US" sz="1200" dirty="0"/>
              <a:t> product or paraphernalia to a person under 18.  This incudes hookahs or water pipes.</a:t>
            </a:r>
          </a:p>
          <a:p>
            <a:endParaRPr lang="en-US" sz="1200" dirty="0"/>
          </a:p>
          <a:p>
            <a:r>
              <a:rPr lang="en-US" sz="1200" b="1" dirty="0"/>
              <a:t>Punishment: </a:t>
            </a:r>
            <a:r>
              <a:rPr lang="en-US" sz="1200" dirty="0" smtClean="0"/>
              <a:t>Petty </a:t>
            </a:r>
            <a:r>
              <a:rPr lang="en-US" sz="1200" dirty="0" smtClean="0"/>
              <a:t>Offense </a:t>
            </a:r>
            <a:r>
              <a:rPr lang="en-US" sz="1200" dirty="0" smtClean="0"/>
              <a:t>or Misdemeanor-Contributing to the delinquency of a </a:t>
            </a:r>
            <a:r>
              <a:rPr lang="en-US" sz="1200" dirty="0" smtClean="0"/>
              <a:t>minor; jail time and fines.</a:t>
            </a:r>
            <a:endParaRPr lang="en-US" sz="1200" dirty="0" smtClean="0"/>
          </a:p>
          <a:p>
            <a:endParaRPr lang="en-US" sz="1200" dirty="0"/>
          </a:p>
          <a:p>
            <a:r>
              <a:rPr lang="en-US" sz="1200" dirty="0" smtClean="0"/>
              <a:t>Source:  A.R.S. 13-3622 or 13-3613</a:t>
            </a:r>
            <a:endParaRPr lang="en-US" sz="1200" dirty="0"/>
          </a:p>
        </p:txBody>
      </p:sp>
      <p:pic>
        <p:nvPicPr>
          <p:cNvPr id="6" name="Picture 5"/>
          <p:cNvPicPr/>
          <p:nvPr/>
        </p:nvPicPr>
        <p:blipFill>
          <a:blip r:embed="rId3" cstate="print">
            <a:extLst>
              <a:ext uri="{28A0092B-C50C-407E-A947-70E740481C1C}">
                <a14:useLocalDpi xmlns:a14="http://schemas.microsoft.com/office/drawing/2010/main" val="0"/>
              </a:ext>
            </a:extLst>
          </a:blip>
          <a:stretch>
            <a:fillRect/>
          </a:stretch>
        </p:blipFill>
        <p:spPr>
          <a:xfrm rot="20636332">
            <a:off x="4806493" y="810438"/>
            <a:ext cx="1398494" cy="742814"/>
          </a:xfrm>
          <a:prstGeom prst="rect">
            <a:avLst/>
          </a:prstGeom>
        </p:spPr>
      </p:pic>
      <p:sp>
        <p:nvSpPr>
          <p:cNvPr id="8" name="TextBox 7"/>
          <p:cNvSpPr txBox="1"/>
          <p:nvPr/>
        </p:nvSpPr>
        <p:spPr>
          <a:xfrm>
            <a:off x="3781219" y="2389475"/>
            <a:ext cx="2543492" cy="2339102"/>
          </a:xfrm>
          <a:prstGeom prst="rect">
            <a:avLst/>
          </a:prstGeom>
          <a:noFill/>
        </p:spPr>
        <p:txBody>
          <a:bodyPr wrap="square" rtlCol="0">
            <a:spAutoFit/>
          </a:bodyPr>
          <a:lstStyle/>
          <a:p>
            <a:r>
              <a:rPr lang="en-US" sz="1200" b="1" dirty="0"/>
              <a:t>Crime: </a:t>
            </a:r>
            <a:r>
              <a:rPr lang="en-US" sz="1200" dirty="0"/>
              <a:t>It is illegal for a minor to:</a:t>
            </a:r>
          </a:p>
          <a:p>
            <a:pPr marL="628650" lvl="1" indent="-171450">
              <a:buFont typeface="Arial" panose="020B0604020202020204" pitchFamily="34" charset="0"/>
              <a:buChar char="•"/>
            </a:pPr>
            <a:r>
              <a:rPr lang="en-US" sz="1200" dirty="0"/>
              <a:t>buy</a:t>
            </a:r>
          </a:p>
          <a:p>
            <a:pPr marL="628650" lvl="1" indent="-171450">
              <a:buFont typeface="Arial" panose="020B0604020202020204" pitchFamily="34" charset="0"/>
              <a:buChar char="•"/>
            </a:pPr>
            <a:r>
              <a:rPr lang="en-US" sz="1200" dirty="0"/>
              <a:t>possess, or</a:t>
            </a:r>
          </a:p>
          <a:p>
            <a:pPr marL="628650" lvl="1" indent="-171450">
              <a:buFont typeface="Arial" panose="020B0604020202020204" pitchFamily="34" charset="0"/>
              <a:buChar char="•"/>
            </a:pPr>
            <a:r>
              <a:rPr lang="en-US" sz="1200" dirty="0"/>
              <a:t>accept…</a:t>
            </a:r>
          </a:p>
          <a:p>
            <a:r>
              <a:rPr lang="en-US" sz="1200" dirty="0" err="1"/>
              <a:t>Vaping</a:t>
            </a:r>
            <a:r>
              <a:rPr lang="en-US" sz="1200" dirty="0"/>
              <a:t> products or paraphernalia.</a:t>
            </a:r>
          </a:p>
          <a:p>
            <a:endParaRPr lang="en-US" sz="1200" dirty="0"/>
          </a:p>
          <a:p>
            <a:r>
              <a:rPr lang="en-US" sz="1200" b="1" dirty="0"/>
              <a:t>Punishment:  </a:t>
            </a:r>
            <a:r>
              <a:rPr lang="en-US" sz="1200" dirty="0"/>
              <a:t>Petty offense.  Generally a fine. </a:t>
            </a:r>
          </a:p>
          <a:p>
            <a:endParaRPr lang="en-US" sz="1200" dirty="0"/>
          </a:p>
          <a:p>
            <a:r>
              <a:rPr lang="en-US" sz="1000" dirty="0"/>
              <a:t>Source: A.R.S. 13-3622 (B) </a:t>
            </a:r>
          </a:p>
          <a:p>
            <a:endParaRPr lang="en-US" sz="1400" dirty="0"/>
          </a:p>
          <a:p>
            <a:endParaRPr lang="en-US" sz="1400" dirty="0"/>
          </a:p>
        </p:txBody>
      </p:sp>
      <p:sp>
        <p:nvSpPr>
          <p:cNvPr id="10" name="TextBox 9"/>
          <p:cNvSpPr txBox="1"/>
          <p:nvPr/>
        </p:nvSpPr>
        <p:spPr>
          <a:xfrm>
            <a:off x="2157254" y="262513"/>
            <a:ext cx="2543492" cy="584775"/>
          </a:xfrm>
          <a:prstGeom prst="rect">
            <a:avLst/>
          </a:prstGeom>
          <a:noFill/>
        </p:spPr>
        <p:txBody>
          <a:bodyPr wrap="square" rtlCol="0">
            <a:spAutoFit/>
          </a:bodyPr>
          <a:lstStyle/>
          <a:p>
            <a:pPr algn="ctr"/>
            <a:r>
              <a:rPr lang="en-US" dirty="0">
                <a:effectLst>
                  <a:outerShdw blurRad="38100" dist="38100" dir="2700000" algn="tl">
                    <a:srgbClr val="000000">
                      <a:alpha val="43137"/>
                    </a:srgbClr>
                  </a:outerShdw>
                </a:effectLst>
              </a:rPr>
              <a:t>Crime &amp; Punishment: </a:t>
            </a:r>
            <a:r>
              <a:rPr lang="en-US" sz="1400" dirty="0"/>
              <a:t>Arizona Vaping Laws</a:t>
            </a:r>
          </a:p>
        </p:txBody>
      </p:sp>
      <p:sp>
        <p:nvSpPr>
          <p:cNvPr id="11" name="Rectangle 10"/>
          <p:cNvSpPr/>
          <p:nvPr/>
        </p:nvSpPr>
        <p:spPr>
          <a:xfrm>
            <a:off x="416926" y="4603214"/>
            <a:ext cx="2757523" cy="1754326"/>
          </a:xfrm>
          <a:prstGeom prst="rect">
            <a:avLst/>
          </a:prstGeom>
        </p:spPr>
        <p:txBody>
          <a:bodyPr wrap="square">
            <a:spAutoFit/>
          </a:bodyPr>
          <a:lstStyle/>
          <a:p>
            <a:r>
              <a:rPr lang="en-US" sz="1200" b="1" dirty="0"/>
              <a:t>Crime: </a:t>
            </a:r>
            <a:r>
              <a:rPr lang="en-US" sz="1200" dirty="0"/>
              <a:t>It is illegal for a minor to use a fake ID, or misuse a real ID in order to purchase </a:t>
            </a:r>
            <a:r>
              <a:rPr lang="en-US" sz="1200" dirty="0" err="1"/>
              <a:t>vaping</a:t>
            </a:r>
            <a:r>
              <a:rPr lang="en-US" sz="1200" dirty="0"/>
              <a:t> products.</a:t>
            </a:r>
          </a:p>
          <a:p>
            <a:endParaRPr lang="en-US" sz="1200" dirty="0"/>
          </a:p>
          <a:p>
            <a:r>
              <a:rPr lang="en-US" sz="1200" b="1" dirty="0"/>
              <a:t>Punishment: </a:t>
            </a:r>
            <a:r>
              <a:rPr lang="en-US" sz="1200" dirty="0"/>
              <a:t>Petty Offense.  Minor must pay a fine of up to $500. </a:t>
            </a:r>
          </a:p>
          <a:p>
            <a:endParaRPr lang="en-US" sz="1000" dirty="0"/>
          </a:p>
          <a:p>
            <a:r>
              <a:rPr lang="en-US" sz="1000" dirty="0"/>
              <a:t>Source: A.R.S. 13-3622(C) </a:t>
            </a:r>
          </a:p>
          <a:p>
            <a:endParaRPr lang="en-US" sz="1200" dirty="0"/>
          </a:p>
        </p:txBody>
      </p:sp>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43152" y="3119634"/>
            <a:ext cx="1505069" cy="1004163"/>
          </a:xfrm>
          <a:prstGeom prst="rect">
            <a:avLst/>
          </a:prstGeom>
        </p:spPr>
      </p:pic>
      <p:sp>
        <p:nvSpPr>
          <p:cNvPr id="9" name="Rectangle 8">
            <a:extLst>
              <a:ext uri="{FF2B5EF4-FFF2-40B4-BE49-F238E27FC236}">
                <a16:creationId xmlns="" xmlns:a16="http://schemas.microsoft.com/office/drawing/2014/main" id="{9879C7A4-B955-4058-9917-18CDAC0F25E3}"/>
              </a:ext>
            </a:extLst>
          </p:cNvPr>
          <p:cNvSpPr/>
          <p:nvPr/>
        </p:nvSpPr>
        <p:spPr>
          <a:xfrm>
            <a:off x="3781219" y="4603214"/>
            <a:ext cx="2757523" cy="3939540"/>
          </a:xfrm>
          <a:prstGeom prst="rect">
            <a:avLst/>
          </a:prstGeom>
        </p:spPr>
        <p:txBody>
          <a:bodyPr wrap="square">
            <a:spAutoFit/>
          </a:bodyPr>
          <a:lstStyle/>
          <a:p>
            <a:r>
              <a:rPr lang="en-US" sz="1200" b="1" dirty="0"/>
              <a:t>Crime: </a:t>
            </a:r>
            <a:r>
              <a:rPr lang="en-US" sz="1200" dirty="0"/>
              <a:t>It is illegal to:</a:t>
            </a:r>
          </a:p>
          <a:p>
            <a:pPr marL="171450" indent="-171450">
              <a:buFont typeface="Arial" panose="020B0604020202020204" pitchFamily="34" charset="0"/>
              <a:buChar char="•"/>
            </a:pPr>
            <a:r>
              <a:rPr lang="en-US" sz="1200" dirty="0"/>
              <a:t>Buy</a:t>
            </a:r>
          </a:p>
          <a:p>
            <a:pPr marL="171450" indent="-171450">
              <a:buFont typeface="Arial" panose="020B0604020202020204" pitchFamily="34" charset="0"/>
              <a:buChar char="•"/>
            </a:pPr>
            <a:r>
              <a:rPr lang="en-US" sz="1200" dirty="0"/>
              <a:t>Use</a:t>
            </a:r>
          </a:p>
          <a:p>
            <a:pPr marL="171450" indent="-171450">
              <a:buFont typeface="Arial" panose="020B0604020202020204" pitchFamily="34" charset="0"/>
              <a:buChar char="•"/>
            </a:pPr>
            <a:r>
              <a:rPr lang="en-US" sz="1200" dirty="0"/>
              <a:t>Transfer</a:t>
            </a:r>
          </a:p>
          <a:p>
            <a:pPr marL="171450" indent="-171450">
              <a:buFont typeface="Arial" panose="020B0604020202020204" pitchFamily="34" charset="0"/>
              <a:buChar char="•"/>
            </a:pPr>
            <a:r>
              <a:rPr lang="en-US" sz="1200" dirty="0"/>
              <a:t>Sell or try to sell</a:t>
            </a:r>
          </a:p>
          <a:p>
            <a:endParaRPr lang="en-US" sz="1200" dirty="0"/>
          </a:p>
          <a:p>
            <a:r>
              <a:rPr lang="en-US" sz="1200" b="1" dirty="0" smtClean="0"/>
              <a:t>Drug </a:t>
            </a:r>
            <a:r>
              <a:rPr lang="en-US" sz="1200" b="1" dirty="0"/>
              <a:t>Free Zone: </a:t>
            </a:r>
            <a:r>
              <a:rPr lang="en-US" sz="1200" dirty="0"/>
              <a:t> The area within 300 feet of school property.  The convicted person will have their sentences increased by one year.</a:t>
            </a:r>
          </a:p>
          <a:p>
            <a:endParaRPr lang="en-US" sz="1200" dirty="0"/>
          </a:p>
          <a:p>
            <a:r>
              <a:rPr lang="en-US" sz="1200" dirty="0" smtClean="0"/>
              <a:t>Marijuana</a:t>
            </a:r>
            <a:r>
              <a:rPr lang="en-US" sz="1200" dirty="0"/>
              <a:t>, dangerous drugs, or prescription drugs in within a 300 feet area around a school. </a:t>
            </a:r>
          </a:p>
          <a:p>
            <a:endParaRPr lang="en-US" sz="1200" dirty="0"/>
          </a:p>
          <a:p>
            <a:r>
              <a:rPr lang="en-US" sz="1200" b="1" dirty="0"/>
              <a:t>Punishment: </a:t>
            </a:r>
            <a:r>
              <a:rPr lang="en-US" sz="1200" dirty="0"/>
              <a:t>Class 3 misdemeanor. </a:t>
            </a:r>
          </a:p>
          <a:p>
            <a:r>
              <a:rPr lang="en-US" sz="1200" dirty="0" smtClean="0"/>
              <a:t>Fines and Jail time.  The </a:t>
            </a:r>
            <a:r>
              <a:rPr lang="en-US" sz="1200" dirty="0"/>
              <a:t>convicted person </a:t>
            </a:r>
            <a:r>
              <a:rPr lang="en-US" sz="1200" dirty="0" smtClean="0"/>
              <a:t>will have their sentences increased </a:t>
            </a:r>
            <a:r>
              <a:rPr lang="en-US" sz="1200" dirty="0"/>
              <a:t>by one year</a:t>
            </a:r>
            <a:r>
              <a:rPr lang="en-US" sz="1200" dirty="0" smtClean="0"/>
              <a:t>.</a:t>
            </a:r>
          </a:p>
          <a:p>
            <a:endParaRPr lang="en-US" sz="1200" dirty="0"/>
          </a:p>
          <a:p>
            <a:r>
              <a:rPr lang="en-US" sz="1000" dirty="0"/>
              <a:t>Source: A.R.S. 13-3411</a:t>
            </a:r>
          </a:p>
        </p:txBody>
      </p:sp>
      <p:pic>
        <p:nvPicPr>
          <p:cNvPr id="3" name="Picture 2">
            <a:extLst>
              <a:ext uri="{FF2B5EF4-FFF2-40B4-BE49-F238E27FC236}">
                <a16:creationId xmlns="" xmlns:a16="http://schemas.microsoft.com/office/drawing/2014/main" id="{495939F7-AA65-41D6-9A03-AF1BF0F537F0}"/>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 xmlns:a1611="http://schemas.microsoft.com/office/drawing/2016/11/main" r:id="rId6"/>
              </a:ext>
            </a:extLst>
          </a:blip>
          <a:stretch>
            <a:fillRect/>
          </a:stretch>
        </p:blipFill>
        <p:spPr>
          <a:xfrm>
            <a:off x="859464" y="6830998"/>
            <a:ext cx="1510990" cy="1133243"/>
          </a:xfrm>
          <a:prstGeom prst="rect">
            <a:avLst/>
          </a:prstGeom>
        </p:spPr>
      </p:pic>
    </p:spTree>
    <p:extLst>
      <p:ext uri="{BB962C8B-B14F-4D97-AF65-F5344CB8AC3E}">
        <p14:creationId xmlns:p14="http://schemas.microsoft.com/office/powerpoint/2010/main" val="39107683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67991" y="282388"/>
            <a:ext cx="6032810" cy="6924973"/>
          </a:xfrm>
          <a:prstGeom prst="rect">
            <a:avLst/>
          </a:prstGeom>
          <a:noFill/>
        </p:spPr>
        <p:txBody>
          <a:bodyPr wrap="square" rtlCol="0">
            <a:spAutoFit/>
          </a:bodyPr>
          <a:lstStyle/>
          <a:p>
            <a:pPr algn="ctr"/>
            <a:r>
              <a:rPr lang="en-US" sz="1200" b="1" dirty="0">
                <a:effectLst>
                  <a:outerShdw blurRad="38100" dist="38100" dir="2700000" algn="tl">
                    <a:srgbClr val="000000">
                      <a:alpha val="43137"/>
                    </a:srgbClr>
                  </a:outerShdw>
                </a:effectLst>
              </a:rPr>
              <a:t>Crime Spotters: </a:t>
            </a:r>
            <a:r>
              <a:rPr lang="en-US" sz="1200" b="1" dirty="0" smtClean="0">
                <a:effectLst>
                  <a:outerShdw blurRad="38100" dist="38100" dir="2700000" algn="tl">
                    <a:srgbClr val="000000">
                      <a:alpha val="43137"/>
                    </a:srgbClr>
                  </a:outerShdw>
                </a:effectLst>
              </a:rPr>
              <a:t> Vaping Edition</a:t>
            </a:r>
          </a:p>
          <a:p>
            <a:pPr algn="ctr"/>
            <a:r>
              <a:rPr lang="en-US" sz="1200" b="1" dirty="0" smtClean="0">
                <a:effectLst>
                  <a:outerShdw blurRad="38100" dist="38100" dir="2700000" algn="tl">
                    <a:srgbClr val="000000">
                      <a:alpha val="43137"/>
                    </a:srgbClr>
                  </a:outerShdw>
                </a:effectLst>
              </a:rPr>
              <a:t>Handout</a:t>
            </a:r>
            <a:endParaRPr lang="en-US" sz="1200" b="1" dirty="0">
              <a:effectLst>
                <a:outerShdw blurRad="38100" dist="38100" dir="2700000" algn="tl">
                  <a:srgbClr val="000000">
                    <a:alpha val="43137"/>
                  </a:srgbClr>
                </a:outerShdw>
              </a:effectLst>
            </a:endParaRPr>
          </a:p>
          <a:p>
            <a:pPr algn="ctr"/>
            <a:endParaRPr lang="en-US" sz="1200" b="1" dirty="0">
              <a:effectLst>
                <a:outerShdw blurRad="38100" dist="38100" dir="2700000" algn="tl">
                  <a:srgbClr val="000000">
                    <a:alpha val="43137"/>
                  </a:srgbClr>
                </a:outerShdw>
              </a:effectLst>
            </a:endParaRPr>
          </a:p>
          <a:p>
            <a:pPr algn="ctr"/>
            <a:r>
              <a:rPr lang="en-US" sz="1200" b="1" dirty="0">
                <a:effectLst>
                  <a:outerShdw blurRad="38100" dist="38100" dir="2700000" algn="tl">
                    <a:srgbClr val="000000">
                      <a:alpha val="43137"/>
                    </a:srgbClr>
                  </a:outerShdw>
                </a:effectLst>
              </a:rPr>
              <a:t>Instructions:  Read the </a:t>
            </a:r>
            <a:r>
              <a:rPr lang="en-US" sz="1200" b="1" dirty="0" smtClean="0">
                <a:effectLst>
                  <a:outerShdw blurRad="38100" dist="38100" dir="2700000" algn="tl">
                    <a:srgbClr val="000000">
                      <a:alpha val="43137"/>
                    </a:srgbClr>
                  </a:outerShdw>
                </a:effectLst>
              </a:rPr>
              <a:t>scenario and highlight names</a:t>
            </a:r>
            <a:endParaRPr lang="en-US" sz="1200" b="1" dirty="0">
              <a:effectLst>
                <a:outerShdw blurRad="38100" dist="38100" dir="2700000" algn="tl">
                  <a:srgbClr val="000000">
                    <a:alpha val="43137"/>
                  </a:srgbClr>
                </a:outerShdw>
              </a:effectLst>
            </a:endParaRPr>
          </a:p>
          <a:p>
            <a:pPr algn="ctr"/>
            <a:endParaRPr lang="en-US" sz="1200" b="1" dirty="0">
              <a:effectLst>
                <a:outerShdw blurRad="38100" dist="38100" dir="2700000" algn="tl">
                  <a:srgbClr val="000000">
                    <a:alpha val="43137"/>
                  </a:srgbClr>
                </a:outerShdw>
              </a:effectLst>
            </a:endParaRPr>
          </a:p>
          <a:p>
            <a:r>
              <a:rPr lang="en-US" sz="1200" dirty="0"/>
              <a:t>Angel and Beverly are both fourteen and attend Anytown High School.  One day, they decide to skip school </a:t>
            </a:r>
            <a:r>
              <a:rPr lang="en-US" sz="1200" dirty="0" smtClean="0"/>
              <a:t>to </a:t>
            </a:r>
            <a:r>
              <a:rPr lang="en-US" sz="1200" dirty="0"/>
              <a:t>vape.  They make a plan to “divide and conquer.”  Angel goes to a </a:t>
            </a:r>
            <a:r>
              <a:rPr lang="en-US" sz="1200" dirty="0" err="1"/>
              <a:t>vape</a:t>
            </a:r>
            <a:r>
              <a:rPr lang="en-US" sz="1200" dirty="0"/>
              <a:t> shop near the school while Beverly tries her luck at a different store. </a:t>
            </a:r>
          </a:p>
          <a:p>
            <a:endParaRPr lang="en-US" sz="1200" dirty="0"/>
          </a:p>
          <a:p>
            <a:r>
              <a:rPr lang="en-US" sz="1200" dirty="0"/>
              <a:t>Chase is the store clerk behind the counter at </a:t>
            </a:r>
            <a:r>
              <a:rPr lang="en-US" sz="1200" i="1" dirty="0" err="1"/>
              <a:t>Vape</a:t>
            </a:r>
            <a:r>
              <a:rPr lang="en-US" sz="1200" i="1" dirty="0"/>
              <a:t> Everyday Smoke Shop</a:t>
            </a:r>
            <a:r>
              <a:rPr lang="en-US" sz="1200" dirty="0"/>
              <a:t>.  Angel walks up to Chase and attempts to buy her e-cigs.  Chase asks her for ID.  Angel doesn’t have any and lies and says that she left her ID at home.  Chase points to the “NO Tobacco under 18” sign and denies Angel the purchase.  Angel, feeling defeated, leaves the store.  However, on the way out, she see’s a man walking towards the shop.  Derek is 22 years old. Angel approaches him and asks if he can buy her a cherry flavored JUUL along with his purchases.  She hands him a $20 bill and tells him he can keep the change.  Thinking that Angel looks 18, he asks her why she can’t purchase her own cigs.  Angel lies and tells him she’s actually only 17, but her birthday is about to come up in a few weeks.  He agrees, and purchases the JUULs for Angel and gives them to her outside of the store.</a:t>
            </a:r>
          </a:p>
          <a:p>
            <a:endParaRPr lang="en-US" sz="1200" dirty="0"/>
          </a:p>
          <a:p>
            <a:r>
              <a:rPr lang="en-US" sz="1200" dirty="0"/>
              <a:t>Meanwhile, Beverly’s plan is to use her 18 year old sister’s ID, which Beverly snuck out of her purse the other day.  Beverly heads into </a:t>
            </a:r>
            <a:r>
              <a:rPr lang="en-US" sz="1200" i="1" dirty="0"/>
              <a:t>The </a:t>
            </a:r>
            <a:r>
              <a:rPr lang="en-US" sz="1200" i="1" dirty="0" smtClean="0"/>
              <a:t>Vape </a:t>
            </a:r>
            <a:r>
              <a:rPr lang="en-US" sz="1200" i="1" dirty="0"/>
              <a:t>Shop</a:t>
            </a:r>
            <a:r>
              <a:rPr lang="en-US" sz="1200" dirty="0"/>
              <a:t>, and grabs a vape pen disguised as lipstick and flavored cartridges.  Eli, the store manager looks quickly at the ID, and sells Beverly the items.  Beverly knew her plan would work because she and her older sister, Frances look a lot alike.</a:t>
            </a:r>
          </a:p>
          <a:p>
            <a:endParaRPr lang="en-US" sz="1200" dirty="0"/>
          </a:p>
          <a:p>
            <a:r>
              <a:rPr lang="en-US" sz="1200" dirty="0"/>
              <a:t>As Beverly walks back to school she spots Angel.  They give each other a high-five after learning both of their plans were ultimately successful</a:t>
            </a:r>
            <a:r>
              <a:rPr lang="en-US" sz="1200" dirty="0" smtClean="0"/>
              <a:t>.  </a:t>
            </a:r>
            <a:r>
              <a:rPr lang="en-US" sz="1200" dirty="0"/>
              <a:t>Then the girls dip back into school during the lunch break.  Angel and Beverly walk into a bathroom and begin </a:t>
            </a:r>
            <a:r>
              <a:rPr lang="en-US" sz="1200" dirty="0" err="1"/>
              <a:t>vaping</a:t>
            </a:r>
            <a:r>
              <a:rPr lang="en-US" sz="1200" dirty="0"/>
              <a:t>.  Their friend </a:t>
            </a:r>
            <a:r>
              <a:rPr lang="en-US" sz="1200" dirty="0" smtClean="0"/>
              <a:t>Gabrielle </a:t>
            </a:r>
            <a:r>
              <a:rPr lang="en-US" sz="1200" dirty="0"/>
              <a:t>walks in.  They offer to share their e-cigs but Gabrielle says “</a:t>
            </a:r>
            <a:r>
              <a:rPr lang="en-US" sz="1200" dirty="0" err="1"/>
              <a:t>Vaping</a:t>
            </a:r>
            <a:r>
              <a:rPr lang="en-US" sz="1200" dirty="0"/>
              <a:t> e-cigs is so last week.  Try a hit of this dab vape.”  Angel asks what a dap vape is and Gabrielle explains that its filled with THC instead of nicotine. Angel says that she’s just fine with her e-cigs but Beverly tries the dab. Gabrielle and Beverly take turns using the dab vape.  Then Gabrielle shows the girls her backpack full of THC </a:t>
            </a:r>
            <a:r>
              <a:rPr lang="en-US" sz="1200" dirty="0" smtClean="0"/>
              <a:t>vape </a:t>
            </a:r>
            <a:r>
              <a:rPr lang="en-US" sz="1200" dirty="0"/>
              <a:t>oils and explains that she’s been selling them to the kids on campus.  Just then, the assistance principal walks into the bathroom and all three girls are sent to the office. </a:t>
            </a:r>
          </a:p>
          <a:p>
            <a:pPr algn="ctr"/>
            <a:endParaRPr lang="en-US" sz="12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3562880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0304" y="201706"/>
            <a:ext cx="6252883" cy="7755969"/>
          </a:xfrm>
          <a:prstGeom prst="rect">
            <a:avLst/>
          </a:prstGeom>
          <a:noFill/>
        </p:spPr>
        <p:txBody>
          <a:bodyPr wrap="square" rtlCol="0">
            <a:spAutoFit/>
          </a:bodyPr>
          <a:lstStyle/>
          <a:p>
            <a:pPr algn="ctr"/>
            <a:r>
              <a:rPr lang="en-US" dirty="0"/>
              <a:t>Crime Spotters: </a:t>
            </a:r>
            <a:r>
              <a:rPr lang="en-US" dirty="0" smtClean="0"/>
              <a:t> Vaping Edition Response Sheet</a:t>
            </a:r>
            <a:endParaRPr lang="en-US" sz="1200" dirty="0"/>
          </a:p>
          <a:p>
            <a:pPr marL="342900" indent="-342900">
              <a:buAutoNum type="arabicPeriod"/>
            </a:pPr>
            <a:r>
              <a:rPr lang="en-US" sz="1200" dirty="0"/>
              <a:t>Angel</a:t>
            </a:r>
          </a:p>
          <a:p>
            <a:pPr marL="800100" lvl="1" indent="-342900">
              <a:buFont typeface="Arial" panose="020B0604020202020204" pitchFamily="34" charset="0"/>
              <a:buChar char="•"/>
            </a:pPr>
            <a:r>
              <a:rPr lang="en-US" sz="1200" dirty="0"/>
              <a:t>Crime(s):</a:t>
            </a:r>
          </a:p>
          <a:p>
            <a:pPr marL="800100" lvl="1" indent="-342900">
              <a:buFont typeface="Arial" panose="020B0604020202020204" pitchFamily="34" charset="0"/>
              <a:buChar char="•"/>
            </a:pPr>
            <a:r>
              <a:rPr lang="en-US" sz="1200" dirty="0"/>
              <a:t>Why or Why not? </a:t>
            </a:r>
          </a:p>
          <a:p>
            <a:pPr marL="800100" lvl="1" indent="-342900">
              <a:buFont typeface="Arial" panose="020B0604020202020204" pitchFamily="34" charset="0"/>
              <a:buChar char="•"/>
            </a:pPr>
            <a:r>
              <a:rPr lang="en-US" sz="1200" dirty="0"/>
              <a:t>Possible Punishments: </a:t>
            </a:r>
          </a:p>
          <a:p>
            <a:pPr lvl="1"/>
            <a:endParaRPr lang="en-US" sz="1200" dirty="0"/>
          </a:p>
          <a:p>
            <a:pPr marL="342900" indent="-342900">
              <a:buFont typeface="+mj-lt"/>
              <a:buAutoNum type="arabicPeriod"/>
            </a:pPr>
            <a:r>
              <a:rPr lang="en-US" sz="1200" dirty="0"/>
              <a:t>Beverly:</a:t>
            </a:r>
          </a:p>
          <a:p>
            <a:pPr marL="800100" lvl="1" indent="-342900">
              <a:buFont typeface="Arial" panose="020B0604020202020204" pitchFamily="34" charset="0"/>
              <a:buChar char="•"/>
            </a:pPr>
            <a:r>
              <a:rPr lang="en-US" sz="1200" dirty="0"/>
              <a:t>Crime(s):</a:t>
            </a:r>
          </a:p>
          <a:p>
            <a:pPr marL="800100" lvl="1" indent="-342900">
              <a:buFont typeface="Arial" panose="020B0604020202020204" pitchFamily="34" charset="0"/>
              <a:buChar char="•"/>
            </a:pPr>
            <a:r>
              <a:rPr lang="en-US" sz="1200" dirty="0"/>
              <a:t>Why or Why not? </a:t>
            </a:r>
          </a:p>
          <a:p>
            <a:pPr marL="800100" lvl="1" indent="-342900">
              <a:buFont typeface="Arial" panose="020B0604020202020204" pitchFamily="34" charset="0"/>
              <a:buChar char="•"/>
            </a:pPr>
            <a:r>
              <a:rPr lang="en-US" sz="1200" dirty="0"/>
              <a:t>Possible Punishments: </a:t>
            </a:r>
          </a:p>
          <a:p>
            <a:pPr marL="800100" lvl="1" indent="-342900">
              <a:buFont typeface="+mj-lt"/>
              <a:buAutoNum type="arabicPeriod"/>
            </a:pPr>
            <a:endParaRPr lang="en-US" sz="1200" dirty="0"/>
          </a:p>
          <a:p>
            <a:pPr marL="342900" indent="-342900">
              <a:buFont typeface="+mj-lt"/>
              <a:buAutoNum type="arabicPeriod"/>
            </a:pPr>
            <a:r>
              <a:rPr lang="en-US" sz="1200" dirty="0"/>
              <a:t>Chase</a:t>
            </a:r>
          </a:p>
          <a:p>
            <a:pPr marL="800100" lvl="1" indent="-342900">
              <a:buFont typeface="Arial" panose="020B0604020202020204" pitchFamily="34" charset="0"/>
              <a:buChar char="•"/>
            </a:pPr>
            <a:r>
              <a:rPr lang="en-US" sz="1200" dirty="0"/>
              <a:t>Crime(s):</a:t>
            </a:r>
          </a:p>
          <a:p>
            <a:pPr marL="800100" lvl="1" indent="-342900">
              <a:buFont typeface="Arial" panose="020B0604020202020204" pitchFamily="34" charset="0"/>
              <a:buChar char="•"/>
            </a:pPr>
            <a:r>
              <a:rPr lang="en-US" sz="1200" dirty="0"/>
              <a:t>Why or Why not? </a:t>
            </a:r>
          </a:p>
          <a:p>
            <a:pPr marL="800100" lvl="1" indent="-342900">
              <a:buFont typeface="Arial" panose="020B0604020202020204" pitchFamily="34" charset="0"/>
              <a:buChar char="•"/>
            </a:pPr>
            <a:r>
              <a:rPr lang="en-US" sz="1200" dirty="0"/>
              <a:t>Possible Punishments: </a:t>
            </a:r>
          </a:p>
          <a:p>
            <a:pPr marL="800100" lvl="1" indent="-342900">
              <a:buFont typeface="+mj-lt"/>
              <a:buAutoNum type="arabicPeriod"/>
            </a:pPr>
            <a:endParaRPr lang="en-US" sz="1200" dirty="0"/>
          </a:p>
          <a:p>
            <a:pPr marL="342900" indent="-342900">
              <a:buFont typeface="+mj-lt"/>
              <a:buAutoNum type="arabicPeriod"/>
            </a:pPr>
            <a:r>
              <a:rPr lang="en-US" sz="1200" dirty="0"/>
              <a:t>Derek</a:t>
            </a:r>
          </a:p>
          <a:p>
            <a:pPr marL="800100" lvl="1" indent="-342900">
              <a:buFont typeface="Arial" panose="020B0604020202020204" pitchFamily="34" charset="0"/>
              <a:buChar char="•"/>
            </a:pPr>
            <a:r>
              <a:rPr lang="en-US" sz="1200" dirty="0"/>
              <a:t>Crime(s):</a:t>
            </a:r>
          </a:p>
          <a:p>
            <a:pPr marL="800100" lvl="1" indent="-342900">
              <a:buFont typeface="Arial" panose="020B0604020202020204" pitchFamily="34" charset="0"/>
              <a:buChar char="•"/>
            </a:pPr>
            <a:r>
              <a:rPr lang="en-US" sz="1200" dirty="0"/>
              <a:t>Why or Why not? </a:t>
            </a:r>
          </a:p>
          <a:p>
            <a:pPr marL="800100" lvl="1" indent="-342900">
              <a:buFont typeface="Arial" panose="020B0604020202020204" pitchFamily="34" charset="0"/>
              <a:buChar char="•"/>
            </a:pPr>
            <a:r>
              <a:rPr lang="en-US" sz="1200" dirty="0"/>
              <a:t>Possible Punishments: </a:t>
            </a:r>
          </a:p>
          <a:p>
            <a:pPr marL="800100" lvl="1" indent="-342900">
              <a:buFont typeface="+mj-lt"/>
              <a:buAutoNum type="arabicPeriod"/>
            </a:pPr>
            <a:endParaRPr lang="en-US" sz="1200" dirty="0"/>
          </a:p>
          <a:p>
            <a:pPr marL="342900" indent="-342900">
              <a:buFont typeface="+mj-lt"/>
              <a:buAutoNum type="arabicPeriod"/>
            </a:pPr>
            <a:r>
              <a:rPr lang="en-US" sz="1200" dirty="0"/>
              <a:t>Eli</a:t>
            </a:r>
          </a:p>
          <a:p>
            <a:pPr marL="800100" lvl="1" indent="-342900">
              <a:buFont typeface="Arial" panose="020B0604020202020204" pitchFamily="34" charset="0"/>
              <a:buChar char="•"/>
            </a:pPr>
            <a:r>
              <a:rPr lang="en-US" sz="1200" dirty="0"/>
              <a:t>Crime(s):</a:t>
            </a:r>
          </a:p>
          <a:p>
            <a:pPr marL="800100" lvl="1" indent="-342900">
              <a:buFont typeface="Arial" panose="020B0604020202020204" pitchFamily="34" charset="0"/>
              <a:buChar char="•"/>
            </a:pPr>
            <a:r>
              <a:rPr lang="en-US" sz="1200" dirty="0"/>
              <a:t>Why or Why not? </a:t>
            </a:r>
          </a:p>
          <a:p>
            <a:pPr marL="800100" lvl="1" indent="-342900">
              <a:buFont typeface="Arial" panose="020B0604020202020204" pitchFamily="34" charset="0"/>
              <a:buChar char="•"/>
            </a:pPr>
            <a:r>
              <a:rPr lang="en-US" sz="1200" dirty="0"/>
              <a:t>Possible Punishments: </a:t>
            </a:r>
          </a:p>
          <a:p>
            <a:pPr marL="800100" lvl="1" indent="-342900">
              <a:buFont typeface="+mj-lt"/>
              <a:buAutoNum type="arabicPeriod"/>
            </a:pPr>
            <a:endParaRPr lang="en-US" sz="1200" dirty="0"/>
          </a:p>
          <a:p>
            <a:pPr marL="342900" indent="-342900">
              <a:buFont typeface="+mj-lt"/>
              <a:buAutoNum type="arabicPeriod"/>
            </a:pPr>
            <a:r>
              <a:rPr lang="en-US" sz="1200" dirty="0"/>
              <a:t>Frances:</a:t>
            </a:r>
          </a:p>
          <a:p>
            <a:pPr marL="800100" lvl="1" indent="-342900">
              <a:buFont typeface="Arial" panose="020B0604020202020204" pitchFamily="34" charset="0"/>
              <a:buChar char="•"/>
            </a:pPr>
            <a:r>
              <a:rPr lang="en-US" sz="1200" dirty="0"/>
              <a:t>Crime(s):</a:t>
            </a:r>
          </a:p>
          <a:p>
            <a:pPr marL="800100" lvl="1" indent="-342900">
              <a:buFont typeface="Arial" panose="020B0604020202020204" pitchFamily="34" charset="0"/>
              <a:buChar char="•"/>
            </a:pPr>
            <a:r>
              <a:rPr lang="en-US" sz="1200" dirty="0"/>
              <a:t>Why or Why not? </a:t>
            </a:r>
          </a:p>
          <a:p>
            <a:pPr marL="800100" lvl="1" indent="-342900">
              <a:buFont typeface="Arial" panose="020B0604020202020204" pitchFamily="34" charset="0"/>
              <a:buChar char="•"/>
            </a:pPr>
            <a:r>
              <a:rPr lang="en-US" sz="1200" dirty="0"/>
              <a:t>Possible Punishments: </a:t>
            </a:r>
          </a:p>
          <a:p>
            <a:pPr marL="800100" lvl="1" indent="-342900">
              <a:buFont typeface="+mj-lt"/>
              <a:buAutoNum type="arabicPeriod"/>
            </a:pPr>
            <a:endParaRPr lang="en-US" sz="1200" dirty="0"/>
          </a:p>
          <a:p>
            <a:pPr marL="342900" indent="-342900">
              <a:buFont typeface="+mj-lt"/>
              <a:buAutoNum type="arabicPeriod"/>
            </a:pPr>
            <a:r>
              <a:rPr lang="en-US" sz="1200" dirty="0"/>
              <a:t>Gabrielle</a:t>
            </a:r>
          </a:p>
          <a:p>
            <a:pPr marL="800100" lvl="1" indent="-342900">
              <a:buFont typeface="Arial" panose="020B0604020202020204" pitchFamily="34" charset="0"/>
              <a:buChar char="•"/>
            </a:pPr>
            <a:r>
              <a:rPr lang="en-US" sz="1200" dirty="0"/>
              <a:t>Crime(s):</a:t>
            </a:r>
          </a:p>
          <a:p>
            <a:pPr marL="800100" lvl="1" indent="-342900">
              <a:buFont typeface="Arial" panose="020B0604020202020204" pitchFamily="34" charset="0"/>
              <a:buChar char="•"/>
            </a:pPr>
            <a:r>
              <a:rPr lang="en-US" sz="1200" dirty="0"/>
              <a:t>Why or Why not? </a:t>
            </a:r>
          </a:p>
          <a:p>
            <a:pPr marL="800100" lvl="1" indent="-342900">
              <a:buFont typeface="Arial" panose="020B0604020202020204" pitchFamily="34" charset="0"/>
              <a:buChar char="•"/>
            </a:pPr>
            <a:r>
              <a:rPr lang="en-US" sz="1200" dirty="0"/>
              <a:t>Possible Punishments: </a:t>
            </a:r>
          </a:p>
          <a:p>
            <a:pPr lvl="1"/>
            <a:endParaRPr lang="en-US" sz="1200" dirty="0"/>
          </a:p>
          <a:p>
            <a:pPr marL="342900" indent="-342900">
              <a:buFont typeface="+mj-lt"/>
              <a:buAutoNum type="arabicPeriod"/>
            </a:pPr>
            <a:r>
              <a:rPr lang="en-US" sz="1200" dirty="0"/>
              <a:t>Are there any other possible crimes that you spotted aside from vaping? If so, what are they and who committed them? </a:t>
            </a:r>
            <a:endParaRPr lang="en-US" sz="1200" dirty="0" smtClean="0"/>
          </a:p>
          <a:p>
            <a:pPr marL="228600" indent="-228600">
              <a:buFont typeface="+mj-lt"/>
              <a:buAutoNum type="arabicPeriod"/>
            </a:pPr>
            <a:endParaRPr lang="en-US" sz="1200" dirty="0" smtClean="0"/>
          </a:p>
          <a:p>
            <a:pPr marL="342900" indent="-342900">
              <a:buFont typeface="+mj-lt"/>
              <a:buAutoNum type="arabicPeriod"/>
            </a:pPr>
            <a:r>
              <a:rPr lang="en-US" sz="1200" dirty="0" smtClean="0"/>
              <a:t>Did </a:t>
            </a:r>
            <a:r>
              <a:rPr lang="en-US" sz="1200" dirty="0"/>
              <a:t>any characters violate school policies?  If so, who? </a:t>
            </a:r>
          </a:p>
          <a:p>
            <a:pPr marL="342900" indent="-342900">
              <a:buFont typeface="+mj-lt"/>
              <a:buAutoNum type="arabicPeriod"/>
            </a:pPr>
            <a:endParaRPr lang="en-US" sz="1200" dirty="0"/>
          </a:p>
        </p:txBody>
      </p:sp>
    </p:spTree>
    <p:extLst>
      <p:ext uri="{BB962C8B-B14F-4D97-AF65-F5344CB8AC3E}">
        <p14:creationId xmlns:p14="http://schemas.microsoft.com/office/powerpoint/2010/main" val="31244466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3004" y="0"/>
            <a:ext cx="6724996" cy="9341019"/>
          </a:xfrm>
          <a:prstGeom prst="rect">
            <a:avLst/>
          </a:prstGeom>
          <a:noFill/>
        </p:spPr>
        <p:txBody>
          <a:bodyPr wrap="square" rtlCol="0">
            <a:spAutoFit/>
          </a:bodyPr>
          <a:lstStyle/>
          <a:p>
            <a:pPr algn="ctr"/>
            <a:r>
              <a:rPr lang="en-US" sz="1400" dirty="0"/>
              <a:t>Crime Spotters: </a:t>
            </a:r>
            <a:r>
              <a:rPr lang="en-US" sz="1400" dirty="0" smtClean="0"/>
              <a:t> Vaping </a:t>
            </a:r>
            <a:r>
              <a:rPr lang="en-US" sz="1400" dirty="0"/>
              <a:t>Edition</a:t>
            </a:r>
          </a:p>
          <a:p>
            <a:pPr algn="ctr"/>
            <a:r>
              <a:rPr lang="en-US" sz="1400" dirty="0"/>
              <a:t>Answer </a:t>
            </a:r>
            <a:r>
              <a:rPr lang="en-US" sz="1400" dirty="0" smtClean="0"/>
              <a:t>Key pg. 1</a:t>
            </a:r>
            <a:endParaRPr lang="en-US" sz="1200" dirty="0"/>
          </a:p>
          <a:p>
            <a:pPr marL="342900" indent="-342900">
              <a:buAutoNum type="arabicPeriod"/>
            </a:pPr>
            <a:r>
              <a:rPr lang="en-US" sz="1100" b="1" dirty="0" smtClean="0"/>
              <a:t>Angel</a:t>
            </a:r>
            <a:endParaRPr lang="en-US" sz="1100" b="1" dirty="0"/>
          </a:p>
          <a:p>
            <a:pPr marL="800100" lvl="1" indent="-342900">
              <a:buFont typeface="Arial" panose="020B0604020202020204" pitchFamily="34" charset="0"/>
              <a:buChar char="•"/>
            </a:pPr>
            <a:r>
              <a:rPr lang="en-US" sz="1100" b="1" dirty="0"/>
              <a:t>Crime(s)</a:t>
            </a:r>
            <a:r>
              <a:rPr lang="en-US" sz="1100" dirty="0"/>
              <a:t>:  </a:t>
            </a:r>
            <a:r>
              <a:rPr lang="en-US" sz="1100" dirty="0" smtClean="0"/>
              <a:t>Buying, possessing, accepting </a:t>
            </a:r>
            <a:r>
              <a:rPr lang="en-US" sz="1100" dirty="0"/>
              <a:t>a vaping product</a:t>
            </a:r>
            <a:r>
              <a:rPr lang="en-US" sz="1100" dirty="0" smtClean="0"/>
              <a:t>. (A.R.S-13-3622); using &amp; transferring a vaping product within 300 feet of school property (A.R.S. 13-3411).</a:t>
            </a:r>
            <a:endParaRPr lang="en-US" sz="1100" dirty="0"/>
          </a:p>
          <a:p>
            <a:pPr marL="800100" lvl="1" indent="-342900">
              <a:buFont typeface="Arial" panose="020B0604020202020204" pitchFamily="34" charset="0"/>
              <a:buChar char="•"/>
            </a:pPr>
            <a:r>
              <a:rPr lang="en-US" sz="1100" b="1" dirty="0"/>
              <a:t>Why or Why not? </a:t>
            </a:r>
            <a:r>
              <a:rPr lang="en-US" sz="1100" dirty="0"/>
              <a:t>Although Angel was unsuccessful with her attempt to buy directly from the store, she buys and accepts a vaping product from Chase.  </a:t>
            </a:r>
            <a:r>
              <a:rPr lang="en-US" sz="1100" dirty="0" smtClean="0"/>
              <a:t>She also vapes in the school bathroom and offers it to Gabrielle.</a:t>
            </a:r>
            <a:endParaRPr lang="en-US" sz="1100" dirty="0"/>
          </a:p>
          <a:p>
            <a:pPr marL="800100" lvl="1" indent="-342900">
              <a:buFont typeface="Arial" panose="020B0604020202020204" pitchFamily="34" charset="0"/>
              <a:buChar char="•"/>
            </a:pPr>
            <a:r>
              <a:rPr lang="en-US" sz="1100" b="1" dirty="0"/>
              <a:t>Possible Punishments: </a:t>
            </a:r>
            <a:r>
              <a:rPr lang="en-US" sz="1100" dirty="0"/>
              <a:t>Petty crime, punishable by a </a:t>
            </a:r>
            <a:r>
              <a:rPr lang="en-US" sz="1100" dirty="0" smtClean="0"/>
              <a:t>fine; Class 3 misdemeanor, punishable by fines and jail time that can be increased by 1 year; school detentions/suspensions, ineligibility on school teams, clubs or award events.</a:t>
            </a:r>
            <a:endParaRPr lang="en-US" sz="1100" dirty="0"/>
          </a:p>
          <a:p>
            <a:pPr lvl="1"/>
            <a:endParaRPr lang="en-US" sz="1100" dirty="0"/>
          </a:p>
          <a:p>
            <a:pPr marL="342900" indent="-342900">
              <a:buFont typeface="+mj-lt"/>
              <a:buAutoNum type="arabicPeriod"/>
            </a:pPr>
            <a:r>
              <a:rPr lang="en-US" sz="1100" b="1" dirty="0"/>
              <a:t>Beverly</a:t>
            </a:r>
          </a:p>
          <a:p>
            <a:pPr marL="800100" lvl="1" indent="-342900">
              <a:buFont typeface="Arial" panose="020B0604020202020204" pitchFamily="34" charset="0"/>
              <a:buChar char="•"/>
            </a:pPr>
            <a:r>
              <a:rPr lang="en-US" sz="1100" b="1" dirty="0"/>
              <a:t>Crime(s): </a:t>
            </a:r>
            <a:r>
              <a:rPr lang="en-US" sz="1100" b="1" dirty="0" smtClean="0"/>
              <a:t> </a:t>
            </a:r>
            <a:r>
              <a:rPr lang="en-US" sz="1100" dirty="0" smtClean="0"/>
              <a:t>Buying, possessing</a:t>
            </a:r>
            <a:r>
              <a:rPr lang="en-US" sz="1100" dirty="0"/>
              <a:t>, accepting a vaping product. </a:t>
            </a:r>
            <a:r>
              <a:rPr lang="en-US" sz="1100" dirty="0" smtClean="0"/>
              <a:t>(A.R.S-13-3622); </a:t>
            </a:r>
            <a:r>
              <a:rPr lang="en-US" sz="1100" dirty="0"/>
              <a:t>using </a:t>
            </a:r>
            <a:r>
              <a:rPr lang="en-US" sz="1100" dirty="0" smtClean="0"/>
              <a:t>&amp; transferring a </a:t>
            </a:r>
            <a:r>
              <a:rPr lang="en-US" sz="1100" dirty="0"/>
              <a:t>vaping product within 300 feet of school property </a:t>
            </a:r>
            <a:r>
              <a:rPr lang="en-US" sz="1100" dirty="0" smtClean="0"/>
              <a:t>(A.R.S</a:t>
            </a:r>
            <a:r>
              <a:rPr lang="en-US" sz="1100" dirty="0"/>
              <a:t>. </a:t>
            </a:r>
            <a:r>
              <a:rPr lang="en-US" sz="1100" dirty="0" smtClean="0"/>
              <a:t>13-3411); Using </a:t>
            </a:r>
            <a:r>
              <a:rPr lang="en-US" sz="1100" dirty="0"/>
              <a:t>a fake ID to purchase vaping products.  </a:t>
            </a:r>
            <a:r>
              <a:rPr lang="en-US" sz="1100" dirty="0" smtClean="0"/>
              <a:t>(ARS 13-362); Using </a:t>
            </a:r>
            <a:r>
              <a:rPr lang="en-US" sz="1100" dirty="0"/>
              <a:t>marijuana in a drug free zone (ARS 13-3411)</a:t>
            </a:r>
          </a:p>
          <a:p>
            <a:pPr marL="800100" lvl="1" indent="-342900">
              <a:buFont typeface="Arial" panose="020B0604020202020204" pitchFamily="34" charset="0"/>
              <a:buChar char="•"/>
            </a:pPr>
            <a:r>
              <a:rPr lang="en-US" sz="1100" b="1" dirty="0"/>
              <a:t>Why or Why not? </a:t>
            </a:r>
            <a:r>
              <a:rPr lang="en-US" sz="1100" dirty="0"/>
              <a:t>Beverly bought vaping </a:t>
            </a:r>
            <a:r>
              <a:rPr lang="en-US" sz="1100" dirty="0" smtClean="0"/>
              <a:t>products, transferred them to school; uses marijuana at school</a:t>
            </a:r>
            <a:endParaRPr lang="en-US" sz="1100" dirty="0"/>
          </a:p>
          <a:p>
            <a:pPr marL="800100" lvl="1" indent="-342900">
              <a:buFont typeface="Arial" panose="020B0604020202020204" pitchFamily="34" charset="0"/>
              <a:buChar char="•"/>
            </a:pPr>
            <a:r>
              <a:rPr lang="en-US" sz="1100" b="1" dirty="0"/>
              <a:t>Possible Punishments: </a:t>
            </a:r>
            <a:r>
              <a:rPr lang="en-US" sz="1100" dirty="0"/>
              <a:t>Beverly may have two fines, one for purchasing the vape products and another fine of up to $500 for using her sister’s ID. </a:t>
            </a:r>
            <a:r>
              <a:rPr lang="en-US" sz="1100" dirty="0" smtClean="0"/>
              <a:t>Possible </a:t>
            </a:r>
            <a:r>
              <a:rPr lang="en-US" sz="1100" dirty="0"/>
              <a:t>jail time that can be increased by 1 </a:t>
            </a:r>
            <a:r>
              <a:rPr lang="en-US" sz="1100" dirty="0" smtClean="0"/>
              <a:t>year for possessing and using drugs in a drug free school zone; </a:t>
            </a:r>
            <a:r>
              <a:rPr lang="en-US" sz="1100" dirty="0"/>
              <a:t>school </a:t>
            </a:r>
            <a:r>
              <a:rPr lang="en-US" sz="1100" dirty="0" smtClean="0"/>
              <a:t>detentions/suspensions/expulsion, </a:t>
            </a:r>
            <a:r>
              <a:rPr lang="en-US" sz="1100" dirty="0"/>
              <a:t>ineligibility on school teams, clubs or award events</a:t>
            </a:r>
            <a:r>
              <a:rPr lang="en-US" sz="1100" dirty="0" smtClean="0"/>
              <a:t>.</a:t>
            </a:r>
          </a:p>
          <a:p>
            <a:pPr lvl="1"/>
            <a:endParaRPr lang="en-US" sz="1100" dirty="0"/>
          </a:p>
          <a:p>
            <a:pPr marL="342900" indent="-342900">
              <a:buFont typeface="+mj-lt"/>
              <a:buAutoNum type="arabicPeriod"/>
            </a:pPr>
            <a:r>
              <a:rPr lang="en-US" sz="1100" b="1" dirty="0" smtClean="0"/>
              <a:t>Chase</a:t>
            </a:r>
            <a:endParaRPr lang="en-US" sz="1100" b="1" dirty="0"/>
          </a:p>
          <a:p>
            <a:pPr marL="800100" lvl="1" indent="-342900">
              <a:buFont typeface="Arial" panose="020B0604020202020204" pitchFamily="34" charset="0"/>
              <a:buChar char="•"/>
            </a:pPr>
            <a:r>
              <a:rPr lang="en-US" sz="1100" b="1" dirty="0"/>
              <a:t>Crime(s)</a:t>
            </a:r>
            <a:r>
              <a:rPr lang="en-US" sz="1100" dirty="0"/>
              <a:t>:  No Crimes</a:t>
            </a:r>
          </a:p>
          <a:p>
            <a:pPr marL="800100" lvl="1" indent="-342900">
              <a:buFont typeface="Arial" panose="020B0604020202020204" pitchFamily="34" charset="0"/>
              <a:buChar char="•"/>
            </a:pPr>
            <a:r>
              <a:rPr lang="en-US" sz="1100" b="1" dirty="0"/>
              <a:t>Why or Why not?  </a:t>
            </a:r>
            <a:r>
              <a:rPr lang="en-US" sz="1100" dirty="0"/>
              <a:t>Chase didn’t sell any products to Angel.  He did the right thing by asking for ID. </a:t>
            </a:r>
          </a:p>
          <a:p>
            <a:pPr lvl="1"/>
            <a:endParaRPr lang="en-US" sz="1100" dirty="0"/>
          </a:p>
          <a:p>
            <a:pPr marL="342900" indent="-342900">
              <a:buFont typeface="+mj-lt"/>
              <a:buAutoNum type="arabicPeriod"/>
            </a:pPr>
            <a:r>
              <a:rPr lang="en-US" sz="1100" b="1" dirty="0"/>
              <a:t>Derek</a:t>
            </a:r>
          </a:p>
          <a:p>
            <a:pPr marL="800100" lvl="1" indent="-342900">
              <a:buFont typeface="Arial" panose="020B0604020202020204" pitchFamily="34" charset="0"/>
              <a:buChar char="•"/>
            </a:pPr>
            <a:r>
              <a:rPr lang="en-US" sz="1100" b="1" dirty="0"/>
              <a:t>Crime(s)</a:t>
            </a:r>
            <a:r>
              <a:rPr lang="en-US" sz="1100" dirty="0"/>
              <a:t>: Giving a minor a vaping product. </a:t>
            </a:r>
            <a:r>
              <a:rPr lang="en-US" sz="1100" dirty="0" smtClean="0"/>
              <a:t>(A.R.S</a:t>
            </a:r>
            <a:r>
              <a:rPr lang="en-US" sz="1100" dirty="0"/>
              <a:t>. </a:t>
            </a:r>
            <a:r>
              <a:rPr lang="en-US" sz="1100" dirty="0" smtClean="0"/>
              <a:t>13-3622) </a:t>
            </a:r>
            <a:r>
              <a:rPr lang="en-US" sz="1100" dirty="0"/>
              <a:t>or Contributing to the delinquency of a minor  </a:t>
            </a:r>
            <a:r>
              <a:rPr lang="en-US" sz="1100" dirty="0" smtClean="0"/>
              <a:t>(A.R.S</a:t>
            </a:r>
            <a:r>
              <a:rPr lang="en-US" sz="1100" dirty="0"/>
              <a:t>. </a:t>
            </a:r>
            <a:r>
              <a:rPr lang="en-US" sz="1100" dirty="0" smtClean="0"/>
              <a:t>13-3613</a:t>
            </a:r>
            <a:r>
              <a:rPr lang="en-US" sz="1100" dirty="0"/>
              <a:t>) </a:t>
            </a:r>
          </a:p>
          <a:p>
            <a:pPr marL="800100" lvl="1" indent="-342900">
              <a:buFont typeface="Arial" panose="020B0604020202020204" pitchFamily="34" charset="0"/>
              <a:buChar char="•"/>
            </a:pPr>
            <a:r>
              <a:rPr lang="en-US" sz="1100" b="1" dirty="0"/>
              <a:t>Why or Why not? </a:t>
            </a:r>
            <a:r>
              <a:rPr lang="en-US" sz="1100" dirty="0"/>
              <a:t>He agreed to buy Angel vaping products. </a:t>
            </a:r>
            <a:r>
              <a:rPr lang="en-US" sz="1100" dirty="0" smtClean="0"/>
              <a:t> Despite </a:t>
            </a:r>
            <a:r>
              <a:rPr lang="en-US" sz="1100" dirty="0"/>
              <a:t>the fact that Angel lied and said she was 17, Derek still decided to buy the items for someone under 18.   </a:t>
            </a:r>
          </a:p>
          <a:p>
            <a:pPr marL="800100" lvl="1" indent="-342900">
              <a:buFont typeface="Arial" panose="020B0604020202020204" pitchFamily="34" charset="0"/>
              <a:buChar char="•"/>
            </a:pPr>
            <a:r>
              <a:rPr lang="en-US" sz="1100" b="1" dirty="0"/>
              <a:t>Possible Punishments</a:t>
            </a:r>
            <a:r>
              <a:rPr lang="en-US" sz="1100" dirty="0"/>
              <a:t>:  </a:t>
            </a:r>
            <a:r>
              <a:rPr lang="en-US" sz="1100" dirty="0" smtClean="0"/>
              <a:t>Fine</a:t>
            </a:r>
            <a:r>
              <a:rPr lang="en-US" sz="1100" dirty="0"/>
              <a:t>.</a:t>
            </a:r>
          </a:p>
          <a:p>
            <a:pPr marL="800100" lvl="1" indent="-342900">
              <a:buFont typeface="+mj-lt"/>
              <a:buAutoNum type="arabicPeriod"/>
            </a:pPr>
            <a:endParaRPr lang="en-US" sz="1100" dirty="0"/>
          </a:p>
          <a:p>
            <a:pPr marL="342900" indent="-342900">
              <a:buFont typeface="+mj-lt"/>
              <a:buAutoNum type="arabicPeriod"/>
            </a:pPr>
            <a:r>
              <a:rPr lang="en-US" sz="1100" b="1" dirty="0"/>
              <a:t>Eli</a:t>
            </a:r>
          </a:p>
          <a:p>
            <a:pPr marL="800100" lvl="1" indent="-342900">
              <a:buFont typeface="Arial" panose="020B0604020202020204" pitchFamily="34" charset="0"/>
              <a:buChar char="•"/>
            </a:pPr>
            <a:r>
              <a:rPr lang="en-US" sz="1100" b="1" dirty="0"/>
              <a:t>Crime(s): </a:t>
            </a:r>
            <a:r>
              <a:rPr lang="en-US" sz="1100" dirty="0"/>
              <a:t>No crimes. </a:t>
            </a:r>
          </a:p>
          <a:p>
            <a:pPr marL="800100" lvl="1" indent="-342900">
              <a:buFont typeface="Arial" panose="020B0604020202020204" pitchFamily="34" charset="0"/>
              <a:buChar char="•"/>
            </a:pPr>
            <a:r>
              <a:rPr lang="en-US" sz="1100" b="1" dirty="0"/>
              <a:t>Why or Why not? </a:t>
            </a:r>
            <a:r>
              <a:rPr lang="en-US" sz="1100" dirty="0"/>
              <a:t>Its likely </a:t>
            </a:r>
            <a:r>
              <a:rPr lang="en-US" sz="1100" dirty="0" smtClean="0"/>
              <a:t>that </a:t>
            </a:r>
            <a:r>
              <a:rPr lang="en-US" sz="1100" dirty="0"/>
              <a:t>Eli would not be found guilty of </a:t>
            </a:r>
            <a:r>
              <a:rPr lang="en-US" sz="1100" dirty="0" smtClean="0"/>
              <a:t>(A.R.S</a:t>
            </a:r>
            <a:r>
              <a:rPr lang="en-US" sz="1100" dirty="0"/>
              <a:t>. </a:t>
            </a:r>
            <a:r>
              <a:rPr lang="en-US" sz="1100" dirty="0" smtClean="0"/>
              <a:t>13-3622) </a:t>
            </a:r>
            <a:r>
              <a:rPr lang="en-US" sz="1100" dirty="0"/>
              <a:t>or Contributing to the delinquency of a minor  </a:t>
            </a:r>
            <a:r>
              <a:rPr lang="en-US" sz="1100" dirty="0" smtClean="0"/>
              <a:t>(A.R.S</a:t>
            </a:r>
            <a:r>
              <a:rPr lang="en-US" sz="1100" dirty="0"/>
              <a:t>. </a:t>
            </a:r>
            <a:r>
              <a:rPr lang="en-US" sz="1100" dirty="0" smtClean="0"/>
              <a:t>13-3613</a:t>
            </a:r>
            <a:r>
              <a:rPr lang="en-US" sz="1100" dirty="0"/>
              <a:t>) .  Although he only briefly looks at the ID, he still checks Angel’s ID.  </a:t>
            </a:r>
            <a:r>
              <a:rPr lang="en-US" sz="1100" dirty="0" smtClean="0"/>
              <a:t>Also, </a:t>
            </a:r>
            <a:r>
              <a:rPr lang="en-US" sz="1100" dirty="0"/>
              <a:t>because Angel and her sister look alike, it was reasonable for Eli be believe the </a:t>
            </a:r>
            <a:r>
              <a:rPr lang="en-US" sz="1100" dirty="0" smtClean="0"/>
              <a:t>ID </a:t>
            </a:r>
            <a:r>
              <a:rPr lang="en-US" sz="1100" dirty="0"/>
              <a:t>belonged to Angel.</a:t>
            </a:r>
          </a:p>
          <a:p>
            <a:pPr marL="800100" lvl="1" indent="-342900">
              <a:buFont typeface="Arial" panose="020B0604020202020204" pitchFamily="34" charset="0"/>
              <a:buChar char="•"/>
            </a:pPr>
            <a:endParaRPr lang="en-US" sz="1100" dirty="0"/>
          </a:p>
          <a:p>
            <a:pPr marL="342900" indent="-342900">
              <a:buFont typeface="+mj-lt"/>
              <a:buAutoNum type="arabicPeriod"/>
            </a:pPr>
            <a:r>
              <a:rPr lang="en-US" sz="1100" b="1" dirty="0"/>
              <a:t>Frances</a:t>
            </a:r>
          </a:p>
          <a:p>
            <a:pPr marL="800100" lvl="1" indent="-342900">
              <a:buFont typeface="Arial" panose="020B0604020202020204" pitchFamily="34" charset="0"/>
              <a:buChar char="•"/>
            </a:pPr>
            <a:r>
              <a:rPr lang="en-US" sz="1100" b="1" dirty="0"/>
              <a:t>Crime(s): </a:t>
            </a:r>
            <a:r>
              <a:rPr lang="en-US" sz="1100" dirty="0"/>
              <a:t> No crimes</a:t>
            </a:r>
          </a:p>
          <a:p>
            <a:pPr marL="800100" lvl="1" indent="-342900">
              <a:buFont typeface="Arial" panose="020B0604020202020204" pitchFamily="34" charset="0"/>
              <a:buChar char="•"/>
            </a:pPr>
            <a:r>
              <a:rPr lang="en-US" sz="1100" b="1" dirty="0"/>
              <a:t>Why or Why not? </a:t>
            </a:r>
            <a:r>
              <a:rPr lang="en-US" sz="1100" dirty="0"/>
              <a:t>Angel stole </a:t>
            </a:r>
            <a:r>
              <a:rPr lang="en-US" sz="1100" dirty="0" smtClean="0"/>
              <a:t>France’s </a:t>
            </a:r>
            <a:r>
              <a:rPr lang="en-US" sz="1100" dirty="0"/>
              <a:t>ID from her purse.  Note: if Frances had given Angel her ID to use in order to by the vaping products, she would have been guilty of a crime. </a:t>
            </a:r>
          </a:p>
          <a:p>
            <a:pPr lvl="1"/>
            <a:endParaRPr lang="en-US" sz="1100" dirty="0"/>
          </a:p>
          <a:p>
            <a:pPr marL="342900" indent="-342900">
              <a:buFont typeface="+mj-lt"/>
              <a:buAutoNum type="arabicPeriod"/>
            </a:pPr>
            <a:r>
              <a:rPr lang="en-US" sz="1100" b="1" dirty="0"/>
              <a:t>Gabrielle</a:t>
            </a:r>
          </a:p>
          <a:p>
            <a:pPr marL="800100" lvl="1" indent="-342900">
              <a:buFont typeface="Arial" panose="020B0604020202020204" pitchFamily="34" charset="0"/>
              <a:buChar char="•"/>
            </a:pPr>
            <a:r>
              <a:rPr lang="en-US" sz="1100" b="1" dirty="0"/>
              <a:t>Crime(s): </a:t>
            </a:r>
            <a:r>
              <a:rPr lang="en-US" sz="1100" b="1" dirty="0" smtClean="0"/>
              <a:t> </a:t>
            </a:r>
            <a:r>
              <a:rPr lang="en-US" sz="1100" dirty="0" smtClean="0"/>
              <a:t>Selling </a:t>
            </a:r>
            <a:r>
              <a:rPr lang="en-US" sz="1100" dirty="0"/>
              <a:t>marijuana in a drug free zone (A.R.S. 13-3411</a:t>
            </a:r>
            <a:r>
              <a:rPr lang="en-US" sz="1100" dirty="0" smtClean="0"/>
              <a:t>); Using </a:t>
            </a:r>
            <a:r>
              <a:rPr lang="en-US" sz="1100" dirty="0"/>
              <a:t>a vaping product (A.R.S. </a:t>
            </a:r>
            <a:r>
              <a:rPr lang="en-US" sz="1100" dirty="0" smtClean="0"/>
              <a:t>13-3622);  </a:t>
            </a:r>
            <a:r>
              <a:rPr lang="en-US" sz="1100" dirty="0"/>
              <a:t>Depending on what all is contained in her backpack she can also get charged for drug paraphernalia. </a:t>
            </a:r>
          </a:p>
          <a:p>
            <a:pPr marL="800100" lvl="1" indent="-342900">
              <a:buFont typeface="Arial" panose="020B0604020202020204" pitchFamily="34" charset="0"/>
              <a:buChar char="•"/>
            </a:pPr>
            <a:r>
              <a:rPr lang="en-US" sz="1100" b="1" dirty="0"/>
              <a:t>Why or Why not?</a:t>
            </a:r>
            <a:r>
              <a:rPr lang="en-US" sz="1100" dirty="0"/>
              <a:t>  Gabrielle admits to selling drugs and also gives Beverly a THC vape product. </a:t>
            </a:r>
          </a:p>
          <a:p>
            <a:pPr marL="800100" lvl="1" indent="-342900">
              <a:buFont typeface="Arial" panose="020B0604020202020204" pitchFamily="34" charset="0"/>
              <a:buChar char="•"/>
            </a:pPr>
            <a:r>
              <a:rPr lang="en-US" sz="1100" b="1" dirty="0"/>
              <a:t>Possible Punishments:  </a:t>
            </a:r>
            <a:r>
              <a:rPr lang="en-US" sz="1100" dirty="0"/>
              <a:t>Class 3 </a:t>
            </a:r>
            <a:r>
              <a:rPr lang="en-US" sz="1100" dirty="0" smtClean="0"/>
              <a:t>misdemeanor-increased jail time of 1 year</a:t>
            </a:r>
            <a:r>
              <a:rPr lang="en-US" sz="1100" dirty="0"/>
              <a:t>, school </a:t>
            </a:r>
            <a:r>
              <a:rPr lang="en-US" sz="1100" dirty="0" smtClean="0"/>
              <a:t>suspensions/expulsion</a:t>
            </a:r>
            <a:r>
              <a:rPr lang="en-US" sz="1100" dirty="0"/>
              <a:t>, ineligibility on school teams, clubs or award events.</a:t>
            </a:r>
          </a:p>
          <a:p>
            <a:pPr marL="342900" indent="-342900">
              <a:buFont typeface="+mj-lt"/>
              <a:buAutoNum type="arabicPeriod"/>
            </a:pPr>
            <a:endParaRPr lang="en-US" sz="1200" dirty="0"/>
          </a:p>
        </p:txBody>
      </p:sp>
    </p:spTree>
    <p:extLst>
      <p:ext uri="{BB962C8B-B14F-4D97-AF65-F5344CB8AC3E}">
        <p14:creationId xmlns:p14="http://schemas.microsoft.com/office/powerpoint/2010/main" val="2622797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380011"/>
            <a:ext cx="6724996" cy="1892826"/>
          </a:xfrm>
          <a:prstGeom prst="rect">
            <a:avLst/>
          </a:prstGeom>
          <a:noFill/>
        </p:spPr>
        <p:txBody>
          <a:bodyPr wrap="square" rtlCol="0">
            <a:spAutoFit/>
          </a:bodyPr>
          <a:lstStyle/>
          <a:p>
            <a:pPr algn="ctr"/>
            <a:r>
              <a:rPr lang="en-US" sz="1400" dirty="0"/>
              <a:t>Crime Spotters: </a:t>
            </a:r>
            <a:r>
              <a:rPr lang="en-US" sz="1400" dirty="0" smtClean="0"/>
              <a:t> Vaping </a:t>
            </a:r>
            <a:r>
              <a:rPr lang="en-US" sz="1400" dirty="0"/>
              <a:t>Edition</a:t>
            </a:r>
          </a:p>
          <a:p>
            <a:pPr algn="ctr"/>
            <a:r>
              <a:rPr lang="en-US" sz="1400" dirty="0"/>
              <a:t>Answer </a:t>
            </a:r>
            <a:r>
              <a:rPr lang="en-US" sz="1400" dirty="0" smtClean="0"/>
              <a:t>Key pg.2</a:t>
            </a:r>
            <a:endParaRPr lang="en-US" sz="1200" dirty="0"/>
          </a:p>
          <a:p>
            <a:pPr lvl="1"/>
            <a:endParaRPr lang="en-US" sz="1100" dirty="0"/>
          </a:p>
          <a:p>
            <a:r>
              <a:rPr lang="en-US" sz="1100" dirty="0" smtClean="0"/>
              <a:t>8.  Are </a:t>
            </a:r>
            <a:r>
              <a:rPr lang="en-US" sz="1100" dirty="0"/>
              <a:t>there any other possible crimes that you spotted aside from vaping? If so, what are they and who committed them?  Beverly is also guilty of stealing from her sister Frances. </a:t>
            </a:r>
          </a:p>
          <a:p>
            <a:endParaRPr lang="en-US" sz="1100" dirty="0"/>
          </a:p>
          <a:p>
            <a:r>
              <a:rPr lang="en-US" sz="1100" dirty="0" smtClean="0"/>
              <a:t>9.  Did </a:t>
            </a:r>
            <a:r>
              <a:rPr lang="en-US" sz="1100" dirty="0"/>
              <a:t>any characters violate school policies?  If so, who?  Angel and Beverly broke school policy by skipping school.  They also brought nicotine products on campus and were caught using them,  which is against school policy.  Gabrielle broke school policy by selling THC on campus, and using the vaping product on campus. </a:t>
            </a:r>
          </a:p>
          <a:p>
            <a:pPr marL="342900" indent="-342900">
              <a:buFont typeface="+mj-lt"/>
              <a:buAutoNum type="arabicPeriod"/>
            </a:pPr>
            <a:endParaRPr lang="en-US" sz="1200" dirty="0"/>
          </a:p>
        </p:txBody>
      </p:sp>
    </p:spTree>
    <p:extLst>
      <p:ext uri="{BB962C8B-B14F-4D97-AF65-F5344CB8AC3E}">
        <p14:creationId xmlns:p14="http://schemas.microsoft.com/office/powerpoint/2010/main" val="418608168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325</TotalTime>
  <Words>1548</Words>
  <Application>Microsoft Office PowerPoint</Application>
  <PresentationFormat>Letter Paper (8.5x11 in)</PresentationFormat>
  <Paragraphs>125</Paragraphs>
  <Slides>5</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Qualls, Amber J.</dc:creator>
  <cp:lastModifiedBy>Diana Strouth</cp:lastModifiedBy>
  <cp:revision>43</cp:revision>
  <cp:lastPrinted>2019-09-25T18:39:22Z</cp:lastPrinted>
  <dcterms:created xsi:type="dcterms:W3CDTF">2019-09-13T22:14:55Z</dcterms:created>
  <dcterms:modified xsi:type="dcterms:W3CDTF">2019-09-26T16:56:55Z</dcterms:modified>
</cp:coreProperties>
</file>