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70" r:id="rId4"/>
    <p:sldId id="269" r:id="rId5"/>
    <p:sldId id="271" r:id="rId6"/>
    <p:sldId id="272" r:id="rId7"/>
    <p:sldId id="274" r:id="rId8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ach one Teach One Cards" id="{E84390DA-5573-4831-A248-A2D2119C5C24}">
          <p14:sldIdLst>
            <p14:sldId id="267"/>
            <p14:sldId id="268"/>
            <p14:sldId id="270"/>
            <p14:sldId id="269"/>
            <p14:sldId id="271"/>
            <p14:sldId id="272"/>
          </p14:sldIdLst>
        </p14:section>
        <p14:section name="ARS Statute" id="{6B6F907B-7C94-42F4-BDA7-DAD351CAB99B}">
          <p14:sldIdLst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94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66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86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2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49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2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13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37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77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59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05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63F09-4DD2-4034-B22E-F5D865D8288D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877ED-82FF-4105-BE79-C7990CA28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6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36065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07279" y="327388"/>
            <a:ext cx="54524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latin typeface="Comic Sans MS" panose="030F0702030302020204" pitchFamily="66" charset="0"/>
              </a:rPr>
              <a:t>It is illegal to sell</a:t>
            </a:r>
            <a:r>
              <a:rPr lang="en-US" sz="2400" dirty="0">
                <a:latin typeface="Comic Sans MS" panose="030F0702030302020204" pitchFamily="66" charset="0"/>
              </a:rPr>
              <a:t>, furnish, dispose of or give, or cause to be sold alcohol to a person who is under </a:t>
            </a:r>
            <a:r>
              <a:rPr lang="en-US" sz="2400" dirty="0" smtClean="0">
                <a:latin typeface="Comic Sans MS" panose="030F0702030302020204" pitchFamily="66" charset="0"/>
              </a:rPr>
              <a:t>21.</a:t>
            </a:r>
          </a:p>
          <a:p>
            <a:pPr marL="457200" indent="-457200">
              <a:buAutoNum type="arabicPeriod"/>
            </a:pP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5350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146327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235699" y="3630762"/>
            <a:ext cx="55724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4. Possible consequences for an adult who hosts a party where two or more minors, not of their family, possess alcohol are fines and jail time.</a:t>
            </a:r>
            <a:endParaRPr lang="en-US" sz="2400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938" y="3630762"/>
            <a:ext cx="56236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3</a:t>
            </a:r>
            <a:r>
              <a:rPr lang="en-US" sz="2400" dirty="0">
                <a:latin typeface="Comic Sans MS" panose="030F0702030302020204" pitchFamily="66" charset="0"/>
              </a:rPr>
              <a:t>. </a:t>
            </a:r>
            <a:r>
              <a:rPr lang="en-US" sz="2400" dirty="0" smtClean="0">
                <a:latin typeface="Comic Sans MS" panose="030F0702030302020204" pitchFamily="66" charset="0"/>
              </a:rPr>
              <a:t>It is illegal for adults to host </a:t>
            </a:r>
            <a:r>
              <a:rPr lang="en-US" sz="2400" dirty="0">
                <a:latin typeface="Comic Sans MS" panose="030F0702030302020204" pitchFamily="66" charset="0"/>
              </a:rPr>
              <a:t>a party with two or more minors who are not members of </a:t>
            </a:r>
            <a:r>
              <a:rPr lang="en-US" sz="2400" dirty="0" smtClean="0">
                <a:latin typeface="Comic Sans MS" panose="030F0702030302020204" pitchFamily="66" charset="0"/>
              </a:rPr>
              <a:t>their </a:t>
            </a:r>
            <a:r>
              <a:rPr lang="en-US" sz="2400" dirty="0">
                <a:latin typeface="Comic Sans MS" panose="030F0702030302020204" pitchFamily="66" charset="0"/>
              </a:rPr>
              <a:t>family </a:t>
            </a:r>
            <a:r>
              <a:rPr lang="en-US" sz="2400" dirty="0" smtClean="0">
                <a:latin typeface="Comic Sans MS" panose="030F0702030302020204" pitchFamily="66" charset="0"/>
              </a:rPr>
              <a:t>and you know, or should know, that a minor is in possession of or drinking alcohol.</a:t>
            </a:r>
          </a:p>
          <a:p>
            <a:endParaRPr lang="en-US" sz="2400" u="sng" dirty="0">
              <a:latin typeface="Comic Sans MS" panose="030F0702030302020204" pitchFamily="66" charset="0"/>
            </a:endParaRPr>
          </a:p>
          <a:p>
            <a:pPr algn="r"/>
            <a:endParaRPr lang="en-US" sz="2400" u="sng" dirty="0">
              <a:latin typeface="Comic Sans MS" panose="030F0702030302020204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46328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235699" y="212450"/>
            <a:ext cx="5705463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2. Possible consequences for selling or providing alcohol to minors are jail time, fines, probation, criminal record loss of job and license to sell alcohol.</a:t>
            </a:r>
          </a:p>
          <a:p>
            <a:endParaRPr lang="en-US" sz="2400" u="sng" dirty="0">
              <a:latin typeface="Comic Sans MS" panose="030F0702030302020204" pitchFamily="66" charset="0"/>
            </a:endParaRPr>
          </a:p>
          <a:p>
            <a:pPr algn="r"/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endParaRPr lang="en-US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561" y="6171246"/>
            <a:ext cx="1713124" cy="2743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7776" y="3018125"/>
            <a:ext cx="1713124" cy="2743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2445" y="3012617"/>
            <a:ext cx="1713124" cy="274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0853" y="6445590"/>
            <a:ext cx="171312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27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36065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07279" y="327388"/>
            <a:ext cx="54524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5. It is illegal to use a fake I.D. to purchase alcohol.</a:t>
            </a:r>
            <a:endParaRPr lang="en-US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5350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146327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235699" y="3630762"/>
            <a:ext cx="55724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8. Possible consequences for getting someone to purchase, give, or sell alcohol to you and you are under 21 are jail time, fines, and loss of driver’s license.</a:t>
            </a:r>
            <a:endParaRPr lang="en-US" sz="2400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938" y="3630762"/>
            <a:ext cx="56236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7</a:t>
            </a:r>
            <a:r>
              <a:rPr lang="en-US" sz="2400" dirty="0">
                <a:latin typeface="Comic Sans MS" panose="030F0702030302020204" pitchFamily="66" charset="0"/>
              </a:rPr>
              <a:t>. </a:t>
            </a:r>
            <a:r>
              <a:rPr lang="en-US" sz="2400" dirty="0" smtClean="0">
                <a:latin typeface="Comic Sans MS" panose="030F0702030302020204" pitchFamily="66" charset="0"/>
              </a:rPr>
              <a:t>It is illegal to </a:t>
            </a:r>
            <a:r>
              <a:rPr lang="en-US" sz="2400" dirty="0">
                <a:latin typeface="Comic Sans MS" panose="030F0702030302020204" pitchFamily="66" charset="0"/>
              </a:rPr>
              <a:t>ask someone to purchase, give or sell alcohol to you, and you are under the age of </a:t>
            </a:r>
            <a:r>
              <a:rPr lang="en-US" sz="2400" dirty="0" smtClean="0">
                <a:latin typeface="Comic Sans MS" panose="030F0702030302020204" pitchFamily="66" charset="0"/>
              </a:rPr>
              <a:t>21.</a:t>
            </a:r>
            <a:endParaRPr lang="en-US" sz="2400" u="sng" dirty="0">
              <a:latin typeface="Comic Sans MS" panose="030F0702030302020204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46328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235699" y="212450"/>
            <a:ext cx="57054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6. Possible consequences for obtaining alcohol with a fake ID are jail time, fines and loss of driver’s license.</a:t>
            </a:r>
            <a:endParaRPr lang="en-US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3333" y="2956153"/>
            <a:ext cx="1713124" cy="2743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561" y="6422184"/>
            <a:ext cx="1713124" cy="2743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6316" y="2940925"/>
            <a:ext cx="1713124" cy="30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0878" y="6339828"/>
            <a:ext cx="171312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261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36065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07279" y="327388"/>
            <a:ext cx="54524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9. Youth who </a:t>
            </a:r>
            <a:r>
              <a:rPr lang="en-US" sz="2400" dirty="0">
                <a:latin typeface="Comic Sans MS" panose="030F0702030302020204" pitchFamily="66" charset="0"/>
              </a:rPr>
              <a:t>d</a:t>
            </a:r>
            <a:r>
              <a:rPr lang="en-US" sz="2400" dirty="0" smtClean="0">
                <a:latin typeface="Comic Sans MS" panose="030F0702030302020204" pitchFamily="66" charset="0"/>
              </a:rPr>
              <a:t>rink </a:t>
            </a:r>
            <a:r>
              <a:rPr lang="en-US" sz="2400" dirty="0">
                <a:latin typeface="Comic Sans MS" panose="030F0702030302020204" pitchFamily="66" charset="0"/>
              </a:rPr>
              <a:t>a</a:t>
            </a:r>
            <a:r>
              <a:rPr lang="en-US" sz="2400" dirty="0" smtClean="0">
                <a:latin typeface="Comic Sans MS" panose="030F0702030302020204" pitchFamily="66" charset="0"/>
              </a:rPr>
              <a:t>lcohol are more </a:t>
            </a:r>
            <a:r>
              <a:rPr lang="en-US" sz="2400" dirty="0">
                <a:latin typeface="Comic Sans MS" panose="030F0702030302020204" pitchFamily="66" charset="0"/>
              </a:rPr>
              <a:t>l</a:t>
            </a:r>
            <a:r>
              <a:rPr lang="en-US" sz="2400" dirty="0" smtClean="0">
                <a:latin typeface="Comic Sans MS" panose="030F0702030302020204" pitchFamily="66" charset="0"/>
              </a:rPr>
              <a:t>ikely to experience school </a:t>
            </a:r>
            <a:r>
              <a:rPr lang="en-US" sz="2400" dirty="0">
                <a:latin typeface="Comic Sans MS" panose="030F0702030302020204" pitchFamily="66" charset="0"/>
              </a:rPr>
              <a:t>problems, such as higher absence and poor or failing grades</a:t>
            </a:r>
            <a:r>
              <a:rPr lang="en-US" sz="2400" dirty="0" smtClean="0">
                <a:latin typeface="Comic Sans MS" panose="030F0702030302020204" pitchFamily="66" charset="0"/>
              </a:rPr>
              <a:t>. Alcohol affects the Hippocampus responsible for memory and learning.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55350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146327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235699" y="3630762"/>
            <a:ext cx="55724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12</a:t>
            </a:r>
            <a:r>
              <a:rPr lang="en-US" sz="2400" dirty="0">
                <a:latin typeface="Comic Sans MS" panose="030F0702030302020204" pitchFamily="66" charset="0"/>
              </a:rPr>
              <a:t>. Youth who drink alcohol are more likely to experience </a:t>
            </a:r>
            <a:r>
              <a:rPr lang="en-US" sz="2400" dirty="0" smtClean="0">
                <a:latin typeface="Comic Sans MS" panose="030F0702030302020204" pitchFamily="66" charset="0"/>
              </a:rPr>
              <a:t>physical </a:t>
            </a:r>
            <a:r>
              <a:rPr lang="en-US" sz="2400" dirty="0">
                <a:latin typeface="Comic Sans MS" panose="030F0702030302020204" pitchFamily="66" charset="0"/>
              </a:rPr>
              <a:t>problems, such as hangovers or illnesses</a:t>
            </a:r>
            <a:r>
              <a:rPr lang="en-US" sz="2400" dirty="0" smtClean="0">
                <a:latin typeface="Comic Sans MS" panose="030F0702030302020204" pitchFamily="66" charset="0"/>
              </a:rPr>
              <a:t>.  Alcohol is a poison that can irritate your stomach, lower body temperature, blood sugar levels and dehydration.  </a:t>
            </a:r>
            <a:endParaRPr lang="en-US" sz="2400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938" y="3630762"/>
            <a:ext cx="56236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11</a:t>
            </a:r>
            <a:r>
              <a:rPr lang="en-US" sz="2400" dirty="0">
                <a:latin typeface="Comic Sans MS" panose="030F0702030302020204" pitchFamily="66" charset="0"/>
              </a:rPr>
              <a:t>. Youth who drink alcohol are more likely to experience l</a:t>
            </a:r>
            <a:r>
              <a:rPr lang="en-US" sz="2400" dirty="0" smtClean="0">
                <a:latin typeface="Comic Sans MS" panose="030F0702030302020204" pitchFamily="66" charset="0"/>
              </a:rPr>
              <a:t>egal </a:t>
            </a:r>
            <a:r>
              <a:rPr lang="en-US" sz="2400" dirty="0">
                <a:latin typeface="Comic Sans MS" panose="030F0702030302020204" pitchFamily="66" charset="0"/>
              </a:rPr>
              <a:t>problems, such as arrest for driving or physically hurting someone while drunk. </a:t>
            </a:r>
            <a:r>
              <a:rPr lang="en-US" sz="2400" dirty="0" smtClean="0">
                <a:latin typeface="Comic Sans MS" panose="030F0702030302020204" pitchFamily="66" charset="0"/>
              </a:rPr>
              <a:t>Alcohol is a depressant that slows down reactions.</a:t>
            </a:r>
            <a:endParaRPr lang="en-US" sz="2400" u="sng" dirty="0">
              <a:latin typeface="Comic Sans MS" panose="030F0702030302020204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46328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235699" y="212450"/>
            <a:ext cx="57054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10. </a:t>
            </a:r>
            <a:r>
              <a:rPr lang="en-US" sz="2400" dirty="0">
                <a:latin typeface="Comic Sans MS" panose="030F0702030302020204" pitchFamily="66" charset="0"/>
              </a:rPr>
              <a:t>Youth who drink alcohol are more likely to </a:t>
            </a:r>
            <a:r>
              <a:rPr lang="en-US" sz="2400" dirty="0" smtClean="0">
                <a:latin typeface="Comic Sans MS" panose="030F0702030302020204" pitchFamily="66" charset="0"/>
              </a:rPr>
              <a:t>experience social </a:t>
            </a:r>
            <a:r>
              <a:rPr lang="en-US" sz="2400" dirty="0">
                <a:latin typeface="Comic Sans MS" panose="030F0702030302020204" pitchFamily="66" charset="0"/>
              </a:rPr>
              <a:t>problems, such as fighting and lack of participation in youth activities</a:t>
            </a:r>
            <a:r>
              <a:rPr lang="en-US" sz="2400" dirty="0" smtClean="0">
                <a:latin typeface="Comic Sans MS" panose="030F0702030302020204" pitchFamily="66" charset="0"/>
              </a:rPr>
              <a:t>.  Alcohol affects the Prefrontal Lobe important for decision-making and impulse control and language.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548" y="6342411"/>
            <a:ext cx="3103133" cy="2743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5024" y="6342411"/>
            <a:ext cx="3103133" cy="2743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2602" y="2967038"/>
            <a:ext cx="3103133" cy="2743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767" y="2837446"/>
            <a:ext cx="3103133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70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36065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58191" y="150339"/>
            <a:ext cx="54524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13. Youth who </a:t>
            </a:r>
            <a:r>
              <a:rPr lang="en-US" sz="2400" dirty="0">
                <a:latin typeface="Comic Sans MS" panose="030F0702030302020204" pitchFamily="66" charset="0"/>
              </a:rPr>
              <a:t>d</a:t>
            </a:r>
            <a:r>
              <a:rPr lang="en-US" sz="2400" dirty="0" smtClean="0">
                <a:latin typeface="Comic Sans MS" panose="030F0702030302020204" pitchFamily="66" charset="0"/>
              </a:rPr>
              <a:t>rink </a:t>
            </a:r>
            <a:r>
              <a:rPr lang="en-US" sz="2400" dirty="0">
                <a:latin typeface="Comic Sans MS" panose="030F0702030302020204" pitchFamily="66" charset="0"/>
              </a:rPr>
              <a:t>a</a:t>
            </a:r>
            <a:r>
              <a:rPr lang="en-US" sz="2400" dirty="0" smtClean="0">
                <a:latin typeface="Comic Sans MS" panose="030F0702030302020204" pitchFamily="66" charset="0"/>
              </a:rPr>
              <a:t>lcohol are more </a:t>
            </a:r>
            <a:r>
              <a:rPr lang="en-US" sz="2400" dirty="0">
                <a:latin typeface="Comic Sans MS" panose="030F0702030302020204" pitchFamily="66" charset="0"/>
              </a:rPr>
              <a:t>l</a:t>
            </a:r>
            <a:r>
              <a:rPr lang="en-US" sz="2400" dirty="0" smtClean="0">
                <a:latin typeface="Comic Sans MS" panose="030F0702030302020204" pitchFamily="66" charset="0"/>
              </a:rPr>
              <a:t>ikely to </a:t>
            </a:r>
            <a:r>
              <a:rPr lang="en-US" sz="2400" dirty="0">
                <a:latin typeface="Comic Sans MS" panose="030F0702030302020204" pitchFamily="66" charset="0"/>
              </a:rPr>
              <a:t>experience d</a:t>
            </a:r>
            <a:r>
              <a:rPr lang="en-US" sz="2400" dirty="0" smtClean="0">
                <a:latin typeface="Comic Sans MS" panose="030F0702030302020204" pitchFamily="66" charset="0"/>
              </a:rPr>
              <a:t>isruption </a:t>
            </a:r>
            <a:r>
              <a:rPr lang="en-US" sz="2400" dirty="0">
                <a:latin typeface="Comic Sans MS" panose="030F0702030302020204" pitchFamily="66" charset="0"/>
              </a:rPr>
              <a:t>of normal growth and </a:t>
            </a:r>
            <a:r>
              <a:rPr lang="en-US" sz="2400" dirty="0" smtClean="0">
                <a:latin typeface="Comic Sans MS" panose="030F0702030302020204" pitchFamily="66" charset="0"/>
              </a:rPr>
              <a:t>development.  Alcohol affects the nerve cells messages to your body.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55350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146327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235699" y="3630762"/>
            <a:ext cx="55724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16. </a:t>
            </a:r>
            <a:r>
              <a:rPr lang="en-US" sz="2400" dirty="0">
                <a:latin typeface="Comic Sans MS" panose="030F0702030302020204" pitchFamily="66" charset="0"/>
              </a:rPr>
              <a:t>Youth who drink alcohol are more likely to experience </a:t>
            </a:r>
            <a:r>
              <a:rPr lang="en-US" sz="2400" dirty="0" smtClean="0">
                <a:latin typeface="Comic Sans MS" panose="030F0702030302020204" pitchFamily="66" charset="0"/>
              </a:rPr>
              <a:t>alcohol-related </a:t>
            </a:r>
            <a:r>
              <a:rPr lang="en-US" sz="2400" dirty="0">
                <a:latin typeface="Comic Sans MS" panose="030F0702030302020204" pitchFamily="66" charset="0"/>
              </a:rPr>
              <a:t>car crashes and other unintentional injuries, such as burns, falls, and drowning. Alcohol is a depressant that slows down reactions.</a:t>
            </a:r>
          </a:p>
          <a:p>
            <a:endParaRPr lang="en-US" sz="2400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938" y="3630762"/>
            <a:ext cx="56236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15. </a:t>
            </a:r>
            <a:r>
              <a:rPr lang="en-US" sz="2400" dirty="0">
                <a:latin typeface="Comic Sans MS" panose="030F0702030302020204" pitchFamily="66" charset="0"/>
              </a:rPr>
              <a:t>Youth who drink alcohol are more likely to experience </a:t>
            </a:r>
            <a:r>
              <a:rPr lang="en-US" sz="2400" dirty="0" smtClean="0">
                <a:latin typeface="Comic Sans MS" panose="030F0702030302020204" pitchFamily="66" charset="0"/>
              </a:rPr>
              <a:t>a higher </a:t>
            </a:r>
            <a:r>
              <a:rPr lang="en-US" sz="2400" dirty="0">
                <a:latin typeface="Comic Sans MS" panose="030F0702030302020204" pitchFamily="66" charset="0"/>
              </a:rPr>
              <a:t>risk </a:t>
            </a:r>
            <a:r>
              <a:rPr lang="en-US" sz="2400" dirty="0" smtClean="0">
                <a:latin typeface="Comic Sans MS" panose="030F0702030302020204" pitchFamily="66" charset="0"/>
              </a:rPr>
              <a:t>of </a:t>
            </a:r>
            <a:r>
              <a:rPr lang="en-US" sz="2400" dirty="0">
                <a:latin typeface="Comic Sans MS" panose="030F0702030302020204" pitchFamily="66" charset="0"/>
              </a:rPr>
              <a:t>suicide and homicide</a:t>
            </a:r>
            <a:r>
              <a:rPr lang="en-US" sz="2400" dirty="0" smtClean="0">
                <a:latin typeface="Comic Sans MS" panose="030F0702030302020204" pitchFamily="66" charset="0"/>
              </a:rPr>
              <a:t>.  Alcohol can deepen depression and feelings of isolation.</a:t>
            </a:r>
            <a:endParaRPr lang="en-US" sz="2400" u="sng" dirty="0">
              <a:latin typeface="Comic Sans MS" panose="030F0702030302020204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46328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235699" y="212450"/>
            <a:ext cx="57054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14. </a:t>
            </a:r>
            <a:r>
              <a:rPr lang="en-US" sz="2400" dirty="0">
                <a:latin typeface="Comic Sans MS" panose="030F0702030302020204" pitchFamily="66" charset="0"/>
              </a:rPr>
              <a:t>Youth who drink alcohol are more likely to </a:t>
            </a:r>
            <a:r>
              <a:rPr lang="en-US" sz="2400" dirty="0" smtClean="0">
                <a:latin typeface="Comic Sans MS" panose="030F0702030302020204" pitchFamily="66" charset="0"/>
              </a:rPr>
              <a:t>experience unwanted physical contact and assault.  Being under the influence can lower your inhibitions, you may allow actions you would not normally allow.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548" y="6342411"/>
            <a:ext cx="3103133" cy="2743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5024" y="6342411"/>
            <a:ext cx="3103133" cy="2743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2602" y="2967038"/>
            <a:ext cx="3103133" cy="2743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767" y="2837446"/>
            <a:ext cx="3103133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887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36065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07279" y="327388"/>
            <a:ext cx="54524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17. Youth who </a:t>
            </a:r>
            <a:r>
              <a:rPr lang="en-US" sz="2400" dirty="0">
                <a:latin typeface="Comic Sans MS" panose="030F0702030302020204" pitchFamily="66" charset="0"/>
              </a:rPr>
              <a:t>d</a:t>
            </a:r>
            <a:r>
              <a:rPr lang="en-US" sz="2400" dirty="0" smtClean="0">
                <a:latin typeface="Comic Sans MS" panose="030F0702030302020204" pitchFamily="66" charset="0"/>
              </a:rPr>
              <a:t>rink </a:t>
            </a:r>
            <a:r>
              <a:rPr lang="en-US" sz="2400" dirty="0">
                <a:latin typeface="Comic Sans MS" panose="030F0702030302020204" pitchFamily="66" charset="0"/>
              </a:rPr>
              <a:t>a</a:t>
            </a:r>
            <a:r>
              <a:rPr lang="en-US" sz="2400" dirty="0" smtClean="0">
                <a:latin typeface="Comic Sans MS" panose="030F0702030302020204" pitchFamily="66" charset="0"/>
              </a:rPr>
              <a:t>lcohol are more </a:t>
            </a:r>
            <a:r>
              <a:rPr lang="en-US" sz="2400" dirty="0">
                <a:latin typeface="Comic Sans MS" panose="030F0702030302020204" pitchFamily="66" charset="0"/>
              </a:rPr>
              <a:t>l</a:t>
            </a:r>
            <a:r>
              <a:rPr lang="en-US" sz="2400" dirty="0" smtClean="0">
                <a:latin typeface="Comic Sans MS" panose="030F0702030302020204" pitchFamily="66" charset="0"/>
              </a:rPr>
              <a:t>ikely to </a:t>
            </a:r>
            <a:r>
              <a:rPr lang="en-US" sz="2400" dirty="0">
                <a:latin typeface="Comic Sans MS" panose="030F0702030302020204" pitchFamily="66" charset="0"/>
              </a:rPr>
              <a:t>experience m</a:t>
            </a:r>
            <a:r>
              <a:rPr lang="en-US" sz="2400" dirty="0" smtClean="0">
                <a:latin typeface="Comic Sans MS" panose="030F0702030302020204" pitchFamily="66" charset="0"/>
              </a:rPr>
              <a:t>emory </a:t>
            </a:r>
            <a:r>
              <a:rPr lang="en-US" sz="2400" dirty="0">
                <a:latin typeface="Comic Sans MS" panose="030F0702030302020204" pitchFamily="66" charset="0"/>
              </a:rPr>
              <a:t>problems. Alcohol affects the Hippocampus responsible for memory and learning.</a:t>
            </a:r>
          </a:p>
          <a:p>
            <a:endParaRPr lang="en-US" sz="2400" dirty="0" smtClean="0">
              <a:latin typeface="Comic Sans MS" panose="030F0702030302020204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5350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146327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235699" y="3630762"/>
            <a:ext cx="55724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20. </a:t>
            </a:r>
            <a:r>
              <a:rPr lang="en-US" sz="2400" dirty="0">
                <a:latin typeface="Comic Sans MS" panose="030F0702030302020204" pitchFamily="66" charset="0"/>
              </a:rPr>
              <a:t>Youth who drink alcohol are more likely to experience </a:t>
            </a:r>
            <a:r>
              <a:rPr lang="en-US" sz="2400" dirty="0" smtClean="0">
                <a:latin typeface="Comic Sans MS" panose="030F0702030302020204" pitchFamily="66" charset="0"/>
              </a:rPr>
              <a:t>death </a:t>
            </a:r>
            <a:r>
              <a:rPr lang="en-US" sz="2400" dirty="0">
                <a:latin typeface="Comic Sans MS" panose="030F0702030302020204" pitchFamily="66" charset="0"/>
              </a:rPr>
              <a:t>from alcohol </a:t>
            </a:r>
            <a:r>
              <a:rPr lang="en-US" sz="2400" dirty="0" smtClean="0">
                <a:latin typeface="Comic Sans MS" panose="030F0702030302020204" pitchFamily="66" charset="0"/>
              </a:rPr>
              <a:t>poisoning</a:t>
            </a:r>
            <a:r>
              <a:rPr lang="en-US" sz="2400" dirty="0">
                <a:latin typeface="Comic Sans MS" panose="030F0702030302020204" pitchFamily="66" charset="0"/>
              </a:rPr>
              <a:t>. Alcohol affects the Prefrontal Lobe important for decision-making and impulse control and language.</a:t>
            </a:r>
          </a:p>
          <a:p>
            <a:endParaRPr lang="en-US" sz="2400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938" y="3630762"/>
            <a:ext cx="56236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19. </a:t>
            </a:r>
            <a:r>
              <a:rPr lang="en-US" sz="2400" dirty="0">
                <a:latin typeface="Comic Sans MS" panose="030F0702030302020204" pitchFamily="66" charset="0"/>
              </a:rPr>
              <a:t>Youth who drink alcohol are more likely to experience </a:t>
            </a:r>
            <a:r>
              <a:rPr lang="en-US" sz="2400" dirty="0" smtClean="0">
                <a:latin typeface="Comic Sans MS" panose="030F0702030302020204" pitchFamily="66" charset="0"/>
              </a:rPr>
              <a:t>changes </a:t>
            </a:r>
            <a:r>
              <a:rPr lang="en-US" sz="2400" dirty="0">
                <a:latin typeface="Comic Sans MS" panose="030F0702030302020204" pitchFamily="66" charset="0"/>
              </a:rPr>
              <a:t>in brain development that may have life-long effects</a:t>
            </a:r>
            <a:r>
              <a:rPr lang="en-US" sz="2400" dirty="0" smtClean="0">
                <a:latin typeface="Comic Sans MS" panose="030F0702030302020204" pitchFamily="66" charset="0"/>
              </a:rPr>
              <a:t>.  The Hippocampus and the Prefrontal Lobe are developing in youth, alcohol can permanently damage these parts of the developing brain.</a:t>
            </a:r>
            <a:endParaRPr lang="en-US" sz="2400" u="sng" dirty="0">
              <a:latin typeface="Comic Sans MS" panose="030F0702030302020204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46328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235699" y="212450"/>
            <a:ext cx="57054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18. </a:t>
            </a:r>
            <a:r>
              <a:rPr lang="en-US" sz="2400" dirty="0">
                <a:latin typeface="Comic Sans MS" panose="030F0702030302020204" pitchFamily="66" charset="0"/>
              </a:rPr>
              <a:t>Youth who drink alcohol are more likely to experience </a:t>
            </a:r>
            <a:r>
              <a:rPr lang="en-US" sz="2400" dirty="0" smtClean="0">
                <a:latin typeface="Comic Sans MS" panose="030F0702030302020204" pitchFamily="66" charset="0"/>
              </a:rPr>
              <a:t>abuse </a:t>
            </a:r>
            <a:r>
              <a:rPr lang="en-US" sz="2400" dirty="0">
                <a:latin typeface="Comic Sans MS" panose="030F0702030302020204" pitchFamily="66" charset="0"/>
              </a:rPr>
              <a:t>of other drugs. Alcohol affects the Prefrontal Lobe important for decision-making and impulse control and language.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548" y="6342411"/>
            <a:ext cx="3103133" cy="2743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5024" y="6342411"/>
            <a:ext cx="3103133" cy="2743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2602" y="2967038"/>
            <a:ext cx="3103133" cy="2743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767" y="2837446"/>
            <a:ext cx="3103133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07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4362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sz="1000" dirty="0" smtClean="0"/>
              <a:t>”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7279" y="327388"/>
            <a:ext cx="54524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21</a:t>
            </a:r>
            <a:r>
              <a:rPr lang="en-US" sz="2400" dirty="0">
                <a:latin typeface="Comic Sans MS" panose="030F0702030302020204" pitchFamily="66" charset="0"/>
              </a:rPr>
              <a:t>. </a:t>
            </a:r>
            <a:r>
              <a:rPr lang="en-US" sz="2400" dirty="0" smtClean="0">
                <a:latin typeface="Comic Sans MS" panose="030F0702030302020204" pitchFamily="66" charset="0"/>
              </a:rPr>
              <a:t>Excessive </a:t>
            </a:r>
            <a:r>
              <a:rPr lang="en-US" sz="2400" dirty="0">
                <a:latin typeface="Comic Sans MS" panose="030F0702030302020204" pitchFamily="66" charset="0"/>
              </a:rPr>
              <a:t>drinking is responsible for more than 4,300 deaths among underage youth each year. </a:t>
            </a:r>
            <a:r>
              <a:rPr lang="en-US" sz="2400">
                <a:latin typeface="Comic Sans MS" panose="030F0702030302020204" pitchFamily="66" charset="0"/>
              </a:rPr>
              <a:t>Alcohol affects the Prefrontal Lobe important for decision-making and impulse control and language.</a:t>
            </a:r>
          </a:p>
          <a:p>
            <a:r>
              <a:rPr lang="en-US" sz="2400" smtClean="0">
                <a:latin typeface="Comic Sans MS" panose="030F0702030302020204" pitchFamily="66" charset="0"/>
              </a:rPr>
              <a:t> </a:t>
            </a:r>
            <a:endParaRPr lang="en-US" sz="2400" dirty="0" smtClean="0">
              <a:latin typeface="Comic Sans MS" panose="030F0702030302020204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5350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146327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235699" y="3630762"/>
            <a:ext cx="55724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24</a:t>
            </a:r>
            <a:r>
              <a:rPr lang="en-US" sz="2400" dirty="0">
                <a:latin typeface="Comic Sans MS" panose="030F0702030302020204" pitchFamily="66" charset="0"/>
              </a:rPr>
              <a:t>. </a:t>
            </a:r>
            <a:r>
              <a:rPr lang="en-US" sz="2400" dirty="0" smtClean="0">
                <a:latin typeface="Comic Sans MS" panose="030F0702030302020204" pitchFamily="66" charset="0"/>
              </a:rPr>
              <a:t>The </a:t>
            </a:r>
            <a:r>
              <a:rPr lang="en-US" sz="2400" dirty="0">
                <a:latin typeface="Comic Sans MS" panose="030F0702030302020204" pitchFamily="66" charset="0"/>
              </a:rPr>
              <a:t>2017 Youth Risk Behavior Survey found that among high school students, during the past 30 days </a:t>
            </a:r>
            <a:r>
              <a:rPr lang="en-US" sz="2400" b="1" u="sng" dirty="0" smtClean="0">
                <a:latin typeface="Comic Sans MS" panose="030F0702030302020204" pitchFamily="66" charset="0"/>
              </a:rPr>
              <a:t>70</a:t>
            </a:r>
            <a:r>
              <a:rPr lang="en-US" sz="2400" b="1" u="sng" dirty="0">
                <a:latin typeface="Comic Sans MS" panose="030F0702030302020204" pitchFamily="66" charset="0"/>
              </a:rPr>
              <a:t>% </a:t>
            </a:r>
            <a:r>
              <a:rPr lang="en-US" sz="2400" b="1" u="sng" dirty="0" smtClean="0">
                <a:latin typeface="Comic Sans MS" panose="030F0702030302020204" pitchFamily="66" charset="0"/>
              </a:rPr>
              <a:t>had not drank any </a:t>
            </a:r>
            <a:r>
              <a:rPr lang="en-US" sz="2400" b="1" u="sng" dirty="0">
                <a:latin typeface="Comic Sans MS" panose="030F0702030302020204" pitchFamily="66" charset="0"/>
              </a:rPr>
              <a:t>form of alcohol</a:t>
            </a:r>
            <a:endParaRPr lang="en-US" sz="2400" b="1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938" y="3630762"/>
            <a:ext cx="56236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23</a:t>
            </a:r>
            <a:r>
              <a:rPr lang="en-US" sz="2400" dirty="0">
                <a:latin typeface="Comic Sans MS" panose="030F0702030302020204" pitchFamily="66" charset="0"/>
              </a:rPr>
              <a:t>. </a:t>
            </a:r>
            <a:r>
              <a:rPr lang="en-US" sz="2400" dirty="0" smtClean="0">
                <a:latin typeface="Comic Sans MS" panose="030F0702030302020204" pitchFamily="66" charset="0"/>
              </a:rPr>
              <a:t>Research </a:t>
            </a:r>
            <a:r>
              <a:rPr lang="en-US" sz="2400" dirty="0">
                <a:latin typeface="Comic Sans MS" panose="030F0702030302020204" pitchFamily="66" charset="0"/>
              </a:rPr>
              <a:t>shows children who begin drinking before the age of 15 are 400% more likely to have alcohol related problems later in life. </a:t>
            </a:r>
            <a:r>
              <a:rPr lang="en-US" sz="2400" dirty="0" smtClean="0">
                <a:latin typeface="Comic Sans MS" panose="030F0702030302020204" pitchFamily="66" charset="0"/>
              </a:rPr>
              <a:t>Early drinking trains the brain to continue drinking even though health problems result.</a:t>
            </a:r>
            <a:endParaRPr lang="en-US" sz="2400" u="sng" dirty="0">
              <a:latin typeface="Comic Sans MS" panose="030F0702030302020204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46328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235699" y="212450"/>
            <a:ext cx="570546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22. In </a:t>
            </a:r>
            <a:r>
              <a:rPr lang="en-US" sz="2400" dirty="0">
                <a:latin typeface="Comic Sans MS" panose="030F0702030302020204" pitchFamily="66" charset="0"/>
              </a:rPr>
              <a:t>2013, there were approximately 119,000 emergency rooms visits by persons aged 12 to 21 for injuries and other conditions linked to alcohol. Alcohol affects the Prefrontal Lobe important for decision-making and impulse control and language.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5024" y="6342411"/>
            <a:ext cx="3103133" cy="2743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1188" y="2994968"/>
            <a:ext cx="3139712" cy="2743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8445" y="2867681"/>
            <a:ext cx="3139712" cy="2743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0057" y="6349234"/>
            <a:ext cx="5947072" cy="33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142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4362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sz="1000" dirty="0" smtClean="0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0602" y="268430"/>
            <a:ext cx="56043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atin typeface="Comic Sans MS" panose="030F0702030302020204" pitchFamily="66" charset="0"/>
              </a:rPr>
              <a:t>ARS. 4-244.9. Unlawful </a:t>
            </a:r>
            <a:r>
              <a:rPr lang="en-US" sz="2000" b="1" u="sng" dirty="0" smtClean="0">
                <a:latin typeface="Comic Sans MS" panose="030F0702030302020204" pitchFamily="66" charset="0"/>
              </a:rPr>
              <a:t>Acts</a:t>
            </a:r>
          </a:p>
          <a:p>
            <a:endParaRPr lang="en-US" sz="2000" b="1" u="sng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9. It is unlawful for a licensee or other person to sell, furnish, dispose of or give, or cause to be sold, furnished, disposed of or given, to a person under the legal drinking age or for a person under the legal drinking age to buy, receive, have in the person's possession or consume spirituous liquor.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55350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146327" y="352049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146328" y="123372"/>
            <a:ext cx="5794835" cy="3267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45855" y="3723095"/>
            <a:ext cx="56043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atin typeface="Comic Sans MS" panose="030F0702030302020204" pitchFamily="66" charset="0"/>
              </a:rPr>
              <a:t>ARS. 4-244.9. Unlawful </a:t>
            </a:r>
            <a:r>
              <a:rPr lang="en-US" sz="2000" b="1" u="sng" dirty="0" smtClean="0">
                <a:latin typeface="Comic Sans MS" panose="030F0702030302020204" pitchFamily="66" charset="0"/>
              </a:rPr>
              <a:t>Acts</a:t>
            </a:r>
          </a:p>
          <a:p>
            <a:endParaRPr lang="en-US" sz="2000" b="1" u="sng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9. It is unlawful for a licensee or other person to sell, furnish, dispose of or give, or cause to be sold, furnished, disposed of or given, to a person under the legal drinking age or for a person under the legal drinking age to buy, receive, have in the person's possession or consume spirituous liquor.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36832" y="3723095"/>
            <a:ext cx="56043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atin typeface="Comic Sans MS" panose="030F0702030302020204" pitchFamily="66" charset="0"/>
              </a:rPr>
              <a:t>ARS. 4-244.9. Unlawful </a:t>
            </a:r>
            <a:r>
              <a:rPr lang="en-US" sz="2000" b="1" u="sng" dirty="0" smtClean="0">
                <a:latin typeface="Comic Sans MS" panose="030F0702030302020204" pitchFamily="66" charset="0"/>
              </a:rPr>
              <a:t>Acts</a:t>
            </a:r>
          </a:p>
          <a:p>
            <a:endParaRPr lang="en-US" sz="2000" b="1" u="sng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9. It is unlawful for a licensee or other person to sell, furnish, dispose of or give, or cause to be sold, furnished, disposed of or given, to a person under the legal drinking age or for a person under the legal drinking age to buy, receive, have in the person's possession or consume spirituous liquor.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12132" y="325975"/>
            <a:ext cx="56043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atin typeface="Comic Sans MS" panose="030F0702030302020204" pitchFamily="66" charset="0"/>
              </a:rPr>
              <a:t>ARS. 4-244.9. Unlawful </a:t>
            </a:r>
            <a:r>
              <a:rPr lang="en-US" sz="2000" b="1" u="sng" dirty="0" smtClean="0">
                <a:latin typeface="Comic Sans MS" panose="030F0702030302020204" pitchFamily="66" charset="0"/>
              </a:rPr>
              <a:t>Acts</a:t>
            </a:r>
          </a:p>
          <a:p>
            <a:endParaRPr lang="en-US" sz="2000" b="1" u="sng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9. It is unlawful for a licensee or other person to sell, furnish, dispose of or give, or cause to be sold, furnished, disposed of or given, to a person under the legal drinking age or for a person under the legal drinking age to buy, receive, have in the person's possession or consume spirituous liquor. </a:t>
            </a:r>
          </a:p>
        </p:txBody>
      </p:sp>
    </p:spTree>
    <p:extLst>
      <p:ext uri="{BB962C8B-B14F-4D97-AF65-F5344CB8AC3E}">
        <p14:creationId xmlns:p14="http://schemas.microsoft.com/office/powerpoint/2010/main" val="181424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1065</Words>
  <Application>Microsoft Office PowerPoint</Application>
  <PresentationFormat>Widescreen</PresentationFormat>
  <Paragraphs>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57</cp:revision>
  <cp:lastPrinted>2018-11-05T20:10:53Z</cp:lastPrinted>
  <dcterms:created xsi:type="dcterms:W3CDTF">2018-09-27T19:50:37Z</dcterms:created>
  <dcterms:modified xsi:type="dcterms:W3CDTF">2018-12-03T17:08:11Z</dcterms:modified>
</cp:coreProperties>
</file>