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2" r:id="rId4"/>
    <p:sldId id="261" r:id="rId5"/>
    <p:sldId id="263" r:id="rId6"/>
  </p:sldIdLst>
  <p:sldSz cx="12192000" cy="6858000"/>
  <p:notesSz cx="6980238" cy="9210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esson Terms" id="{9E83EB64-EF71-4C58-A1E5-008068384ABF}">
          <p14:sldIdLst>
            <p14:sldId id="256"/>
          </p14:sldIdLst>
        </p14:section>
        <p14:section name="Facilitator Definitions" id="{61F47A7C-B7FB-437B-ABA2-90D14FBC1C69}">
          <p14:sldIdLst>
            <p14:sldId id="257"/>
          </p14:sldIdLst>
        </p14:section>
        <p14:section name="RX  Chart" id="{212E7A54-22CD-446A-90F4-D730E94C790E}">
          <p14:sldIdLst>
            <p14:sldId id="262"/>
          </p14:sldIdLst>
        </p14:section>
        <p14:section name="RX Label" id="{57726119-8B7E-475C-B1A0-3B7A49B94D0D}">
          <p14:sldIdLst>
            <p14:sldId id="261"/>
          </p14:sldIdLst>
        </p14:section>
        <p14:section name="RX Label Key Chart" id="{15835030-D667-41CD-AB73-4FC0075FA7F8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72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41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4" y="1"/>
            <a:ext cx="3024187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710D6-8C08-4BD7-B920-93C76BFB43B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48713"/>
            <a:ext cx="3024188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4" y="8748713"/>
            <a:ext cx="3024187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DC914-9DB1-4DB8-B8D0-7C05BDEFB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27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8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1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3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9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8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67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1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0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86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1E2CD-F253-40BF-B279-3904746CB87E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2E558-E40E-4B7B-8784-FD96B229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03200" y="5207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3200" y="254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3200" y="3556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3200" y="1905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248400" y="254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48400" y="1905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248400" y="3556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48400" y="5207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1024" y="182940"/>
            <a:ext cx="53901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Prescription Drug (RX)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19585" y="193220"/>
            <a:ext cx="56234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Proper Use of Prescription Drug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97679" y="1833940"/>
            <a:ext cx="53901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Over the Counter Drug (OTC)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1781" y="1910140"/>
            <a:ext cx="53901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Prescription Drug Misuse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1024" y="3799760"/>
            <a:ext cx="5390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Illegal Drug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76999" y="3556000"/>
            <a:ext cx="53901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Prescription Drug Abuse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1024" y="5125660"/>
            <a:ext cx="53901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Age-Restricted Drugs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36226" y="5540801"/>
            <a:ext cx="5390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omic Sans MS" panose="030F0702030302020204" pitchFamily="66" charset="0"/>
              </a:rPr>
              <a:t>Drugs</a:t>
            </a:r>
            <a:endParaRPr lang="en-US" sz="4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45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03200" y="5207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3200" y="254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3200" y="3556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3200" y="1905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248400" y="254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48400" y="1905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248400" y="3556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48400" y="5207000"/>
            <a:ext cx="5765800" cy="149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41780" y="295414"/>
            <a:ext cx="5390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Prescription Drug (RX)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A drug prescribed by a licensed </a:t>
            </a:r>
            <a:r>
              <a:rPr lang="en-US" sz="2000" dirty="0">
                <a:latin typeface="Comic Sans MS" panose="030F0702030302020204" pitchFamily="66" charset="0"/>
              </a:rPr>
              <a:t>d</a:t>
            </a:r>
            <a:r>
              <a:rPr lang="en-US" sz="2000" dirty="0" smtClean="0">
                <a:latin typeface="Comic Sans MS" panose="030F0702030302020204" pitchFamily="66" charset="0"/>
              </a:rPr>
              <a:t>octor.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48400" y="218470"/>
            <a:ext cx="6222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Proper Use of Prescription Drug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A</a:t>
            </a:r>
            <a:r>
              <a:rPr lang="en-US" sz="2000" dirty="0" smtClean="0">
                <a:latin typeface="Comic Sans MS" panose="030F0702030302020204" pitchFamily="66" charset="0"/>
              </a:rPr>
              <a:t> person takes their prescribed medication according to the label’s instruction.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48400" y="1918485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Over the Counter Drug (OTC)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A medication that can legally be obtained without a medical prescription.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1781" y="1910140"/>
            <a:ext cx="56272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Prescription Drug Misuse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A</a:t>
            </a:r>
            <a:r>
              <a:rPr lang="en-US" sz="2000" dirty="0" smtClean="0">
                <a:latin typeface="Comic Sans MS" panose="030F0702030302020204" pitchFamily="66" charset="0"/>
              </a:rPr>
              <a:t> person does not take their prescribed medication according to the label’s instructions.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1780" y="3632200"/>
            <a:ext cx="53901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Illegal Drug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A drug that is prohibited by law to produce or use. 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21926" y="3589498"/>
            <a:ext cx="5870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Prescription Drug Abuse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A person takes a prescribed medication other than its intended use in order to experience a desired effect.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5030" y="5162236"/>
            <a:ext cx="5906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Age-Restricted Drug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A legal over the counter drug that requires a certain age to purchase and/or possess and/or consume.   (cigarettes, alcohol, Cough/Cold </a:t>
            </a:r>
            <a:r>
              <a:rPr lang="en-US" smtClean="0">
                <a:latin typeface="Comic Sans MS" panose="030F0702030302020204" pitchFamily="66" charset="0"/>
              </a:rPr>
              <a:t>Medicine with DMX, </a:t>
            </a:r>
            <a:r>
              <a:rPr lang="en-US" dirty="0" smtClean="0">
                <a:latin typeface="Comic Sans MS" panose="030F0702030302020204" pitchFamily="66" charset="0"/>
              </a:rPr>
              <a:t>Sudafed PE)</a:t>
            </a:r>
          </a:p>
          <a:p>
            <a:endParaRPr lang="en-US" sz="2400" b="1" dirty="0" smtClean="0">
              <a:latin typeface="Comic Sans MS" panose="030F0702030302020204" pitchFamily="66" charset="0"/>
            </a:endParaRPr>
          </a:p>
          <a:p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97221" y="5240498"/>
            <a:ext cx="53901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Drugs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A chemical that changes the way a person’s body works. (Kidshealth.org) 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15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644219"/>
              </p:ext>
            </p:extLst>
          </p:nvPr>
        </p:nvGraphicFramePr>
        <p:xfrm>
          <a:off x="90152" y="283335"/>
          <a:ext cx="11684719" cy="6489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9116"/>
                <a:gridCol w="4675031"/>
                <a:gridCol w="3300572"/>
              </a:tblGrid>
              <a:tr h="6474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28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omic Sans MS" panose="030F0702030302020204" pitchFamily="66" charset="0"/>
                        </a:rPr>
                        <a:t>Directions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560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Doctor/Prescriber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7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Expiration Date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142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Drug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50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Patient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93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Pharmacy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32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RX Number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07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Warnings/Cautions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83525"/>
            <a:ext cx="37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Label Categories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2127" y="383525"/>
            <a:ext cx="37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Label Information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35662" y="383525"/>
            <a:ext cx="3339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Label Safety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19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577" y="219328"/>
            <a:ext cx="11787278" cy="64337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61041" y="726261"/>
            <a:ext cx="41416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MNO Pharmacy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1234 N. Well Street, Healthy Town, USA 705212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dirty="0">
                <a:latin typeface="Comic Sans MS" panose="030F0702030302020204" pitchFamily="66" charset="0"/>
              </a:rPr>
              <a:t>101)-555-9876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		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80184" y="238654"/>
            <a:ext cx="3765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No. 812736-35124</a:t>
            </a:r>
            <a:endParaRPr lang="en-US" sz="2800" b="1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07160" y="2666052"/>
            <a:ext cx="4539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Prescriber:</a:t>
            </a:r>
            <a:r>
              <a:rPr lang="en-US" sz="2800" dirty="0" smtClean="0">
                <a:latin typeface="Comic Sans MS" panose="030F0702030302020204" pitchFamily="66" charset="0"/>
              </a:rPr>
              <a:t>  Dr. </a:t>
            </a:r>
            <a:r>
              <a:rPr lang="en-US" sz="2800" dirty="0" err="1" smtClean="0">
                <a:latin typeface="Comic Sans MS" panose="030F0702030302020204" pitchFamily="66" charset="0"/>
              </a:rPr>
              <a:t>Staysafe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090" y="300209"/>
            <a:ext cx="4314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Ima B. Patient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4321 S. Sicker Avenue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Healthy Town, USA 703141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3863" y="6129828"/>
            <a:ext cx="5929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Use Before January 23, 2018</a:t>
            </a:r>
            <a:endParaRPr lang="en-US" sz="28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090" y="2019439"/>
            <a:ext cx="7247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Take 1 tablet by mouth every day if pain persists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3580" y="4267523"/>
            <a:ext cx="112827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Warning:  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May Cause Blurred Vision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Do not drive for 20 minutes after applying these drops.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Keep </a:t>
            </a:r>
            <a:r>
              <a:rPr lang="en-US" sz="2800" dirty="0">
                <a:latin typeface="Comic Sans MS" panose="030F0702030302020204" pitchFamily="66" charset="0"/>
              </a:rPr>
              <a:t>away </a:t>
            </a:r>
            <a:r>
              <a:rPr lang="en-US" sz="2800" dirty="0" smtClean="0">
                <a:latin typeface="Comic Sans MS" panose="030F0702030302020204" pitchFamily="66" charset="0"/>
              </a:rPr>
              <a:t>from </a:t>
            </a:r>
            <a:r>
              <a:rPr lang="en-US" sz="2800" dirty="0">
                <a:latin typeface="Comic Sans MS" panose="030F0702030302020204" pitchFamily="66" charset="0"/>
              </a:rPr>
              <a:t>direct </a:t>
            </a:r>
            <a:r>
              <a:rPr lang="en-US" sz="2800" dirty="0" smtClean="0">
                <a:latin typeface="Comic Sans MS" panose="030F0702030302020204" pitchFamily="66" charset="0"/>
              </a:rPr>
              <a:t>sunlight; </a:t>
            </a:r>
            <a:r>
              <a:rPr lang="en-US" sz="2800" dirty="0">
                <a:latin typeface="Comic Sans MS" panose="030F0702030302020204" pitchFamily="66" charset="0"/>
              </a:rPr>
              <a:t>Store at 15 to 25 Degrees </a:t>
            </a:r>
            <a:r>
              <a:rPr lang="en-US" sz="2800" dirty="0" smtClean="0">
                <a:latin typeface="Comic Sans MS" panose="030F0702030302020204" pitchFamily="66" charset="0"/>
              </a:rPr>
              <a:t>Celsius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4090" y="1449796"/>
            <a:ext cx="5842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anose="030F0702030302020204" pitchFamily="66" charset="0"/>
              </a:rPr>
              <a:t>Medineoneinate</a:t>
            </a:r>
            <a:r>
              <a:rPr lang="en-US" sz="2800" b="1" dirty="0" smtClean="0">
                <a:latin typeface="Comic Sans MS" panose="030F0702030302020204" pitchFamily="66" charset="0"/>
              </a:rPr>
              <a:t> 500 mg Tablets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4090" y="2666052"/>
            <a:ext cx="66533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QTY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No refills - Doctor authorization required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Image result for pharmacy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929" y="-3474721"/>
            <a:ext cx="1177788" cy="117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612081" y="4221100"/>
            <a:ext cx="3633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ROUND PURPLE TABLET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Side 1 	203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692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74462"/>
              </p:ext>
            </p:extLst>
          </p:nvPr>
        </p:nvGraphicFramePr>
        <p:xfrm>
          <a:off x="0" y="4857"/>
          <a:ext cx="12192000" cy="5877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203"/>
                <a:gridCol w="4906851"/>
                <a:gridCol w="4116946"/>
              </a:tblGrid>
              <a:tr h="65262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20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Directions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Take 1 tablet by mouth every day if </a:t>
                      </a:r>
                      <a:r>
                        <a:rPr lang="en-US" sz="1200" b="0" smtClean="0">
                          <a:latin typeface="Comic Sans MS" panose="030F0702030302020204" pitchFamily="66" charset="0"/>
                        </a:rPr>
                        <a:t>pain persists</a:t>
                      </a:r>
                      <a:endParaRPr lang="en-US" sz="1200" b="0" dirty="0" smtClean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Use Before January 23, 2018</a:t>
                      </a:r>
                      <a:endParaRPr lang="en-US" sz="12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Avoid overdosing; to be effective; as needed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6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Doctor/Prescriber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Prescriber:  Dr. </a:t>
                      </a:r>
                      <a:r>
                        <a:rPr lang="en-US" sz="1200" b="0" dirty="0" err="1" smtClean="0">
                          <a:latin typeface="Comic Sans MS" panose="030F0702030302020204" pitchFamily="66" charset="0"/>
                        </a:rPr>
                        <a:t>Staysafe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doctor is licensed to write prescriptions for that patient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23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Expiration Date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Use Before January 23, 2018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Avoid ineffective or chemically changed medication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2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Drug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200" b="0" dirty="0" smtClean="0">
                        <a:latin typeface="Comic Sans MS" panose="030F0702030302020204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QTY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No refills - Doctor authorization required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Accurate medication and strength prescribed; Doctor’s supervision and care for additional medication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37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Patient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Ima B. Patient</a:t>
                      </a:r>
                    </a:p>
                    <a:p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4321 S. Sicker Avenue</a:t>
                      </a:r>
                    </a:p>
                    <a:p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Healthy Town, USA 703141</a:t>
                      </a:r>
                      <a:endParaRPr lang="en-US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Correct patient information so they can be reached with refills, need for doctor authorization, etc.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51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Pharmacy 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MNO Pharmacy</a:t>
                      </a:r>
                    </a:p>
                    <a:p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1234 N. Well Street, Healthy Town, USA 705212</a:t>
                      </a:r>
                    </a:p>
                    <a:p>
                      <a:r>
                        <a:rPr lang="en-US" sz="1200" dirty="0" smtClean="0">
                          <a:latin typeface="Comic Sans MS" panose="030F0702030302020204" pitchFamily="66" charset="0"/>
                        </a:rPr>
                        <a:t>(101)-555-9876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Correct pharmacy information so they can be reached if any issues with quality</a:t>
                      </a:r>
                      <a:r>
                        <a:rPr lang="en-US" sz="1200" baseline="0" dirty="0" smtClean="0"/>
                        <a:t> of medication or questions about drug interactions, etc. 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54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RX Number/Description</a:t>
                      </a:r>
                      <a:endParaRPr lang="en-US" sz="1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No. 812736-35124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dirty="0" smtClean="0">
                        <a:latin typeface="Comic Sans MS" panose="030F0702030302020204" pitchFamily="66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ROUND PURPLE TABLET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Side 1 	203</a:t>
                      </a:r>
                      <a:endParaRPr lang="en-US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Trace the batch of medication produced</a:t>
                      </a:r>
                      <a:r>
                        <a:rPr lang="en-US" sz="1200" baseline="0" dirty="0" smtClean="0"/>
                        <a:t> if any issues arise; identify medication if it gets separated from container; avoid taking unidentified medication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5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Warnings/Cautions</a:t>
                      </a:r>
                      <a:endParaRPr lang="en-US" sz="1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Warning:  May Cause Blurred Vision</a:t>
                      </a:r>
                    </a:p>
                    <a:p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Do not drive for 20 minutes after applying these drops.</a:t>
                      </a:r>
                    </a:p>
                    <a:p>
                      <a:r>
                        <a:rPr lang="en-US" sz="1200" b="0" dirty="0" smtClean="0">
                          <a:latin typeface="Comic Sans MS" panose="030F0702030302020204" pitchFamily="66" charset="0"/>
                        </a:rPr>
                        <a:t>Keep away from direct sunlight-Store at 15 to 25 Degrees Celsius</a:t>
                      </a:r>
                      <a:endParaRPr lang="en-US" sz="12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Alert of possible side effects that may affect your daily activities, caution of ability to drive safely; storing medication to keep it effective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12877" y="152692"/>
            <a:ext cx="37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Label Categories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93186" y="152692"/>
            <a:ext cx="37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Label Information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35662" y="152692"/>
            <a:ext cx="3339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Label Safety</a:t>
            </a:r>
            <a:endParaRPr 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355" y="1957589"/>
            <a:ext cx="5074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Medineoneinate</a:t>
            </a:r>
            <a:r>
              <a:rPr lang="en-US" sz="1200" dirty="0" smtClean="0">
                <a:latin typeface="Comic Sans MS" panose="030F0702030302020204" pitchFamily="66" charset="0"/>
              </a:rPr>
              <a:t> 500 mg Tablets</a:t>
            </a:r>
          </a:p>
        </p:txBody>
      </p:sp>
    </p:spTree>
    <p:extLst>
      <p:ext uri="{BB962C8B-B14F-4D97-AF65-F5344CB8AC3E}">
        <p14:creationId xmlns:p14="http://schemas.microsoft.com/office/powerpoint/2010/main" val="3220213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552</Words>
  <Application>Microsoft Office PowerPoint</Application>
  <PresentationFormat>Widescreen</PresentationFormat>
  <Paragraphs>95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31</cp:revision>
  <cp:lastPrinted>2018-01-21T22:41:57Z</cp:lastPrinted>
  <dcterms:created xsi:type="dcterms:W3CDTF">2017-12-21T22:28:55Z</dcterms:created>
  <dcterms:modified xsi:type="dcterms:W3CDTF">2018-01-21T22:48:55Z</dcterms:modified>
</cp:coreProperties>
</file>