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980238" cy="9210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2" autoAdjust="0"/>
    <p:restoredTop sz="94660"/>
  </p:normalViewPr>
  <p:slideViewPr>
    <p:cSldViewPr snapToGrid="0">
      <p:cViewPr varScale="1">
        <p:scale>
          <a:sx n="29" d="100"/>
          <a:sy n="29" d="100"/>
        </p:scale>
        <p:origin x="78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A97A-933D-4104-8AE3-7A12012B2550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F850-D4EB-424B-9D7C-AC86E49E7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14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A97A-933D-4104-8AE3-7A12012B2550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F850-D4EB-424B-9D7C-AC86E49E7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882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A97A-933D-4104-8AE3-7A12012B2550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F850-D4EB-424B-9D7C-AC86E49E7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560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A97A-933D-4104-8AE3-7A12012B2550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F850-D4EB-424B-9D7C-AC86E49E7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207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A97A-933D-4104-8AE3-7A12012B2550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F850-D4EB-424B-9D7C-AC86E49E7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712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A97A-933D-4104-8AE3-7A12012B2550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F850-D4EB-424B-9D7C-AC86E49E7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865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A97A-933D-4104-8AE3-7A12012B2550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F850-D4EB-424B-9D7C-AC86E49E7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628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A97A-933D-4104-8AE3-7A12012B2550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F850-D4EB-424B-9D7C-AC86E49E7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820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A97A-933D-4104-8AE3-7A12012B2550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F850-D4EB-424B-9D7C-AC86E49E7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718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A97A-933D-4104-8AE3-7A12012B2550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F850-D4EB-424B-9D7C-AC86E49E7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295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A97A-933D-4104-8AE3-7A12012B2550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F850-D4EB-424B-9D7C-AC86E49E7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254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3A97A-933D-4104-8AE3-7A12012B2550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7F850-D4EB-424B-9D7C-AC86E49E7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402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8442" y="64168"/>
            <a:ext cx="11871158" cy="1620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8442" y="1762626"/>
            <a:ext cx="11871158" cy="1620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8442" y="3461084"/>
            <a:ext cx="11871158" cy="1620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8442" y="5159542"/>
            <a:ext cx="11871158" cy="1620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6568" y="235761"/>
            <a:ext cx="11750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1.  According to the Centers for Disease Control (CDC), the number of opioids prescribed in the U.S…. 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1695589"/>
            <a:ext cx="117508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…has quadrupled in the past 15 years, even though there's been no change in the amount of pain American patients report.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558" y="3584780"/>
            <a:ext cx="11750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2. In 2014, 6 out of 10 overdose deaths involved an opioid</a:t>
            </a:r>
            <a:r>
              <a:rPr lang="en-US" sz="3600" dirty="0">
                <a:latin typeface="Comic Sans MS" panose="030F0702030302020204" pitchFamily="66" charset="0"/>
              </a:rPr>
              <a:t>.</a:t>
            </a:r>
            <a:r>
              <a:rPr lang="en-US" sz="3600" dirty="0" smtClean="0">
                <a:latin typeface="Comic Sans MS" panose="030F0702030302020204" pitchFamily="66" charset="0"/>
              </a:rPr>
              <a:t> 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0684" y="5205033"/>
            <a:ext cx="11750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At least half of those opioid overdose deaths involved a prescription opioid. HHS.GOV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092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8442" y="64168"/>
            <a:ext cx="11871158" cy="1620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8442" y="1762626"/>
            <a:ext cx="11871158" cy="1620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8442" y="3461084"/>
            <a:ext cx="11871158" cy="1620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8442" y="5159542"/>
            <a:ext cx="11871158" cy="1620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6568" y="235761"/>
            <a:ext cx="11750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3. Overdose is now the #1 cause of…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2520" y="2081191"/>
            <a:ext cx="11750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…accidental death in the United States for under 50.  HHS.GOV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558" y="3584780"/>
            <a:ext cx="11750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4</a:t>
            </a:r>
            <a:r>
              <a:rPr lang="en-US" sz="3600" dirty="0" smtClean="0">
                <a:latin typeface="Comic Sans MS" panose="030F0702030302020204" pitchFamily="66" charset="0"/>
              </a:rPr>
              <a:t>. In 2015, more than 33,000 Americans died because of an opioid overdose,…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0684" y="5205033"/>
            <a:ext cx="117508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…including prescription opioids, heroin, and illicitly manufactured fentanyl. (CDC)</a:t>
            </a:r>
          </a:p>
          <a:p>
            <a:endParaRPr lang="en-US" sz="36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558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8442" y="64168"/>
            <a:ext cx="11871158" cy="1620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8442" y="1762626"/>
            <a:ext cx="11871158" cy="1620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8442" y="3461084"/>
            <a:ext cx="11871158" cy="1620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8442" y="5159542"/>
            <a:ext cx="11871158" cy="1620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6568" y="235761"/>
            <a:ext cx="11750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5</a:t>
            </a:r>
            <a:r>
              <a:rPr lang="en-US" sz="3600" dirty="0" smtClean="0">
                <a:latin typeface="Comic Sans MS" panose="030F0702030302020204" pitchFamily="66" charset="0"/>
              </a:rPr>
              <a:t>. 91 people die every…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2249586"/>
            <a:ext cx="11750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…day from an opioid overdose. (CDC)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558" y="3584780"/>
            <a:ext cx="11750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6. Drug overdoses are now responsible for more deaths than car accidents,...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0684" y="5205033"/>
            <a:ext cx="117508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…and this trend shows no signs of stopping. (NIH </a:t>
            </a:r>
            <a:r>
              <a:rPr lang="en-US" sz="3600" dirty="0" err="1" smtClean="0">
                <a:latin typeface="Comic Sans MS" panose="030F0702030302020204" pitchFamily="66" charset="0"/>
              </a:rPr>
              <a:t>Drugs.Gov</a:t>
            </a:r>
            <a:r>
              <a:rPr lang="en-US" sz="3600" dirty="0" smtClean="0">
                <a:latin typeface="Comic Sans MS" panose="030F0702030302020204" pitchFamily="66" charset="0"/>
              </a:rPr>
              <a:t>)</a:t>
            </a:r>
          </a:p>
          <a:p>
            <a:endParaRPr lang="en-US" sz="3600" dirty="0" smtClean="0">
              <a:latin typeface="Comic Sans MS" panose="030F0702030302020204" pitchFamily="66" charset="0"/>
            </a:endParaRPr>
          </a:p>
          <a:p>
            <a:endParaRPr lang="en-US" sz="36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257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8442" y="64168"/>
            <a:ext cx="11871158" cy="1620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8442" y="1762626"/>
            <a:ext cx="11871158" cy="1620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8442" y="3461084"/>
            <a:ext cx="11871158" cy="1620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8442" y="5159542"/>
            <a:ext cx="11871158" cy="1620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2558" y="3584780"/>
            <a:ext cx="11750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7</a:t>
            </a:r>
            <a:r>
              <a:rPr lang="en-US" sz="3600" dirty="0" smtClean="0">
                <a:latin typeface="Comic Sans MS" panose="030F0702030302020204" pitchFamily="66" charset="0"/>
              </a:rPr>
              <a:t>. As of 12-21 -2017 Arizona has had 4,747…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0684" y="5205033"/>
            <a:ext cx="117508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…opioid overdoses and 663 opioid related deaths. (Arizona Department of Health Services)</a:t>
            </a:r>
          </a:p>
          <a:p>
            <a:endParaRPr lang="en-US" sz="3600" dirty="0" smtClean="0">
              <a:latin typeface="Comic Sans MS" panose="030F0702030302020204" pitchFamily="66" charset="0"/>
            </a:endParaRPr>
          </a:p>
          <a:p>
            <a:endParaRPr lang="en-US" sz="3600" dirty="0" smtClean="0">
              <a:latin typeface="Comic Sans MS" panose="030F0702030302020204" pitchFamily="66" charset="0"/>
            </a:endParaRPr>
          </a:p>
          <a:p>
            <a:endParaRPr lang="en-US" sz="36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821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201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7</cp:revision>
  <cp:lastPrinted>2018-01-21T23:01:33Z</cp:lastPrinted>
  <dcterms:created xsi:type="dcterms:W3CDTF">2018-01-11T01:12:53Z</dcterms:created>
  <dcterms:modified xsi:type="dcterms:W3CDTF">2018-01-21T23:09:58Z</dcterms:modified>
</cp:coreProperties>
</file>