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8"/>
  </p:handoutMasterIdLst>
  <p:sldIdLst>
    <p:sldId id="256" r:id="rId2"/>
    <p:sldId id="257" r:id="rId3"/>
    <p:sldId id="258" r:id="rId4"/>
    <p:sldId id="259" r:id="rId5"/>
    <p:sldId id="260" r:id="rId6"/>
    <p:sldId id="261" r:id="rId7"/>
  </p:sldIdLst>
  <p:sldSz cx="12192000" cy="6858000"/>
  <p:notesSz cx="6858000" cy="92122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eer Pressure Cards" id="{418B1EA4-06D3-4E0A-B100-9A7BF57270CF}">
          <p14:sldIdLst>
            <p14:sldId id="256"/>
            <p14:sldId id="257"/>
            <p14:sldId id="258"/>
          </p14:sldIdLst>
        </p14:section>
        <p14:section name="Facilitator Key Cards" id="{0339B64A-BE40-4030-A7FF-28623D329500}">
          <p14:sldIdLst>
            <p14:sldId id="259"/>
            <p14:sldId id="260"/>
            <p14:sldId id="26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6" autoAdjust="0"/>
    <p:restoredTop sz="94660"/>
  </p:normalViewPr>
  <p:slideViewPr>
    <p:cSldViewPr snapToGrid="0">
      <p:cViewPr varScale="1">
        <p:scale>
          <a:sx n="30" d="100"/>
          <a:sy n="30" d="100"/>
        </p:scale>
        <p:origin x="72" y="7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228" cy="46204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5213" y="0"/>
            <a:ext cx="2971227" cy="462043"/>
          </a:xfrm>
          <a:prstGeom prst="rect">
            <a:avLst/>
          </a:prstGeom>
        </p:spPr>
        <p:txBody>
          <a:bodyPr vert="horz" lIns="91440" tIns="45720" rIns="91440" bIns="45720" rtlCol="0"/>
          <a:lstStyle>
            <a:lvl1pPr algn="r">
              <a:defRPr sz="1200"/>
            </a:lvl1pPr>
          </a:lstStyle>
          <a:p>
            <a:fld id="{DC761CC2-3763-4F7F-9170-CFC4CAF3E35D}" type="datetimeFigureOut">
              <a:rPr lang="en-US" smtClean="0"/>
              <a:t>1/21/2018</a:t>
            </a:fld>
            <a:endParaRPr lang="en-US"/>
          </a:p>
        </p:txBody>
      </p:sp>
      <p:sp>
        <p:nvSpPr>
          <p:cNvPr id="4" name="Footer Placeholder 3"/>
          <p:cNvSpPr>
            <a:spLocks noGrp="1"/>
          </p:cNvSpPr>
          <p:nvPr>
            <p:ph type="ftr" sz="quarter" idx="2"/>
          </p:nvPr>
        </p:nvSpPr>
        <p:spPr>
          <a:xfrm>
            <a:off x="0" y="8750221"/>
            <a:ext cx="2971228" cy="46204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5213" y="8750221"/>
            <a:ext cx="2971227" cy="462042"/>
          </a:xfrm>
          <a:prstGeom prst="rect">
            <a:avLst/>
          </a:prstGeom>
        </p:spPr>
        <p:txBody>
          <a:bodyPr vert="horz" lIns="91440" tIns="45720" rIns="91440" bIns="45720" rtlCol="0" anchor="b"/>
          <a:lstStyle>
            <a:lvl1pPr algn="r">
              <a:defRPr sz="1200"/>
            </a:lvl1pPr>
          </a:lstStyle>
          <a:p>
            <a:fld id="{DE65F172-D49F-469B-B55C-A0A9C77ED2C6}" type="slidenum">
              <a:rPr lang="en-US" smtClean="0"/>
              <a:t>‹#›</a:t>
            </a:fld>
            <a:endParaRPr lang="en-US"/>
          </a:p>
        </p:txBody>
      </p:sp>
    </p:spTree>
    <p:extLst>
      <p:ext uri="{BB962C8B-B14F-4D97-AF65-F5344CB8AC3E}">
        <p14:creationId xmlns:p14="http://schemas.microsoft.com/office/powerpoint/2010/main" val="12531739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80796D1-487B-43AE-B7F0-FE04A947B0BE}" type="datetimeFigureOut">
              <a:rPr lang="en-US" smtClean="0"/>
              <a:t>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3DE667-9F94-4A6A-8FCC-ECF51696F4E2}" type="slidenum">
              <a:rPr lang="en-US" smtClean="0"/>
              <a:t>‹#›</a:t>
            </a:fld>
            <a:endParaRPr lang="en-US"/>
          </a:p>
        </p:txBody>
      </p:sp>
    </p:spTree>
    <p:extLst>
      <p:ext uri="{BB962C8B-B14F-4D97-AF65-F5344CB8AC3E}">
        <p14:creationId xmlns:p14="http://schemas.microsoft.com/office/powerpoint/2010/main" val="171096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0796D1-487B-43AE-B7F0-FE04A947B0BE}" type="datetimeFigureOut">
              <a:rPr lang="en-US" smtClean="0"/>
              <a:t>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3DE667-9F94-4A6A-8FCC-ECF51696F4E2}" type="slidenum">
              <a:rPr lang="en-US" smtClean="0"/>
              <a:t>‹#›</a:t>
            </a:fld>
            <a:endParaRPr lang="en-US"/>
          </a:p>
        </p:txBody>
      </p:sp>
    </p:spTree>
    <p:extLst>
      <p:ext uri="{BB962C8B-B14F-4D97-AF65-F5344CB8AC3E}">
        <p14:creationId xmlns:p14="http://schemas.microsoft.com/office/powerpoint/2010/main" val="3719587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0796D1-487B-43AE-B7F0-FE04A947B0BE}" type="datetimeFigureOut">
              <a:rPr lang="en-US" smtClean="0"/>
              <a:t>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3DE667-9F94-4A6A-8FCC-ECF51696F4E2}" type="slidenum">
              <a:rPr lang="en-US" smtClean="0"/>
              <a:t>‹#›</a:t>
            </a:fld>
            <a:endParaRPr lang="en-US"/>
          </a:p>
        </p:txBody>
      </p:sp>
    </p:spTree>
    <p:extLst>
      <p:ext uri="{BB962C8B-B14F-4D97-AF65-F5344CB8AC3E}">
        <p14:creationId xmlns:p14="http://schemas.microsoft.com/office/powerpoint/2010/main" val="1594136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0796D1-487B-43AE-B7F0-FE04A947B0BE}" type="datetimeFigureOut">
              <a:rPr lang="en-US" smtClean="0"/>
              <a:t>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3DE667-9F94-4A6A-8FCC-ECF51696F4E2}" type="slidenum">
              <a:rPr lang="en-US" smtClean="0"/>
              <a:t>‹#›</a:t>
            </a:fld>
            <a:endParaRPr lang="en-US"/>
          </a:p>
        </p:txBody>
      </p:sp>
    </p:spTree>
    <p:extLst>
      <p:ext uri="{BB962C8B-B14F-4D97-AF65-F5344CB8AC3E}">
        <p14:creationId xmlns:p14="http://schemas.microsoft.com/office/powerpoint/2010/main" val="2355938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80796D1-487B-43AE-B7F0-FE04A947B0BE}" type="datetimeFigureOut">
              <a:rPr lang="en-US" smtClean="0"/>
              <a:t>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3DE667-9F94-4A6A-8FCC-ECF51696F4E2}" type="slidenum">
              <a:rPr lang="en-US" smtClean="0"/>
              <a:t>‹#›</a:t>
            </a:fld>
            <a:endParaRPr lang="en-US"/>
          </a:p>
        </p:txBody>
      </p:sp>
    </p:spTree>
    <p:extLst>
      <p:ext uri="{BB962C8B-B14F-4D97-AF65-F5344CB8AC3E}">
        <p14:creationId xmlns:p14="http://schemas.microsoft.com/office/powerpoint/2010/main" val="4251199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80796D1-487B-43AE-B7F0-FE04A947B0BE}" type="datetimeFigureOut">
              <a:rPr lang="en-US" smtClean="0"/>
              <a:t>1/21/2018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3DE667-9F94-4A6A-8FCC-ECF51696F4E2}" type="slidenum">
              <a:rPr lang="en-US" smtClean="0"/>
              <a:t>‹#›</a:t>
            </a:fld>
            <a:endParaRPr lang="en-US"/>
          </a:p>
        </p:txBody>
      </p:sp>
    </p:spTree>
    <p:extLst>
      <p:ext uri="{BB962C8B-B14F-4D97-AF65-F5344CB8AC3E}">
        <p14:creationId xmlns:p14="http://schemas.microsoft.com/office/powerpoint/2010/main" val="2251835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80796D1-487B-43AE-B7F0-FE04A947B0BE}" type="datetimeFigureOut">
              <a:rPr lang="en-US" smtClean="0"/>
              <a:t>1/21/2018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3DE667-9F94-4A6A-8FCC-ECF51696F4E2}" type="slidenum">
              <a:rPr lang="en-US" smtClean="0"/>
              <a:t>‹#›</a:t>
            </a:fld>
            <a:endParaRPr lang="en-US"/>
          </a:p>
        </p:txBody>
      </p:sp>
    </p:spTree>
    <p:extLst>
      <p:ext uri="{BB962C8B-B14F-4D97-AF65-F5344CB8AC3E}">
        <p14:creationId xmlns:p14="http://schemas.microsoft.com/office/powerpoint/2010/main" val="1252454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80796D1-487B-43AE-B7F0-FE04A947B0BE}" type="datetimeFigureOut">
              <a:rPr lang="en-US" smtClean="0"/>
              <a:t>1/21/2018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3DE667-9F94-4A6A-8FCC-ECF51696F4E2}" type="slidenum">
              <a:rPr lang="en-US" smtClean="0"/>
              <a:t>‹#›</a:t>
            </a:fld>
            <a:endParaRPr lang="en-US"/>
          </a:p>
        </p:txBody>
      </p:sp>
    </p:spTree>
    <p:extLst>
      <p:ext uri="{BB962C8B-B14F-4D97-AF65-F5344CB8AC3E}">
        <p14:creationId xmlns:p14="http://schemas.microsoft.com/office/powerpoint/2010/main" val="474687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0796D1-487B-43AE-B7F0-FE04A947B0BE}" type="datetimeFigureOut">
              <a:rPr lang="en-US" smtClean="0"/>
              <a:t>1/21/2018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3DE667-9F94-4A6A-8FCC-ECF51696F4E2}" type="slidenum">
              <a:rPr lang="en-US" smtClean="0"/>
              <a:t>‹#›</a:t>
            </a:fld>
            <a:endParaRPr lang="en-US"/>
          </a:p>
        </p:txBody>
      </p:sp>
    </p:spTree>
    <p:extLst>
      <p:ext uri="{BB962C8B-B14F-4D97-AF65-F5344CB8AC3E}">
        <p14:creationId xmlns:p14="http://schemas.microsoft.com/office/powerpoint/2010/main" val="3866785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0796D1-487B-43AE-B7F0-FE04A947B0BE}" type="datetimeFigureOut">
              <a:rPr lang="en-US" smtClean="0"/>
              <a:t>1/21/2018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3DE667-9F94-4A6A-8FCC-ECF51696F4E2}" type="slidenum">
              <a:rPr lang="en-US" smtClean="0"/>
              <a:t>‹#›</a:t>
            </a:fld>
            <a:endParaRPr lang="en-US"/>
          </a:p>
        </p:txBody>
      </p:sp>
    </p:spTree>
    <p:extLst>
      <p:ext uri="{BB962C8B-B14F-4D97-AF65-F5344CB8AC3E}">
        <p14:creationId xmlns:p14="http://schemas.microsoft.com/office/powerpoint/2010/main" val="1438018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0796D1-487B-43AE-B7F0-FE04A947B0BE}" type="datetimeFigureOut">
              <a:rPr lang="en-US" smtClean="0"/>
              <a:t>1/21/2018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3DE667-9F94-4A6A-8FCC-ECF51696F4E2}" type="slidenum">
              <a:rPr lang="en-US" smtClean="0"/>
              <a:t>‹#›</a:t>
            </a:fld>
            <a:endParaRPr lang="en-US"/>
          </a:p>
        </p:txBody>
      </p:sp>
    </p:spTree>
    <p:extLst>
      <p:ext uri="{BB962C8B-B14F-4D97-AF65-F5344CB8AC3E}">
        <p14:creationId xmlns:p14="http://schemas.microsoft.com/office/powerpoint/2010/main" val="4132621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0796D1-487B-43AE-B7F0-FE04A947B0BE}" type="datetimeFigureOut">
              <a:rPr lang="en-US" smtClean="0"/>
              <a:t>1/21/2018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3DE667-9F94-4A6A-8FCC-ECF51696F4E2}" type="slidenum">
              <a:rPr lang="en-US" smtClean="0"/>
              <a:t>‹#›</a:t>
            </a:fld>
            <a:endParaRPr lang="en-US"/>
          </a:p>
        </p:txBody>
      </p:sp>
    </p:spTree>
    <p:extLst>
      <p:ext uri="{BB962C8B-B14F-4D97-AF65-F5344CB8AC3E}">
        <p14:creationId xmlns:p14="http://schemas.microsoft.com/office/powerpoint/2010/main" val="2480735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3962400" cy="68579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TextBox 5"/>
          <p:cNvSpPr txBox="1"/>
          <p:nvPr/>
        </p:nvSpPr>
        <p:spPr>
          <a:xfrm>
            <a:off x="152400" y="106680"/>
            <a:ext cx="3810000" cy="2585323"/>
          </a:xfrm>
          <a:prstGeom prst="rect">
            <a:avLst/>
          </a:prstGeom>
          <a:noFill/>
        </p:spPr>
        <p:txBody>
          <a:bodyPr wrap="square" rtlCol="0">
            <a:spAutoFit/>
          </a:bodyPr>
          <a:lstStyle/>
          <a:p>
            <a:r>
              <a:rPr lang="en-US" b="1" dirty="0" smtClean="0">
                <a:latin typeface="Comic Sans MS" panose="030F0702030302020204" pitchFamily="66" charset="0"/>
              </a:rPr>
              <a:t>Peer Pressure #1: </a:t>
            </a:r>
          </a:p>
          <a:p>
            <a:r>
              <a:rPr lang="en-US" dirty="0" smtClean="0">
                <a:latin typeface="Comic Sans MS" panose="030F0702030302020204" pitchFamily="66" charset="0"/>
              </a:rPr>
              <a:t>You are at a party and someone offers you pills, claiming they will help you loosen up and enjoy the party more.</a:t>
            </a:r>
          </a:p>
          <a:p>
            <a:endParaRPr lang="en-US" dirty="0">
              <a:latin typeface="Comic Sans MS" panose="030F0702030302020204" pitchFamily="66" charset="0"/>
            </a:endParaRPr>
          </a:p>
          <a:p>
            <a:r>
              <a:rPr lang="en-US" b="1" dirty="0" smtClean="0">
                <a:latin typeface="Comic Sans MS" panose="030F0702030302020204" pitchFamily="66" charset="0"/>
              </a:rPr>
              <a:t>Outcomes:</a:t>
            </a:r>
          </a:p>
          <a:p>
            <a:endParaRPr lang="en-US" dirty="0"/>
          </a:p>
          <a:p>
            <a:endParaRPr lang="en-US" dirty="0"/>
          </a:p>
        </p:txBody>
      </p:sp>
      <p:sp>
        <p:nvSpPr>
          <p:cNvPr id="13" name="Rectangle 12"/>
          <p:cNvSpPr/>
          <p:nvPr/>
        </p:nvSpPr>
        <p:spPr>
          <a:xfrm>
            <a:off x="4114800" y="0"/>
            <a:ext cx="3962400" cy="68579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Rectangle 13"/>
          <p:cNvSpPr/>
          <p:nvPr/>
        </p:nvSpPr>
        <p:spPr>
          <a:xfrm>
            <a:off x="8229600" y="1"/>
            <a:ext cx="3962400" cy="68579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TextBox 14"/>
          <p:cNvSpPr txBox="1"/>
          <p:nvPr/>
        </p:nvSpPr>
        <p:spPr>
          <a:xfrm>
            <a:off x="4191000" y="106680"/>
            <a:ext cx="3810000" cy="2862322"/>
          </a:xfrm>
          <a:prstGeom prst="rect">
            <a:avLst/>
          </a:prstGeom>
          <a:noFill/>
        </p:spPr>
        <p:txBody>
          <a:bodyPr wrap="square" rtlCol="0">
            <a:spAutoFit/>
          </a:bodyPr>
          <a:lstStyle/>
          <a:p>
            <a:r>
              <a:rPr lang="en-US" b="1" dirty="0" smtClean="0">
                <a:latin typeface="Comic Sans MS" panose="030F0702030302020204" pitchFamily="66" charset="0"/>
              </a:rPr>
              <a:t>Peer Pressure #2: </a:t>
            </a:r>
          </a:p>
          <a:p>
            <a:r>
              <a:rPr lang="en-US" dirty="0" smtClean="0">
                <a:latin typeface="Comic Sans MS" panose="030F0702030302020204" pitchFamily="66" charset="0"/>
              </a:rPr>
              <a:t>You and your friends are bored and one of them suggest looking into the medicine cabinet to see if your parents have any drugs they could try.</a:t>
            </a:r>
          </a:p>
          <a:p>
            <a:endParaRPr lang="en-US" dirty="0">
              <a:latin typeface="Comic Sans MS" panose="030F0702030302020204" pitchFamily="66" charset="0"/>
            </a:endParaRPr>
          </a:p>
          <a:p>
            <a:r>
              <a:rPr lang="en-US" b="1" dirty="0" smtClean="0">
                <a:latin typeface="Comic Sans MS" panose="030F0702030302020204" pitchFamily="66" charset="0"/>
              </a:rPr>
              <a:t>Outcomes:</a:t>
            </a:r>
          </a:p>
          <a:p>
            <a:endParaRPr lang="en-US" dirty="0"/>
          </a:p>
          <a:p>
            <a:endParaRPr lang="en-US" dirty="0"/>
          </a:p>
        </p:txBody>
      </p:sp>
      <p:sp>
        <p:nvSpPr>
          <p:cNvPr id="16" name="TextBox 15"/>
          <p:cNvSpPr txBox="1"/>
          <p:nvPr/>
        </p:nvSpPr>
        <p:spPr>
          <a:xfrm>
            <a:off x="8305800" y="106679"/>
            <a:ext cx="3810000" cy="2862322"/>
          </a:xfrm>
          <a:prstGeom prst="rect">
            <a:avLst/>
          </a:prstGeom>
          <a:noFill/>
        </p:spPr>
        <p:txBody>
          <a:bodyPr wrap="square" rtlCol="0">
            <a:spAutoFit/>
          </a:bodyPr>
          <a:lstStyle/>
          <a:p>
            <a:r>
              <a:rPr lang="en-US" b="1" dirty="0" smtClean="0">
                <a:latin typeface="Comic Sans MS" panose="030F0702030302020204" pitchFamily="66" charset="0"/>
              </a:rPr>
              <a:t>Peer Pressure #3: </a:t>
            </a:r>
          </a:p>
          <a:p>
            <a:r>
              <a:rPr lang="en-US" dirty="0" smtClean="0">
                <a:latin typeface="Comic Sans MS" panose="030F0702030302020204" pitchFamily="66" charset="0"/>
              </a:rPr>
              <a:t>A group of students see you eating alone and ask if you want to sit with them at lunch.  Later they ask if you want to skip class and go get high with them.</a:t>
            </a:r>
          </a:p>
          <a:p>
            <a:endParaRPr lang="en-US" dirty="0">
              <a:latin typeface="Comic Sans MS" panose="030F0702030302020204" pitchFamily="66" charset="0"/>
            </a:endParaRPr>
          </a:p>
          <a:p>
            <a:r>
              <a:rPr lang="en-US" b="1" dirty="0" smtClean="0">
                <a:latin typeface="Comic Sans MS" panose="030F0702030302020204" pitchFamily="66" charset="0"/>
              </a:rPr>
              <a:t>Outcomes:</a:t>
            </a:r>
          </a:p>
          <a:p>
            <a:endParaRPr lang="en-US" dirty="0"/>
          </a:p>
          <a:p>
            <a:endParaRPr lang="en-US" dirty="0"/>
          </a:p>
        </p:txBody>
      </p:sp>
    </p:spTree>
    <p:extLst>
      <p:ext uri="{BB962C8B-B14F-4D97-AF65-F5344CB8AC3E}">
        <p14:creationId xmlns:p14="http://schemas.microsoft.com/office/powerpoint/2010/main" val="2050340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3962400" cy="68579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TextBox 5"/>
          <p:cNvSpPr txBox="1"/>
          <p:nvPr/>
        </p:nvSpPr>
        <p:spPr>
          <a:xfrm>
            <a:off x="152400" y="106680"/>
            <a:ext cx="3810000" cy="3139321"/>
          </a:xfrm>
          <a:prstGeom prst="rect">
            <a:avLst/>
          </a:prstGeom>
          <a:noFill/>
        </p:spPr>
        <p:txBody>
          <a:bodyPr wrap="square" rtlCol="0">
            <a:spAutoFit/>
          </a:bodyPr>
          <a:lstStyle/>
          <a:p>
            <a:r>
              <a:rPr lang="en-US" b="1" dirty="0" smtClean="0">
                <a:latin typeface="Comic Sans MS" panose="030F0702030302020204" pitchFamily="66" charset="0"/>
              </a:rPr>
              <a:t>Peer Pressure #4: </a:t>
            </a:r>
          </a:p>
          <a:p>
            <a:r>
              <a:rPr lang="en-US" dirty="0" smtClean="0">
                <a:latin typeface="Comic Sans MS" panose="030F0702030302020204" pitchFamily="66" charset="0"/>
              </a:rPr>
              <a:t>Your parents are getting a divorce and you are very upset.  A student at school shared some pills prescribed to them and said it is how they got through their parents divorce.</a:t>
            </a:r>
          </a:p>
          <a:p>
            <a:endParaRPr lang="en-US" dirty="0">
              <a:latin typeface="Comic Sans MS" panose="030F0702030302020204" pitchFamily="66" charset="0"/>
            </a:endParaRPr>
          </a:p>
          <a:p>
            <a:r>
              <a:rPr lang="en-US" b="1" dirty="0" smtClean="0">
                <a:latin typeface="Comic Sans MS" panose="030F0702030302020204" pitchFamily="66" charset="0"/>
              </a:rPr>
              <a:t>Outcomes:</a:t>
            </a:r>
          </a:p>
          <a:p>
            <a:endParaRPr lang="en-US" dirty="0"/>
          </a:p>
          <a:p>
            <a:endParaRPr lang="en-US" dirty="0"/>
          </a:p>
        </p:txBody>
      </p:sp>
      <p:sp>
        <p:nvSpPr>
          <p:cNvPr id="13" name="Rectangle 12"/>
          <p:cNvSpPr/>
          <p:nvPr/>
        </p:nvSpPr>
        <p:spPr>
          <a:xfrm>
            <a:off x="4114800" y="0"/>
            <a:ext cx="3962400" cy="68579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Rectangle 13"/>
          <p:cNvSpPr/>
          <p:nvPr/>
        </p:nvSpPr>
        <p:spPr>
          <a:xfrm>
            <a:off x="8229600" y="1"/>
            <a:ext cx="3962400" cy="68579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TextBox 14"/>
          <p:cNvSpPr txBox="1"/>
          <p:nvPr/>
        </p:nvSpPr>
        <p:spPr>
          <a:xfrm>
            <a:off x="4191000" y="106680"/>
            <a:ext cx="3810000" cy="3970318"/>
          </a:xfrm>
          <a:prstGeom prst="rect">
            <a:avLst/>
          </a:prstGeom>
          <a:noFill/>
        </p:spPr>
        <p:txBody>
          <a:bodyPr wrap="square" rtlCol="0">
            <a:spAutoFit/>
          </a:bodyPr>
          <a:lstStyle/>
          <a:p>
            <a:r>
              <a:rPr lang="en-US" b="1" dirty="0" smtClean="0">
                <a:latin typeface="Comic Sans MS" panose="030F0702030302020204" pitchFamily="66" charset="0"/>
              </a:rPr>
              <a:t>Peer Pressure #5: </a:t>
            </a:r>
          </a:p>
          <a:p>
            <a:r>
              <a:rPr lang="en-US" dirty="0" smtClean="0">
                <a:latin typeface="Comic Sans MS" panose="030F0702030302020204" pitchFamily="66" charset="0"/>
              </a:rPr>
              <a:t>A peer is telling you how their sister was prescribed pain medication after her injury.  The sister brags about how the medication makes her feel like she is on a roller coaster, lightheaded and carefree.  This peer asks if you want to try some too. </a:t>
            </a:r>
          </a:p>
          <a:p>
            <a:endParaRPr lang="en-US" dirty="0">
              <a:latin typeface="Comic Sans MS" panose="030F0702030302020204" pitchFamily="66" charset="0"/>
            </a:endParaRPr>
          </a:p>
          <a:p>
            <a:r>
              <a:rPr lang="en-US" b="1" dirty="0" smtClean="0">
                <a:latin typeface="Comic Sans MS" panose="030F0702030302020204" pitchFamily="66" charset="0"/>
              </a:rPr>
              <a:t>Outcomes:</a:t>
            </a:r>
          </a:p>
          <a:p>
            <a:endParaRPr lang="en-US" dirty="0"/>
          </a:p>
          <a:p>
            <a:endParaRPr lang="en-US" dirty="0"/>
          </a:p>
        </p:txBody>
      </p:sp>
      <p:sp>
        <p:nvSpPr>
          <p:cNvPr id="16" name="TextBox 15"/>
          <p:cNvSpPr txBox="1"/>
          <p:nvPr/>
        </p:nvSpPr>
        <p:spPr>
          <a:xfrm>
            <a:off x="8305800" y="106679"/>
            <a:ext cx="3810000" cy="2862322"/>
          </a:xfrm>
          <a:prstGeom prst="rect">
            <a:avLst/>
          </a:prstGeom>
          <a:noFill/>
        </p:spPr>
        <p:txBody>
          <a:bodyPr wrap="square" rtlCol="0">
            <a:spAutoFit/>
          </a:bodyPr>
          <a:lstStyle/>
          <a:p>
            <a:r>
              <a:rPr lang="en-US" b="1" dirty="0" smtClean="0">
                <a:latin typeface="Comic Sans MS" panose="030F0702030302020204" pitchFamily="66" charset="0"/>
              </a:rPr>
              <a:t>Peer Pressure #6: </a:t>
            </a:r>
          </a:p>
          <a:p>
            <a:r>
              <a:rPr lang="en-US" dirty="0" smtClean="0">
                <a:latin typeface="Comic Sans MS" panose="030F0702030302020204" pitchFamily="66" charset="0"/>
              </a:rPr>
              <a:t>You and your friend are often teased on social media about your looks.  Your friend is taking her mom’s diet pills to lose weight and offers you some.</a:t>
            </a:r>
          </a:p>
          <a:p>
            <a:endParaRPr lang="en-US" dirty="0">
              <a:latin typeface="Comic Sans MS" panose="030F0702030302020204" pitchFamily="66" charset="0"/>
            </a:endParaRPr>
          </a:p>
          <a:p>
            <a:r>
              <a:rPr lang="en-US" b="1" dirty="0" smtClean="0">
                <a:latin typeface="Comic Sans MS" panose="030F0702030302020204" pitchFamily="66" charset="0"/>
              </a:rPr>
              <a:t>Outcomes:</a:t>
            </a:r>
          </a:p>
          <a:p>
            <a:endParaRPr lang="en-US" dirty="0"/>
          </a:p>
          <a:p>
            <a:endParaRPr lang="en-US" dirty="0"/>
          </a:p>
        </p:txBody>
      </p:sp>
    </p:spTree>
    <p:extLst>
      <p:ext uri="{BB962C8B-B14F-4D97-AF65-F5344CB8AC3E}">
        <p14:creationId xmlns:p14="http://schemas.microsoft.com/office/powerpoint/2010/main" val="44972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3962400" cy="68579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TextBox 5"/>
          <p:cNvSpPr txBox="1"/>
          <p:nvPr/>
        </p:nvSpPr>
        <p:spPr>
          <a:xfrm>
            <a:off x="152400" y="106680"/>
            <a:ext cx="3810000" cy="3139321"/>
          </a:xfrm>
          <a:prstGeom prst="rect">
            <a:avLst/>
          </a:prstGeom>
          <a:noFill/>
        </p:spPr>
        <p:txBody>
          <a:bodyPr wrap="square" rtlCol="0">
            <a:spAutoFit/>
          </a:bodyPr>
          <a:lstStyle/>
          <a:p>
            <a:r>
              <a:rPr lang="en-US" b="1" dirty="0" smtClean="0">
                <a:latin typeface="Comic Sans MS" panose="030F0702030302020204" pitchFamily="66" charset="0"/>
              </a:rPr>
              <a:t>Peer Pressure #7: </a:t>
            </a:r>
          </a:p>
          <a:p>
            <a:r>
              <a:rPr lang="en-US" dirty="0" smtClean="0">
                <a:latin typeface="Comic Sans MS" panose="030F0702030302020204" pitchFamily="66" charset="0"/>
              </a:rPr>
              <a:t>You are under pressure to get good grades in order to qualify for scholarships.  A friend offers you some of her prescription medication that helps her focus better.</a:t>
            </a:r>
          </a:p>
          <a:p>
            <a:endParaRPr lang="en-US" dirty="0">
              <a:latin typeface="Comic Sans MS" panose="030F0702030302020204" pitchFamily="66" charset="0"/>
            </a:endParaRPr>
          </a:p>
          <a:p>
            <a:r>
              <a:rPr lang="en-US" b="1" dirty="0" smtClean="0">
                <a:latin typeface="Comic Sans MS" panose="030F0702030302020204" pitchFamily="66" charset="0"/>
              </a:rPr>
              <a:t>Outcomes:</a:t>
            </a:r>
          </a:p>
          <a:p>
            <a:endParaRPr lang="en-US" dirty="0"/>
          </a:p>
          <a:p>
            <a:endParaRPr lang="en-US" dirty="0"/>
          </a:p>
        </p:txBody>
      </p:sp>
      <p:sp>
        <p:nvSpPr>
          <p:cNvPr id="13" name="Rectangle 12"/>
          <p:cNvSpPr/>
          <p:nvPr/>
        </p:nvSpPr>
        <p:spPr>
          <a:xfrm>
            <a:off x="4191000" y="1"/>
            <a:ext cx="3962400" cy="68579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Rectangle 13"/>
          <p:cNvSpPr/>
          <p:nvPr/>
        </p:nvSpPr>
        <p:spPr>
          <a:xfrm>
            <a:off x="8229600" y="1"/>
            <a:ext cx="3962400" cy="68579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TextBox 14"/>
          <p:cNvSpPr txBox="1"/>
          <p:nvPr/>
        </p:nvSpPr>
        <p:spPr>
          <a:xfrm>
            <a:off x="4191000" y="106680"/>
            <a:ext cx="3810000" cy="2585323"/>
          </a:xfrm>
          <a:prstGeom prst="rect">
            <a:avLst/>
          </a:prstGeom>
          <a:noFill/>
        </p:spPr>
        <p:txBody>
          <a:bodyPr wrap="square" rtlCol="0">
            <a:spAutoFit/>
          </a:bodyPr>
          <a:lstStyle/>
          <a:p>
            <a:r>
              <a:rPr lang="en-US" b="1" dirty="0" smtClean="0">
                <a:latin typeface="Comic Sans MS" panose="030F0702030302020204" pitchFamily="66" charset="0"/>
              </a:rPr>
              <a:t>Peer Pressure #8: </a:t>
            </a:r>
          </a:p>
          <a:p>
            <a:r>
              <a:rPr lang="en-US" dirty="0" smtClean="0">
                <a:latin typeface="Comic Sans MS" panose="030F0702030302020204" pitchFamily="66" charset="0"/>
              </a:rPr>
              <a:t>You have a bad headache but don't want to miss class to go to the nurse. A peer at school offers you some pain relievers. </a:t>
            </a:r>
          </a:p>
          <a:p>
            <a:endParaRPr lang="en-US" dirty="0">
              <a:latin typeface="Comic Sans MS" panose="030F0702030302020204" pitchFamily="66" charset="0"/>
            </a:endParaRPr>
          </a:p>
          <a:p>
            <a:r>
              <a:rPr lang="en-US" b="1" dirty="0" smtClean="0">
                <a:latin typeface="Comic Sans MS" panose="030F0702030302020204" pitchFamily="66" charset="0"/>
              </a:rPr>
              <a:t>Outcomes:</a:t>
            </a:r>
          </a:p>
          <a:p>
            <a:endParaRPr lang="en-US" dirty="0"/>
          </a:p>
          <a:p>
            <a:endParaRPr lang="en-US" dirty="0"/>
          </a:p>
        </p:txBody>
      </p:sp>
      <p:sp>
        <p:nvSpPr>
          <p:cNvPr id="16" name="TextBox 15"/>
          <p:cNvSpPr txBox="1"/>
          <p:nvPr/>
        </p:nvSpPr>
        <p:spPr>
          <a:xfrm>
            <a:off x="8305800" y="106679"/>
            <a:ext cx="3810000" cy="3693319"/>
          </a:xfrm>
          <a:prstGeom prst="rect">
            <a:avLst/>
          </a:prstGeom>
          <a:noFill/>
        </p:spPr>
        <p:txBody>
          <a:bodyPr wrap="square" rtlCol="0">
            <a:spAutoFit/>
          </a:bodyPr>
          <a:lstStyle/>
          <a:p>
            <a:r>
              <a:rPr lang="en-US" b="1" dirty="0" smtClean="0">
                <a:latin typeface="Comic Sans MS" panose="030F0702030302020204" pitchFamily="66" charset="0"/>
              </a:rPr>
              <a:t>Peer Pressure #9: </a:t>
            </a:r>
          </a:p>
          <a:p>
            <a:r>
              <a:rPr lang="en-US" dirty="0" smtClean="0">
                <a:latin typeface="Comic Sans MS" panose="030F0702030302020204" pitchFamily="66" charset="0"/>
              </a:rPr>
              <a:t>You are so rundown from going between team practice, homework, chores and friends and family attention and now a major competition is coming up.  A friend offers you some pills claiming they will give you extra energy.</a:t>
            </a:r>
          </a:p>
          <a:p>
            <a:endParaRPr lang="en-US" dirty="0">
              <a:latin typeface="Comic Sans MS" panose="030F0702030302020204" pitchFamily="66" charset="0"/>
            </a:endParaRPr>
          </a:p>
          <a:p>
            <a:r>
              <a:rPr lang="en-US" b="1" dirty="0" smtClean="0">
                <a:latin typeface="Comic Sans MS" panose="030F0702030302020204" pitchFamily="66" charset="0"/>
              </a:rPr>
              <a:t>Outcomes:</a:t>
            </a:r>
          </a:p>
          <a:p>
            <a:endParaRPr lang="en-US" dirty="0"/>
          </a:p>
          <a:p>
            <a:endParaRPr lang="en-US" dirty="0"/>
          </a:p>
        </p:txBody>
      </p:sp>
    </p:spTree>
    <p:extLst>
      <p:ext uri="{BB962C8B-B14F-4D97-AF65-F5344CB8AC3E}">
        <p14:creationId xmlns:p14="http://schemas.microsoft.com/office/powerpoint/2010/main" val="2318563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3962400" cy="68579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TextBox 5"/>
          <p:cNvSpPr txBox="1"/>
          <p:nvPr/>
        </p:nvSpPr>
        <p:spPr>
          <a:xfrm>
            <a:off x="76200" y="60958"/>
            <a:ext cx="3886200" cy="9233297"/>
          </a:xfrm>
          <a:prstGeom prst="rect">
            <a:avLst/>
          </a:prstGeom>
          <a:noFill/>
        </p:spPr>
        <p:txBody>
          <a:bodyPr wrap="square" rtlCol="0">
            <a:spAutoFit/>
          </a:bodyPr>
          <a:lstStyle/>
          <a:p>
            <a:r>
              <a:rPr lang="en-US" b="1" dirty="0" smtClean="0">
                <a:latin typeface="Comic Sans MS" panose="030F0702030302020204" pitchFamily="66" charset="0"/>
              </a:rPr>
              <a:t>Peer Pressure #1: </a:t>
            </a:r>
          </a:p>
          <a:p>
            <a:r>
              <a:rPr lang="en-US" dirty="0" smtClean="0">
                <a:latin typeface="Comic Sans MS" panose="030F0702030302020204" pitchFamily="66" charset="0"/>
              </a:rPr>
              <a:t>You are at a party and someone offers you pills, claiming they will help you loosen up and enjoy the party more.</a:t>
            </a:r>
          </a:p>
          <a:p>
            <a:r>
              <a:rPr lang="en-US" b="1" dirty="0" smtClean="0">
                <a:solidFill>
                  <a:srgbClr val="FF0000"/>
                </a:solidFill>
                <a:latin typeface="Comic Sans MS" panose="030F0702030302020204" pitchFamily="66" charset="0"/>
              </a:rPr>
              <a:t>Possible Outcomes:</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You get sick or pass out</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Peers post embarrassing or humiliating pics of your behavior while under the influence</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You flirt with the wrong person and get into a fight or get dumped</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Out of control behavior causes property to get damages-pay restitution</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Coaches become aware of your behavior on social media sites and bench you</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You get caught with a DUI driving home from the party</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Consequences for drug trafficking</a:t>
            </a:r>
          </a:p>
          <a:p>
            <a:pPr marL="285750" indent="-285750">
              <a:buFont typeface="Arial" panose="020B0604020202020204" pitchFamily="34" charset="0"/>
              <a:buChar char="•"/>
            </a:pPr>
            <a:endParaRPr lang="en-US" dirty="0" smtClean="0">
              <a:solidFill>
                <a:srgbClr val="FF0000"/>
              </a:solidFill>
              <a:latin typeface="Comic Sans MS" panose="030F0702030302020204" pitchFamily="66" charset="0"/>
            </a:endParaRPr>
          </a:p>
          <a:p>
            <a:pPr marL="285750" indent="-285750">
              <a:buFont typeface="Arial" panose="020B0604020202020204" pitchFamily="34" charset="0"/>
              <a:buChar char="•"/>
            </a:pPr>
            <a:endParaRPr lang="en-US" dirty="0" smtClean="0">
              <a:latin typeface="Comic Sans MS" panose="030F0702030302020204" pitchFamily="66" charset="0"/>
            </a:endParaRPr>
          </a:p>
          <a:p>
            <a:pPr marL="285750" indent="-285750">
              <a:buFont typeface="Arial" panose="020B0604020202020204" pitchFamily="34" charset="0"/>
              <a:buChar char="•"/>
            </a:pPr>
            <a:endParaRPr lang="en-US" b="1" dirty="0" smtClean="0">
              <a:latin typeface="Comic Sans MS" panose="030F0702030302020204" pitchFamily="66" charset="0"/>
            </a:endParaRPr>
          </a:p>
          <a:p>
            <a:pPr marL="285750" indent="-285750">
              <a:buFont typeface="Arial" panose="020B0604020202020204" pitchFamily="34" charset="0"/>
              <a:buChar char="•"/>
            </a:pPr>
            <a:endParaRPr lang="en-US" b="1" dirty="0" smtClean="0">
              <a:latin typeface="Comic Sans MS" panose="030F0702030302020204" pitchFamily="66" charset="0"/>
            </a:endParaRPr>
          </a:p>
          <a:p>
            <a:pPr marL="285750" indent="-285750">
              <a:buFont typeface="Arial" panose="020B0604020202020204" pitchFamily="34" charset="0"/>
              <a:buChar char="•"/>
            </a:pPr>
            <a:endParaRPr lang="en-US" b="1" dirty="0" smtClean="0">
              <a:latin typeface="Comic Sans MS" panose="030F0702030302020204" pitchFamily="66" charset="0"/>
            </a:endParaRPr>
          </a:p>
          <a:p>
            <a:pPr marL="285750" indent="-285750">
              <a:buFont typeface="Arial" panose="020B0604020202020204" pitchFamily="34" charset="0"/>
              <a:buChar char="•"/>
            </a:pPr>
            <a:endParaRPr lang="en-US" b="1" dirty="0" smtClean="0">
              <a:latin typeface="Comic Sans MS" panose="030F0702030302020204" pitchFamily="66" charset="0"/>
            </a:endParaRPr>
          </a:p>
          <a:p>
            <a:endParaRPr lang="en-US" dirty="0"/>
          </a:p>
          <a:p>
            <a:endParaRPr lang="en-US" dirty="0"/>
          </a:p>
        </p:txBody>
      </p:sp>
      <p:sp>
        <p:nvSpPr>
          <p:cNvPr id="13" name="Rectangle 12"/>
          <p:cNvSpPr/>
          <p:nvPr/>
        </p:nvSpPr>
        <p:spPr>
          <a:xfrm>
            <a:off x="4114800" y="0"/>
            <a:ext cx="3962400" cy="68579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Rectangle 13"/>
          <p:cNvSpPr/>
          <p:nvPr/>
        </p:nvSpPr>
        <p:spPr>
          <a:xfrm>
            <a:off x="8229600" y="1"/>
            <a:ext cx="3962400" cy="68579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TextBox 14"/>
          <p:cNvSpPr txBox="1"/>
          <p:nvPr/>
        </p:nvSpPr>
        <p:spPr>
          <a:xfrm>
            <a:off x="4191000" y="106680"/>
            <a:ext cx="3810000" cy="7571303"/>
          </a:xfrm>
          <a:prstGeom prst="rect">
            <a:avLst/>
          </a:prstGeom>
          <a:noFill/>
        </p:spPr>
        <p:txBody>
          <a:bodyPr wrap="square" rtlCol="0">
            <a:spAutoFit/>
          </a:bodyPr>
          <a:lstStyle/>
          <a:p>
            <a:r>
              <a:rPr lang="en-US" b="1" dirty="0" smtClean="0">
                <a:latin typeface="Comic Sans MS" panose="030F0702030302020204" pitchFamily="66" charset="0"/>
              </a:rPr>
              <a:t>Peer Pressure #2: </a:t>
            </a:r>
          </a:p>
          <a:p>
            <a:r>
              <a:rPr lang="en-US" dirty="0" smtClean="0">
                <a:latin typeface="Comic Sans MS" panose="030F0702030302020204" pitchFamily="66" charset="0"/>
              </a:rPr>
              <a:t>You and your friends are bored and one of them suggest looking into the medicine cabinet to see if your parents have any drugs they could try.</a:t>
            </a:r>
          </a:p>
          <a:p>
            <a:endParaRPr lang="en-US" dirty="0">
              <a:latin typeface="Comic Sans MS" panose="030F0702030302020204" pitchFamily="66" charset="0"/>
            </a:endParaRPr>
          </a:p>
          <a:p>
            <a:r>
              <a:rPr lang="en-US" b="1" dirty="0" smtClean="0">
                <a:solidFill>
                  <a:srgbClr val="FF0000"/>
                </a:solidFill>
                <a:latin typeface="Comic Sans MS" panose="030F0702030302020204" pitchFamily="66" charset="0"/>
              </a:rPr>
              <a:t>Outcomes:</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Overdose and need medical help</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Not allowed to have friends over</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Friends are not allowed to hang out with you</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Prescribed person does not have their medication when they need it-may not be able to get more</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Someone gets hurt under the influence or harms others or things</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Fear of getting caught could cause someone to not get the help they needed</a:t>
            </a:r>
          </a:p>
          <a:p>
            <a:pPr marL="285750" indent="-285750">
              <a:buFont typeface="Arial" panose="020B0604020202020204" pitchFamily="34" charset="0"/>
              <a:buChar char="•"/>
            </a:pPr>
            <a:endParaRPr lang="en-US" b="1" dirty="0" smtClean="0">
              <a:latin typeface="Comic Sans MS" panose="030F0702030302020204" pitchFamily="66" charset="0"/>
            </a:endParaRPr>
          </a:p>
          <a:p>
            <a:endParaRPr lang="en-US" dirty="0"/>
          </a:p>
          <a:p>
            <a:endParaRPr lang="en-US" dirty="0"/>
          </a:p>
        </p:txBody>
      </p:sp>
      <p:sp>
        <p:nvSpPr>
          <p:cNvPr id="16" name="TextBox 15"/>
          <p:cNvSpPr txBox="1"/>
          <p:nvPr/>
        </p:nvSpPr>
        <p:spPr>
          <a:xfrm>
            <a:off x="8305800" y="106679"/>
            <a:ext cx="3810000" cy="7848302"/>
          </a:xfrm>
          <a:prstGeom prst="rect">
            <a:avLst/>
          </a:prstGeom>
          <a:noFill/>
        </p:spPr>
        <p:txBody>
          <a:bodyPr wrap="square" rtlCol="0">
            <a:spAutoFit/>
          </a:bodyPr>
          <a:lstStyle/>
          <a:p>
            <a:r>
              <a:rPr lang="en-US" b="1" dirty="0" smtClean="0">
                <a:latin typeface="Comic Sans MS" panose="030F0702030302020204" pitchFamily="66" charset="0"/>
              </a:rPr>
              <a:t>Peer Pressure #3: </a:t>
            </a:r>
          </a:p>
          <a:p>
            <a:r>
              <a:rPr lang="en-US" dirty="0" smtClean="0">
                <a:latin typeface="Comic Sans MS" panose="030F0702030302020204" pitchFamily="66" charset="0"/>
              </a:rPr>
              <a:t>A group of students see you eating alone and ask if you want to sit with them at lunch.  Later they ask if you want to skip class and go get high with them.</a:t>
            </a:r>
          </a:p>
          <a:p>
            <a:endParaRPr lang="en-US" dirty="0">
              <a:latin typeface="Comic Sans MS" panose="030F0702030302020204" pitchFamily="66" charset="0"/>
            </a:endParaRPr>
          </a:p>
          <a:p>
            <a:r>
              <a:rPr lang="en-US" b="1" dirty="0" smtClean="0">
                <a:solidFill>
                  <a:srgbClr val="FF0000"/>
                </a:solidFill>
                <a:latin typeface="Comic Sans MS" panose="030F0702030302020204" pitchFamily="66" charset="0"/>
              </a:rPr>
              <a:t>Outcomes:</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School consequences for skipping class and illegal drug use</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Legal consequences for possession of illegal drugs</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Poor reputation for being around peers who abuse drugs</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Parental consequences</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Experience consequences to your health</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Make poor judgements under the influence that can cause you to be in a risky situation</a:t>
            </a:r>
          </a:p>
          <a:p>
            <a:pPr marL="285750" indent="-285750">
              <a:buFont typeface="Arial" panose="020B0604020202020204" pitchFamily="34" charset="0"/>
              <a:buChar char="•"/>
            </a:pPr>
            <a:endParaRPr lang="en-US" dirty="0" smtClean="0">
              <a:latin typeface="Comic Sans MS" panose="030F0702030302020204" pitchFamily="66" charset="0"/>
            </a:endParaRPr>
          </a:p>
          <a:p>
            <a:pPr marL="285750" indent="-285750">
              <a:buFont typeface="Arial" panose="020B0604020202020204" pitchFamily="34" charset="0"/>
              <a:buChar char="•"/>
            </a:pPr>
            <a:endParaRPr lang="en-US" dirty="0" smtClean="0">
              <a:latin typeface="Comic Sans MS" panose="030F0702030302020204" pitchFamily="66" charset="0"/>
            </a:endParaRPr>
          </a:p>
          <a:p>
            <a:pPr marL="285750" indent="-285750">
              <a:buFont typeface="Arial" panose="020B0604020202020204" pitchFamily="34" charset="0"/>
              <a:buChar char="•"/>
            </a:pPr>
            <a:endParaRPr lang="en-US" dirty="0" smtClean="0">
              <a:latin typeface="Comic Sans MS" panose="030F0702030302020204" pitchFamily="66" charset="0"/>
            </a:endParaRPr>
          </a:p>
          <a:p>
            <a:pPr marL="285750" indent="-285750">
              <a:buFont typeface="Arial" panose="020B0604020202020204" pitchFamily="34" charset="0"/>
              <a:buChar char="•"/>
            </a:pPr>
            <a:endParaRPr lang="en-US" dirty="0" smtClean="0">
              <a:latin typeface="Comic Sans MS" panose="030F0702030302020204" pitchFamily="66" charset="0"/>
            </a:endParaRPr>
          </a:p>
          <a:p>
            <a:pPr marL="285750" indent="-285750">
              <a:buFont typeface="Arial" panose="020B0604020202020204" pitchFamily="34" charset="0"/>
              <a:buChar char="•"/>
            </a:pPr>
            <a:endParaRPr lang="en-US" dirty="0" smtClean="0">
              <a:latin typeface="Comic Sans MS" panose="030F0702030302020204" pitchFamily="66" charset="0"/>
            </a:endParaRPr>
          </a:p>
          <a:p>
            <a:endParaRPr lang="en-US" dirty="0"/>
          </a:p>
          <a:p>
            <a:endParaRPr lang="en-US" dirty="0"/>
          </a:p>
        </p:txBody>
      </p:sp>
    </p:spTree>
    <p:extLst>
      <p:ext uri="{BB962C8B-B14F-4D97-AF65-F5344CB8AC3E}">
        <p14:creationId xmlns:p14="http://schemas.microsoft.com/office/powerpoint/2010/main" val="3929106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
            <a:ext cx="3962400" cy="68579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TextBox 5"/>
          <p:cNvSpPr txBox="1"/>
          <p:nvPr/>
        </p:nvSpPr>
        <p:spPr>
          <a:xfrm>
            <a:off x="152400" y="106680"/>
            <a:ext cx="3810000" cy="6740307"/>
          </a:xfrm>
          <a:prstGeom prst="rect">
            <a:avLst/>
          </a:prstGeom>
          <a:noFill/>
        </p:spPr>
        <p:txBody>
          <a:bodyPr wrap="square" rtlCol="0">
            <a:spAutoFit/>
          </a:bodyPr>
          <a:lstStyle/>
          <a:p>
            <a:r>
              <a:rPr lang="en-US" b="1" dirty="0" smtClean="0">
                <a:latin typeface="Comic Sans MS" panose="030F0702030302020204" pitchFamily="66" charset="0"/>
              </a:rPr>
              <a:t>Peer Pressure #4: </a:t>
            </a:r>
          </a:p>
          <a:p>
            <a:r>
              <a:rPr lang="en-US" dirty="0" smtClean="0">
                <a:latin typeface="Comic Sans MS" panose="030F0702030302020204" pitchFamily="66" charset="0"/>
              </a:rPr>
              <a:t>Your parents are getting a divorce and you are very upset.  A student at school shared some pills prescribed to them and said it is how they got through their parents divorce.</a:t>
            </a:r>
          </a:p>
          <a:p>
            <a:endParaRPr lang="en-US" dirty="0">
              <a:latin typeface="Comic Sans MS" panose="030F0702030302020204" pitchFamily="66" charset="0"/>
            </a:endParaRPr>
          </a:p>
          <a:p>
            <a:r>
              <a:rPr lang="en-US" b="1" dirty="0" smtClean="0">
                <a:solidFill>
                  <a:srgbClr val="FF0000"/>
                </a:solidFill>
                <a:latin typeface="Comic Sans MS" panose="030F0702030302020204" pitchFamily="66" charset="0"/>
              </a:rPr>
              <a:t>Outcomes:</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Overdose</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Risks to your health and safety</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Poor concentration</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DUI</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Dependency on drug</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Addiction to drug</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Fear in seeking help</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Withdrawals when you can’t obtain the drug</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Contributing to someone misusing their prescription</a:t>
            </a:r>
          </a:p>
          <a:p>
            <a:pPr marL="285750" indent="-285750">
              <a:buFont typeface="Arial" panose="020B0604020202020204" pitchFamily="34" charset="0"/>
              <a:buChar char="•"/>
            </a:pPr>
            <a:endParaRPr lang="en-US" dirty="0" smtClean="0">
              <a:latin typeface="Comic Sans MS" panose="030F0702030302020204" pitchFamily="66" charset="0"/>
            </a:endParaRPr>
          </a:p>
          <a:p>
            <a:pPr marL="285750" indent="-285750">
              <a:buFont typeface="Arial" panose="020B0604020202020204" pitchFamily="34" charset="0"/>
              <a:buChar char="•"/>
            </a:pPr>
            <a:endParaRPr lang="en-US" dirty="0" smtClean="0">
              <a:latin typeface="Comic Sans MS" panose="030F0702030302020204" pitchFamily="66" charset="0"/>
            </a:endParaRPr>
          </a:p>
          <a:p>
            <a:endParaRPr lang="en-US" dirty="0"/>
          </a:p>
          <a:p>
            <a:endParaRPr lang="en-US" dirty="0"/>
          </a:p>
        </p:txBody>
      </p:sp>
      <p:sp>
        <p:nvSpPr>
          <p:cNvPr id="13" name="Rectangle 12"/>
          <p:cNvSpPr/>
          <p:nvPr/>
        </p:nvSpPr>
        <p:spPr>
          <a:xfrm>
            <a:off x="4114800" y="0"/>
            <a:ext cx="3962400" cy="68579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Rectangle 13"/>
          <p:cNvSpPr/>
          <p:nvPr/>
        </p:nvSpPr>
        <p:spPr>
          <a:xfrm>
            <a:off x="8229600" y="1"/>
            <a:ext cx="3962400" cy="68579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TextBox 14"/>
          <p:cNvSpPr txBox="1"/>
          <p:nvPr/>
        </p:nvSpPr>
        <p:spPr>
          <a:xfrm>
            <a:off x="4191000" y="106680"/>
            <a:ext cx="3810000" cy="7848302"/>
          </a:xfrm>
          <a:prstGeom prst="rect">
            <a:avLst/>
          </a:prstGeom>
          <a:noFill/>
        </p:spPr>
        <p:txBody>
          <a:bodyPr wrap="square" rtlCol="0">
            <a:spAutoFit/>
          </a:bodyPr>
          <a:lstStyle/>
          <a:p>
            <a:r>
              <a:rPr lang="en-US" b="1" dirty="0" smtClean="0">
                <a:latin typeface="Comic Sans MS" panose="030F0702030302020204" pitchFamily="66" charset="0"/>
              </a:rPr>
              <a:t>Peer Pressure #5: </a:t>
            </a:r>
          </a:p>
          <a:p>
            <a:r>
              <a:rPr lang="en-US" dirty="0" smtClean="0">
                <a:latin typeface="Comic Sans MS" panose="030F0702030302020204" pitchFamily="66" charset="0"/>
              </a:rPr>
              <a:t>A peer is telling you how their sister was prescribed pain medication after her injury.  The sister brags about how the medication makes her feel like she is on a roller coaster, lightheaded and carefree.  This peer asks if you want to try some too. </a:t>
            </a:r>
          </a:p>
          <a:p>
            <a:endParaRPr lang="en-US" dirty="0">
              <a:latin typeface="Comic Sans MS" panose="030F0702030302020204" pitchFamily="66" charset="0"/>
            </a:endParaRPr>
          </a:p>
          <a:p>
            <a:r>
              <a:rPr lang="en-US" b="1" dirty="0" smtClean="0">
                <a:solidFill>
                  <a:srgbClr val="FF0000"/>
                </a:solidFill>
                <a:latin typeface="Comic Sans MS" panose="030F0702030302020204" pitchFamily="66" charset="0"/>
              </a:rPr>
              <a:t>Outcomes:</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Overdose</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Risks to your health and safety</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While under the influence-possible poor or risky decisions made</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Taking prescribed medication away from the one it was prescribed for</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Risk dependency or addiction</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Consequences for stealing or possessing someone else's medication.</a:t>
            </a:r>
          </a:p>
          <a:p>
            <a:pPr marL="285750" indent="-285750">
              <a:buFont typeface="Arial" panose="020B0604020202020204" pitchFamily="34" charset="0"/>
              <a:buChar char="•"/>
            </a:pPr>
            <a:endParaRPr lang="en-US" dirty="0" smtClean="0">
              <a:latin typeface="Comic Sans MS" panose="030F0702030302020204" pitchFamily="66" charset="0"/>
            </a:endParaRPr>
          </a:p>
          <a:p>
            <a:pPr marL="285750" indent="-285750">
              <a:buFont typeface="Arial" panose="020B0604020202020204" pitchFamily="34" charset="0"/>
              <a:buChar char="•"/>
            </a:pPr>
            <a:endParaRPr lang="en-US" dirty="0" smtClean="0">
              <a:latin typeface="Comic Sans MS" panose="030F0702030302020204" pitchFamily="66" charset="0"/>
            </a:endParaRPr>
          </a:p>
          <a:p>
            <a:endParaRPr lang="en-US" dirty="0"/>
          </a:p>
          <a:p>
            <a:endParaRPr lang="en-US" dirty="0"/>
          </a:p>
        </p:txBody>
      </p:sp>
      <p:sp>
        <p:nvSpPr>
          <p:cNvPr id="16" name="TextBox 15"/>
          <p:cNvSpPr txBox="1"/>
          <p:nvPr/>
        </p:nvSpPr>
        <p:spPr>
          <a:xfrm>
            <a:off x="8305800" y="106679"/>
            <a:ext cx="3810000" cy="6186309"/>
          </a:xfrm>
          <a:prstGeom prst="rect">
            <a:avLst/>
          </a:prstGeom>
          <a:noFill/>
        </p:spPr>
        <p:txBody>
          <a:bodyPr wrap="square" rtlCol="0">
            <a:spAutoFit/>
          </a:bodyPr>
          <a:lstStyle/>
          <a:p>
            <a:r>
              <a:rPr lang="en-US" b="1" dirty="0" smtClean="0">
                <a:latin typeface="Comic Sans MS" panose="030F0702030302020204" pitchFamily="66" charset="0"/>
              </a:rPr>
              <a:t>Peer Pressure #6: </a:t>
            </a:r>
          </a:p>
          <a:p>
            <a:r>
              <a:rPr lang="en-US" dirty="0" smtClean="0">
                <a:latin typeface="Comic Sans MS" panose="030F0702030302020204" pitchFamily="66" charset="0"/>
              </a:rPr>
              <a:t>You and your friend are often teased on social media about your looks.  Your friend is taking her mom’s diet pills to lose weight and offers you some.</a:t>
            </a:r>
          </a:p>
          <a:p>
            <a:endParaRPr lang="en-US" dirty="0">
              <a:latin typeface="Comic Sans MS" panose="030F0702030302020204" pitchFamily="66" charset="0"/>
            </a:endParaRPr>
          </a:p>
          <a:p>
            <a:r>
              <a:rPr lang="en-US" b="1" dirty="0" smtClean="0">
                <a:solidFill>
                  <a:srgbClr val="FF0000"/>
                </a:solidFill>
                <a:latin typeface="Comic Sans MS" panose="030F0702030302020204" pitchFamily="66" charset="0"/>
              </a:rPr>
              <a:t>Outcomes:</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Risks to your health and safety</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Dependency or addiction to drug</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Fear in seeking help</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Parental consequences </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Not allowed to hang out with friend anymore</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More embarrassment or humiliation from peers if they find out</a:t>
            </a:r>
          </a:p>
          <a:p>
            <a:pPr marL="285750" indent="-285750">
              <a:buFont typeface="Arial" panose="020B0604020202020204" pitchFamily="34" charset="0"/>
              <a:buChar char="•"/>
            </a:pPr>
            <a:endParaRPr lang="en-US" dirty="0" smtClean="0">
              <a:latin typeface="Comic Sans MS" panose="030F0702030302020204" pitchFamily="66" charset="0"/>
            </a:endParaRPr>
          </a:p>
          <a:p>
            <a:pPr marL="285750" indent="-285750">
              <a:buFont typeface="Arial" panose="020B0604020202020204" pitchFamily="34" charset="0"/>
              <a:buChar char="•"/>
            </a:pPr>
            <a:endParaRPr lang="en-US" dirty="0" smtClean="0">
              <a:latin typeface="Comic Sans MS" panose="030F0702030302020204" pitchFamily="66" charset="0"/>
            </a:endParaRPr>
          </a:p>
          <a:p>
            <a:endParaRPr lang="en-US" dirty="0"/>
          </a:p>
          <a:p>
            <a:endParaRPr lang="en-US" dirty="0"/>
          </a:p>
        </p:txBody>
      </p:sp>
    </p:spTree>
    <p:extLst>
      <p:ext uri="{BB962C8B-B14F-4D97-AF65-F5344CB8AC3E}">
        <p14:creationId xmlns:p14="http://schemas.microsoft.com/office/powerpoint/2010/main" val="995125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3962400" cy="68579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TextBox 5"/>
          <p:cNvSpPr txBox="1"/>
          <p:nvPr/>
        </p:nvSpPr>
        <p:spPr>
          <a:xfrm>
            <a:off x="76200" y="0"/>
            <a:ext cx="3962400" cy="8402300"/>
          </a:xfrm>
          <a:prstGeom prst="rect">
            <a:avLst/>
          </a:prstGeom>
          <a:noFill/>
        </p:spPr>
        <p:txBody>
          <a:bodyPr wrap="square" rtlCol="0">
            <a:spAutoFit/>
          </a:bodyPr>
          <a:lstStyle/>
          <a:p>
            <a:r>
              <a:rPr lang="en-US" b="1" dirty="0" smtClean="0">
                <a:latin typeface="Comic Sans MS" panose="030F0702030302020204" pitchFamily="66" charset="0"/>
              </a:rPr>
              <a:t>Peer Pressure #7: </a:t>
            </a:r>
          </a:p>
          <a:p>
            <a:r>
              <a:rPr lang="en-US" dirty="0" smtClean="0">
                <a:latin typeface="Comic Sans MS" panose="030F0702030302020204" pitchFamily="66" charset="0"/>
              </a:rPr>
              <a:t>You are under pressure to get good grades in order to qualify for scholarships.  A friend offers you some of her prescription medication that helps her focus better.</a:t>
            </a:r>
          </a:p>
          <a:p>
            <a:endParaRPr lang="en-US" dirty="0">
              <a:latin typeface="Comic Sans MS" panose="030F0702030302020204" pitchFamily="66" charset="0"/>
            </a:endParaRPr>
          </a:p>
          <a:p>
            <a:r>
              <a:rPr lang="en-US" b="1" dirty="0" smtClean="0">
                <a:solidFill>
                  <a:srgbClr val="FF0000"/>
                </a:solidFill>
                <a:latin typeface="Comic Sans MS" panose="030F0702030302020204" pitchFamily="66" charset="0"/>
              </a:rPr>
              <a:t>Outcomes:</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Overdose</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Dependency or addiction</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Risks to health and safety</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Opposite effect of better focus-lack concentration</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Loss of scholarship opportunities if caught</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Suffer school consequences for drug use</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Parental consequences</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Harm your civic reputation</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Negatively affect athletic performance</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Consequences for sharing prescribed medication to others</a:t>
            </a:r>
          </a:p>
          <a:p>
            <a:pPr marL="285750" indent="-285750">
              <a:buFont typeface="Arial" panose="020B0604020202020204" pitchFamily="34" charset="0"/>
              <a:buChar char="•"/>
            </a:pPr>
            <a:endParaRPr lang="en-US" dirty="0" smtClean="0">
              <a:latin typeface="Comic Sans MS" panose="030F0702030302020204" pitchFamily="66" charset="0"/>
            </a:endParaRPr>
          </a:p>
          <a:p>
            <a:pPr marL="285750" indent="-285750">
              <a:buFont typeface="Arial" panose="020B0604020202020204" pitchFamily="34" charset="0"/>
              <a:buChar char="•"/>
            </a:pPr>
            <a:endParaRPr lang="en-US" dirty="0" smtClean="0">
              <a:latin typeface="Comic Sans MS" panose="030F0702030302020204" pitchFamily="66" charset="0"/>
            </a:endParaRPr>
          </a:p>
          <a:p>
            <a:pPr marL="285750" indent="-285750">
              <a:buFont typeface="Arial" panose="020B0604020202020204" pitchFamily="34" charset="0"/>
              <a:buChar char="•"/>
            </a:pPr>
            <a:endParaRPr lang="en-US" dirty="0" smtClean="0">
              <a:latin typeface="Comic Sans MS" panose="030F0702030302020204" pitchFamily="66" charset="0"/>
            </a:endParaRPr>
          </a:p>
          <a:p>
            <a:endParaRPr lang="en-US" dirty="0"/>
          </a:p>
          <a:p>
            <a:endParaRPr lang="en-US" dirty="0"/>
          </a:p>
        </p:txBody>
      </p:sp>
      <p:sp>
        <p:nvSpPr>
          <p:cNvPr id="13" name="Rectangle 12"/>
          <p:cNvSpPr/>
          <p:nvPr/>
        </p:nvSpPr>
        <p:spPr>
          <a:xfrm>
            <a:off x="4191000" y="1"/>
            <a:ext cx="3962400" cy="68579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Rectangle 13"/>
          <p:cNvSpPr/>
          <p:nvPr/>
        </p:nvSpPr>
        <p:spPr>
          <a:xfrm>
            <a:off x="8229600" y="1"/>
            <a:ext cx="3962400" cy="68579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TextBox 14"/>
          <p:cNvSpPr txBox="1"/>
          <p:nvPr/>
        </p:nvSpPr>
        <p:spPr>
          <a:xfrm>
            <a:off x="4191000" y="106680"/>
            <a:ext cx="3810000" cy="7294305"/>
          </a:xfrm>
          <a:prstGeom prst="rect">
            <a:avLst/>
          </a:prstGeom>
          <a:noFill/>
        </p:spPr>
        <p:txBody>
          <a:bodyPr wrap="square" rtlCol="0">
            <a:spAutoFit/>
          </a:bodyPr>
          <a:lstStyle/>
          <a:p>
            <a:r>
              <a:rPr lang="en-US" b="1" dirty="0" smtClean="0">
                <a:latin typeface="Comic Sans MS" panose="030F0702030302020204" pitchFamily="66" charset="0"/>
              </a:rPr>
              <a:t>Peer Pressure #8: </a:t>
            </a:r>
          </a:p>
          <a:p>
            <a:r>
              <a:rPr lang="en-US" dirty="0" smtClean="0">
                <a:latin typeface="Comic Sans MS" panose="030F0702030302020204" pitchFamily="66" charset="0"/>
              </a:rPr>
              <a:t>You have a bad headache but don't want to miss class to go to the nurse. A peer at school offers you some pain relievers. </a:t>
            </a:r>
          </a:p>
          <a:p>
            <a:endParaRPr lang="en-US" dirty="0">
              <a:latin typeface="Comic Sans MS" panose="030F0702030302020204" pitchFamily="66" charset="0"/>
            </a:endParaRPr>
          </a:p>
          <a:p>
            <a:r>
              <a:rPr lang="en-US" b="1" dirty="0" smtClean="0">
                <a:solidFill>
                  <a:srgbClr val="FF0000"/>
                </a:solidFill>
                <a:latin typeface="Comic Sans MS" panose="030F0702030302020204" pitchFamily="66" charset="0"/>
              </a:rPr>
              <a:t>Outcomes:</a:t>
            </a:r>
          </a:p>
          <a:p>
            <a:pPr marL="285750" indent="-285750">
              <a:buFont typeface="Arial" panose="020B0604020202020204" pitchFamily="34" charset="0"/>
              <a:buChar char="•"/>
            </a:pPr>
            <a:r>
              <a:rPr lang="en-US" dirty="0" smtClean="0">
                <a:solidFill>
                  <a:srgbClr val="FF0000"/>
                </a:solidFill>
              </a:rPr>
              <a:t>Risk health and safety taking unsupervised medication</a:t>
            </a:r>
          </a:p>
          <a:p>
            <a:pPr marL="285750" indent="-285750">
              <a:buFont typeface="Arial" panose="020B0604020202020204" pitchFamily="34" charset="0"/>
              <a:buChar char="•"/>
            </a:pPr>
            <a:r>
              <a:rPr lang="en-US" dirty="0" smtClean="0">
                <a:solidFill>
                  <a:srgbClr val="FF0000"/>
                </a:solidFill>
              </a:rPr>
              <a:t>Violation of school rules for OTC or RX</a:t>
            </a:r>
          </a:p>
          <a:p>
            <a:pPr marL="285750" indent="-285750">
              <a:buFont typeface="Arial" panose="020B0604020202020204" pitchFamily="34" charset="0"/>
              <a:buChar char="•"/>
            </a:pPr>
            <a:r>
              <a:rPr lang="en-US" dirty="0" smtClean="0">
                <a:solidFill>
                  <a:srgbClr val="FF0000"/>
                </a:solidFill>
              </a:rPr>
              <a:t>Fear of reporting negative side effects</a:t>
            </a:r>
          </a:p>
          <a:p>
            <a:pPr marL="285750" indent="-285750">
              <a:buFont typeface="Arial" panose="020B0604020202020204" pitchFamily="34" charset="0"/>
              <a:buChar char="•"/>
            </a:pPr>
            <a:r>
              <a:rPr lang="en-US" dirty="0" smtClean="0">
                <a:solidFill>
                  <a:srgbClr val="FF0000"/>
                </a:solidFill>
              </a:rPr>
              <a:t>School consequences for peer sharing medication</a:t>
            </a:r>
          </a:p>
          <a:p>
            <a:pPr marL="285750" indent="-285750">
              <a:buFont typeface="Arial" panose="020B0604020202020204" pitchFamily="34" charset="0"/>
              <a:buChar char="•"/>
            </a:pPr>
            <a:r>
              <a:rPr lang="en-US" dirty="0" smtClean="0">
                <a:solidFill>
                  <a:srgbClr val="FF0000"/>
                </a:solidFill>
              </a:rPr>
              <a:t>Symptoms continue but health care provider may not know what you have taken</a:t>
            </a:r>
          </a:p>
          <a:p>
            <a:pPr marL="285750" indent="-285750">
              <a:buFont typeface="Arial" panose="020B0604020202020204" pitchFamily="34" charset="0"/>
              <a:buChar char="•"/>
            </a:pPr>
            <a:r>
              <a:rPr lang="en-US" dirty="0" smtClean="0">
                <a:solidFill>
                  <a:srgbClr val="FF0000"/>
                </a:solidFill>
              </a:rPr>
              <a:t>Risky interaction with any further treatment</a:t>
            </a:r>
          </a:p>
          <a:p>
            <a:pPr marL="285750" indent="-285750">
              <a:buFont typeface="Arial" panose="020B0604020202020204" pitchFamily="34" charset="0"/>
              <a:buChar char="•"/>
            </a:pPr>
            <a:endParaRPr lang="en-US" dirty="0" smtClean="0">
              <a:solidFill>
                <a:srgbClr val="FF0000"/>
              </a:solidFill>
            </a:endParaRP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endParaRPr lang="en-US" dirty="0"/>
          </a:p>
        </p:txBody>
      </p:sp>
      <p:sp>
        <p:nvSpPr>
          <p:cNvPr id="16" name="TextBox 15"/>
          <p:cNvSpPr txBox="1"/>
          <p:nvPr/>
        </p:nvSpPr>
        <p:spPr>
          <a:xfrm>
            <a:off x="8305800" y="106679"/>
            <a:ext cx="3810000" cy="7294305"/>
          </a:xfrm>
          <a:prstGeom prst="rect">
            <a:avLst/>
          </a:prstGeom>
          <a:noFill/>
        </p:spPr>
        <p:txBody>
          <a:bodyPr wrap="square" rtlCol="0">
            <a:spAutoFit/>
          </a:bodyPr>
          <a:lstStyle/>
          <a:p>
            <a:r>
              <a:rPr lang="en-US" b="1" dirty="0" smtClean="0">
                <a:latin typeface="Comic Sans MS" panose="030F0702030302020204" pitchFamily="66" charset="0"/>
              </a:rPr>
              <a:t>Peer Pressure #9: </a:t>
            </a:r>
          </a:p>
          <a:p>
            <a:r>
              <a:rPr lang="en-US" dirty="0" smtClean="0">
                <a:latin typeface="Comic Sans MS" panose="030F0702030302020204" pitchFamily="66" charset="0"/>
              </a:rPr>
              <a:t>You are so rundown from going between team practice, homework, chores and friends and family attention and now a major competition is coming up.  A friend offers you some pills claiming they will give you extra energy.</a:t>
            </a:r>
          </a:p>
          <a:p>
            <a:endParaRPr lang="en-US" dirty="0">
              <a:latin typeface="Comic Sans MS" panose="030F0702030302020204" pitchFamily="66" charset="0"/>
            </a:endParaRPr>
          </a:p>
          <a:p>
            <a:r>
              <a:rPr lang="en-US" b="1" dirty="0" smtClean="0">
                <a:solidFill>
                  <a:srgbClr val="FF0000"/>
                </a:solidFill>
                <a:latin typeface="Comic Sans MS" panose="030F0702030302020204" pitchFamily="66" charset="0"/>
              </a:rPr>
              <a:t>Outcomes:</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Overdose</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Dependency or addiction</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Risk to health and safety</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School consequences for illegal drug use</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Benched from team </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Uncontrolled behavior or over body movements</a:t>
            </a:r>
          </a:p>
          <a:p>
            <a:pPr marL="285750" indent="-285750">
              <a:buFont typeface="Arial" panose="020B0604020202020204" pitchFamily="34" charset="0"/>
              <a:buChar char="•"/>
            </a:pPr>
            <a:r>
              <a:rPr lang="en-US" dirty="0" smtClean="0">
                <a:solidFill>
                  <a:srgbClr val="FF0000"/>
                </a:solidFill>
                <a:latin typeface="Comic Sans MS" panose="030F0702030302020204" pitchFamily="66" charset="0"/>
              </a:rPr>
              <a:t>Potentially mask serious condition requiring medical treatment</a:t>
            </a:r>
          </a:p>
          <a:p>
            <a:pPr marL="285750" indent="-285750">
              <a:buFont typeface="Arial" panose="020B0604020202020204" pitchFamily="34" charset="0"/>
              <a:buChar char="•"/>
            </a:pPr>
            <a:endParaRPr lang="en-US" dirty="0" smtClean="0">
              <a:latin typeface="Comic Sans MS" panose="030F0702030302020204" pitchFamily="66" charset="0"/>
            </a:endParaRPr>
          </a:p>
          <a:p>
            <a:pPr marL="285750" indent="-285750">
              <a:buFont typeface="Arial" panose="020B0604020202020204" pitchFamily="34" charset="0"/>
              <a:buChar char="•"/>
            </a:pPr>
            <a:endParaRPr lang="en-US" b="1" dirty="0" smtClean="0">
              <a:latin typeface="Comic Sans MS" panose="030F0702030302020204" pitchFamily="66" charset="0"/>
            </a:endParaRPr>
          </a:p>
          <a:p>
            <a:endParaRPr lang="en-US" dirty="0"/>
          </a:p>
          <a:p>
            <a:endParaRPr lang="en-US" dirty="0"/>
          </a:p>
        </p:txBody>
      </p:sp>
    </p:spTree>
    <p:extLst>
      <p:ext uri="{BB962C8B-B14F-4D97-AF65-F5344CB8AC3E}">
        <p14:creationId xmlns:p14="http://schemas.microsoft.com/office/powerpoint/2010/main" val="339071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TotalTime>
  <Words>1135</Words>
  <Application>Microsoft Office PowerPoint</Application>
  <PresentationFormat>Widescreen</PresentationFormat>
  <Paragraphs>161</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14</cp:revision>
  <cp:lastPrinted>2018-01-22T00:23:50Z</cp:lastPrinted>
  <dcterms:created xsi:type="dcterms:W3CDTF">2018-01-05T19:14:29Z</dcterms:created>
  <dcterms:modified xsi:type="dcterms:W3CDTF">2018-01-22T00:24:49Z</dcterms:modified>
</cp:coreProperties>
</file>