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
  </p:handoutMasterIdLst>
  <p:sldIdLst>
    <p:sldId id="256" r:id="rId2"/>
    <p:sldId id="257" r:id="rId3"/>
    <p:sldId id="258" r:id="rId4"/>
    <p:sldId id="259" r:id="rId5"/>
  </p:sldIdLst>
  <p:sldSz cx="12192000" cy="6858000"/>
  <p:notesSz cx="6858000" cy="92122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2" autoAdjust="0"/>
    <p:restoredTop sz="94660"/>
  </p:normalViewPr>
  <p:slideViewPr>
    <p:cSldViewPr snapToGrid="0">
      <p:cViewPr varScale="1">
        <p:scale>
          <a:sx n="30" d="100"/>
          <a:sy n="30" d="100"/>
        </p:scale>
        <p:origin x="84"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620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213" y="0"/>
            <a:ext cx="2971227" cy="462043"/>
          </a:xfrm>
          <a:prstGeom prst="rect">
            <a:avLst/>
          </a:prstGeom>
        </p:spPr>
        <p:txBody>
          <a:bodyPr vert="horz" lIns="91440" tIns="45720" rIns="91440" bIns="45720" rtlCol="0"/>
          <a:lstStyle>
            <a:lvl1pPr algn="r">
              <a:defRPr sz="1200"/>
            </a:lvl1pPr>
          </a:lstStyle>
          <a:p>
            <a:fld id="{8F8CF5BA-8EE7-428A-A989-1496B0A5AC5B}" type="datetimeFigureOut">
              <a:rPr lang="en-US" smtClean="0"/>
              <a:t>1/21/2018</a:t>
            </a:fld>
            <a:endParaRPr lang="en-US"/>
          </a:p>
        </p:txBody>
      </p:sp>
      <p:sp>
        <p:nvSpPr>
          <p:cNvPr id="4" name="Footer Placeholder 3"/>
          <p:cNvSpPr>
            <a:spLocks noGrp="1"/>
          </p:cNvSpPr>
          <p:nvPr>
            <p:ph type="ftr" sz="quarter" idx="2"/>
          </p:nvPr>
        </p:nvSpPr>
        <p:spPr>
          <a:xfrm>
            <a:off x="0" y="8750221"/>
            <a:ext cx="2971228" cy="46204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213" y="8750221"/>
            <a:ext cx="2971227" cy="462042"/>
          </a:xfrm>
          <a:prstGeom prst="rect">
            <a:avLst/>
          </a:prstGeom>
        </p:spPr>
        <p:txBody>
          <a:bodyPr vert="horz" lIns="91440" tIns="45720" rIns="91440" bIns="45720" rtlCol="0" anchor="b"/>
          <a:lstStyle>
            <a:lvl1pPr algn="r">
              <a:defRPr sz="1200"/>
            </a:lvl1pPr>
          </a:lstStyle>
          <a:p>
            <a:fld id="{C0346B1B-1410-4DBF-924C-5DB1A5E24CE9}" type="slidenum">
              <a:rPr lang="en-US" smtClean="0"/>
              <a:t>‹#›</a:t>
            </a:fld>
            <a:endParaRPr lang="en-US"/>
          </a:p>
        </p:txBody>
      </p:sp>
    </p:spTree>
    <p:extLst>
      <p:ext uri="{BB962C8B-B14F-4D97-AF65-F5344CB8AC3E}">
        <p14:creationId xmlns:p14="http://schemas.microsoft.com/office/powerpoint/2010/main" val="34588046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DE9CFF-8DEC-4205-AC43-984082B4C91D}"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2288424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DE9CFF-8DEC-4205-AC43-984082B4C91D}"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3614469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DE9CFF-8DEC-4205-AC43-984082B4C91D}"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3978476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DE9CFF-8DEC-4205-AC43-984082B4C91D}"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2521541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DE9CFF-8DEC-4205-AC43-984082B4C91D}" type="datetimeFigureOut">
              <a:rPr lang="en-US" smtClean="0"/>
              <a:t>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258426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DE9CFF-8DEC-4205-AC43-984082B4C91D}"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377526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DE9CFF-8DEC-4205-AC43-984082B4C91D}" type="datetimeFigureOut">
              <a:rPr lang="en-US" smtClean="0"/>
              <a:t>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4138612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DE9CFF-8DEC-4205-AC43-984082B4C91D}" type="datetimeFigureOut">
              <a:rPr lang="en-US" smtClean="0"/>
              <a:t>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4029989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DE9CFF-8DEC-4205-AC43-984082B4C91D}" type="datetimeFigureOut">
              <a:rPr lang="en-US" smtClean="0"/>
              <a:t>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176514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DE9CFF-8DEC-4205-AC43-984082B4C91D}"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2813921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DE9CFF-8DEC-4205-AC43-984082B4C91D}" type="datetimeFigureOut">
              <a:rPr lang="en-US" smtClean="0"/>
              <a:t>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DAC6A-D11A-4213-A1D7-2CD5C83EB6FE}" type="slidenum">
              <a:rPr lang="en-US" smtClean="0"/>
              <a:t>‹#›</a:t>
            </a:fld>
            <a:endParaRPr lang="en-US"/>
          </a:p>
        </p:txBody>
      </p:sp>
    </p:spTree>
    <p:extLst>
      <p:ext uri="{BB962C8B-B14F-4D97-AF65-F5344CB8AC3E}">
        <p14:creationId xmlns:p14="http://schemas.microsoft.com/office/powerpoint/2010/main" val="3407450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DE9CFF-8DEC-4205-AC43-984082B4C91D}" type="datetimeFigureOut">
              <a:rPr lang="en-US" smtClean="0"/>
              <a:t>1/21/2018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DDAC6A-D11A-4213-A1D7-2CD5C83EB6FE}" type="slidenum">
              <a:rPr lang="en-US" smtClean="0"/>
              <a:t>‹#›</a:t>
            </a:fld>
            <a:endParaRPr lang="en-US"/>
          </a:p>
        </p:txBody>
      </p:sp>
    </p:spTree>
    <p:extLst>
      <p:ext uri="{BB962C8B-B14F-4D97-AF65-F5344CB8AC3E}">
        <p14:creationId xmlns:p14="http://schemas.microsoft.com/office/powerpoint/2010/main" val="40058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crisistextline.org/how-it-works" TargetMode="External"/><Relationship Id="rId2" Type="http://schemas.openxmlformats.org/officeDocument/2006/relationships/hyperlink" Target="http://drugfreeazkids.org/drug-guide" TargetMode="External"/><Relationship Id="rId1" Type="http://schemas.openxmlformats.org/officeDocument/2006/relationships/slideLayout" Target="../slideLayouts/slideLayout7.xml"/><Relationship Id="rId5" Type="http://schemas.openxmlformats.org/officeDocument/2006/relationships/hyperlink" Target="http://azdhs.gov/gis/rx-drop-off-locations/index.php" TargetMode="External"/><Relationship Id="rId4" Type="http://schemas.openxmlformats.org/officeDocument/2006/relationships/hyperlink" Target="https://teens.drugabuse.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 y="14173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37160" y="7620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7160" y="413004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7160" y="27889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137160" y="547116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167640" y="255061"/>
            <a:ext cx="12420600" cy="830997"/>
          </a:xfrm>
          <a:prstGeom prst="rect">
            <a:avLst/>
          </a:prstGeom>
          <a:noFill/>
        </p:spPr>
        <p:txBody>
          <a:bodyPr wrap="square" rtlCol="0">
            <a:spAutoFit/>
          </a:bodyPr>
          <a:lstStyle/>
          <a:p>
            <a:r>
              <a:rPr lang="en-US" sz="2400" dirty="0" smtClean="0">
                <a:latin typeface="Comic Sans MS" panose="030F0702030302020204" pitchFamily="66" charset="0"/>
              </a:rPr>
              <a:t>1. Less than 8% of Arizona high school teens reported abusing or misusing prescription drugs in 2016. (Source: 2016 Arizona Youth Survey)</a:t>
            </a:r>
            <a:endParaRPr lang="en-US" sz="2400" dirty="0">
              <a:latin typeface="Comic Sans MS" panose="030F0702030302020204" pitchFamily="66" charset="0"/>
            </a:endParaRPr>
          </a:p>
        </p:txBody>
      </p:sp>
      <p:sp>
        <p:nvSpPr>
          <p:cNvPr id="12" name="TextBox 11"/>
          <p:cNvSpPr txBox="1"/>
          <p:nvPr/>
        </p:nvSpPr>
        <p:spPr>
          <a:xfrm>
            <a:off x="205740" y="1379242"/>
            <a:ext cx="11780520" cy="1077218"/>
          </a:xfrm>
          <a:prstGeom prst="rect">
            <a:avLst/>
          </a:prstGeom>
          <a:noFill/>
        </p:spPr>
        <p:txBody>
          <a:bodyPr wrap="square" rtlCol="0">
            <a:spAutoFit/>
          </a:bodyPr>
          <a:lstStyle/>
          <a:p>
            <a:r>
              <a:rPr lang="en-US" sz="2000" dirty="0">
                <a:latin typeface="Comic Sans MS" panose="030F0702030302020204" pitchFamily="66" charset="0"/>
              </a:rPr>
              <a:t>2</a:t>
            </a:r>
            <a:r>
              <a:rPr lang="en-US" sz="2000" dirty="0" smtClean="0">
                <a:latin typeface="Comic Sans MS" panose="030F0702030302020204" pitchFamily="66" charset="0"/>
              </a:rPr>
              <a:t>. There can be legal consequences for both misusing prescriptions drugs (not following directions) and abusing prescription drugs (using drugs for recreation).</a:t>
            </a:r>
          </a:p>
          <a:p>
            <a:r>
              <a:rPr lang="en-US" sz="1200" dirty="0" smtClean="0">
                <a:latin typeface="Comic Sans MS" panose="030F0702030302020204" pitchFamily="66" charset="0"/>
              </a:rPr>
              <a:t>(ARS-13-3406</a:t>
            </a:r>
            <a:r>
              <a:rPr lang="en-US" sz="1200" dirty="0">
                <a:latin typeface="Comic Sans MS" panose="030F0702030302020204" pitchFamily="66" charset="0"/>
              </a:rPr>
              <a:t>. Possession, use, administration, acquisition, sale, manufacture or transportation of prescription-only drugs; misbranded drugs; classification; </a:t>
            </a:r>
            <a:r>
              <a:rPr lang="en-US" sz="1200" smtClean="0">
                <a:latin typeface="Comic Sans MS" panose="030F0702030302020204" pitchFamily="66" charset="0"/>
              </a:rPr>
              <a:t>definition:)</a:t>
            </a:r>
            <a:endParaRPr lang="en-US" sz="1200" dirty="0">
              <a:latin typeface="Comic Sans MS" panose="030F0702030302020204" pitchFamily="66" charset="0"/>
            </a:endParaRPr>
          </a:p>
        </p:txBody>
      </p:sp>
      <p:sp>
        <p:nvSpPr>
          <p:cNvPr id="13" name="TextBox 12"/>
          <p:cNvSpPr txBox="1"/>
          <p:nvPr/>
        </p:nvSpPr>
        <p:spPr>
          <a:xfrm>
            <a:off x="137160" y="2828611"/>
            <a:ext cx="11917680" cy="1569660"/>
          </a:xfrm>
          <a:prstGeom prst="rect">
            <a:avLst/>
          </a:prstGeom>
          <a:noFill/>
        </p:spPr>
        <p:txBody>
          <a:bodyPr wrap="square" rtlCol="0">
            <a:spAutoFit/>
          </a:bodyPr>
          <a:lstStyle/>
          <a:p>
            <a:r>
              <a:rPr lang="en-US" sz="2000" dirty="0" smtClean="0">
                <a:latin typeface="Comic Sans MS" panose="030F0702030302020204" pitchFamily="66" charset="0"/>
              </a:rPr>
              <a:t>3. </a:t>
            </a:r>
            <a:r>
              <a:rPr lang="en-US" sz="2400" dirty="0" smtClean="0">
                <a:latin typeface="Comic Sans MS" panose="030F0702030302020204" pitchFamily="66" charset="0"/>
              </a:rPr>
              <a:t>Both street drugs and RX drugs have powerful ingredients, there can be side effects and risks with taking any medication or drug; a doctor’s care is important for prescribing necessary medication, monitoring the side effects and risks. </a:t>
            </a:r>
          </a:p>
          <a:p>
            <a:endParaRPr lang="en-US" sz="2400" dirty="0">
              <a:latin typeface="Comic Sans MS" panose="030F0702030302020204" pitchFamily="66" charset="0"/>
            </a:endParaRPr>
          </a:p>
        </p:txBody>
      </p:sp>
      <p:sp>
        <p:nvSpPr>
          <p:cNvPr id="14" name="TextBox 13"/>
          <p:cNvSpPr txBox="1"/>
          <p:nvPr/>
        </p:nvSpPr>
        <p:spPr>
          <a:xfrm>
            <a:off x="182880" y="4181340"/>
            <a:ext cx="12009120" cy="1015663"/>
          </a:xfrm>
          <a:prstGeom prst="rect">
            <a:avLst/>
          </a:prstGeom>
          <a:noFill/>
        </p:spPr>
        <p:txBody>
          <a:bodyPr wrap="square" rtlCol="0">
            <a:spAutoFit/>
          </a:bodyPr>
          <a:lstStyle/>
          <a:p>
            <a:r>
              <a:rPr lang="en-US" sz="2000" dirty="0">
                <a:latin typeface="Comic Sans MS" panose="030F0702030302020204" pitchFamily="66" charset="0"/>
              </a:rPr>
              <a:t>4</a:t>
            </a:r>
            <a:r>
              <a:rPr lang="en-US" sz="2000" dirty="0" smtClean="0">
                <a:latin typeface="Comic Sans MS" panose="030F0702030302020204" pitchFamily="66" charset="0"/>
              </a:rPr>
              <a:t>. It can be unsafe to take someone else’s medicine.  A doctor considers many factors specific to the patient such as the medical history, condition, other medications and on-going care before prescribing a medication. The directions are specific for that patient. </a:t>
            </a:r>
            <a:endParaRPr lang="en-US" sz="2000" dirty="0">
              <a:latin typeface="Comic Sans MS" panose="030F0702030302020204" pitchFamily="66" charset="0"/>
            </a:endParaRPr>
          </a:p>
        </p:txBody>
      </p:sp>
      <p:sp>
        <p:nvSpPr>
          <p:cNvPr id="15" name="TextBox 14"/>
          <p:cNvSpPr txBox="1"/>
          <p:nvPr/>
        </p:nvSpPr>
        <p:spPr>
          <a:xfrm>
            <a:off x="182880" y="5522460"/>
            <a:ext cx="11871960" cy="1015663"/>
          </a:xfrm>
          <a:prstGeom prst="rect">
            <a:avLst/>
          </a:prstGeom>
          <a:noFill/>
        </p:spPr>
        <p:txBody>
          <a:bodyPr wrap="square" rtlCol="0">
            <a:spAutoFit/>
          </a:bodyPr>
          <a:lstStyle/>
          <a:p>
            <a:r>
              <a:rPr lang="en-US" sz="2000" dirty="0" smtClean="0">
                <a:latin typeface="Comic Sans MS" panose="030F0702030302020204" pitchFamily="66" charset="0"/>
              </a:rPr>
              <a:t>5.  It is important to tell your doctor and pharmacist what other medication including OTC drugs you are taking when being prescribed.  Medicines can interact with each other, making them ineffective or create harmful side effects.</a:t>
            </a:r>
            <a:endParaRPr lang="en-US" sz="2000" dirty="0">
              <a:latin typeface="Comic Sans MS" panose="030F0702030302020204" pitchFamily="66" charset="0"/>
            </a:endParaRPr>
          </a:p>
        </p:txBody>
      </p:sp>
    </p:spTree>
    <p:extLst>
      <p:ext uri="{BB962C8B-B14F-4D97-AF65-F5344CB8AC3E}">
        <p14:creationId xmlns:p14="http://schemas.microsoft.com/office/powerpoint/2010/main" val="489193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 y="14173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67640" y="76200"/>
            <a:ext cx="1188720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7160" y="413004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7160" y="27889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137160" y="547116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167640" y="255061"/>
            <a:ext cx="11780520" cy="830997"/>
          </a:xfrm>
          <a:prstGeom prst="rect">
            <a:avLst/>
          </a:prstGeom>
          <a:noFill/>
        </p:spPr>
        <p:txBody>
          <a:bodyPr wrap="square" rtlCol="0">
            <a:spAutoFit/>
          </a:bodyPr>
          <a:lstStyle/>
          <a:p>
            <a:r>
              <a:rPr lang="en-US" sz="2400" dirty="0" smtClean="0">
                <a:latin typeface="Comic Sans MS" panose="030F0702030302020204" pitchFamily="66" charset="0"/>
              </a:rPr>
              <a:t>6. If you feel any side effects from a drug you took, tell a trusted adult immediately!</a:t>
            </a:r>
            <a:endParaRPr lang="en-US" sz="2400" dirty="0">
              <a:latin typeface="Comic Sans MS" panose="030F0702030302020204" pitchFamily="66" charset="0"/>
            </a:endParaRPr>
          </a:p>
        </p:txBody>
      </p:sp>
      <p:sp>
        <p:nvSpPr>
          <p:cNvPr id="12" name="TextBox 11"/>
          <p:cNvSpPr txBox="1"/>
          <p:nvPr/>
        </p:nvSpPr>
        <p:spPr>
          <a:xfrm>
            <a:off x="167640" y="1606176"/>
            <a:ext cx="11780520" cy="830997"/>
          </a:xfrm>
          <a:prstGeom prst="rect">
            <a:avLst/>
          </a:prstGeom>
          <a:noFill/>
        </p:spPr>
        <p:txBody>
          <a:bodyPr wrap="square" rtlCol="0">
            <a:spAutoFit/>
          </a:bodyPr>
          <a:lstStyle/>
          <a:p>
            <a:r>
              <a:rPr lang="en-US" sz="2400" dirty="0" smtClean="0">
                <a:latin typeface="Comic Sans MS" panose="030F0702030302020204" pitchFamily="66" charset="0"/>
              </a:rPr>
              <a:t>7. Take only medication prescribed for you and follow the directions as intended, any changes you feel need to be cleared by the responsible adult caring for you.</a:t>
            </a:r>
            <a:endParaRPr lang="en-US" sz="2400" dirty="0">
              <a:latin typeface="Comic Sans MS" panose="030F0702030302020204" pitchFamily="66" charset="0"/>
            </a:endParaRPr>
          </a:p>
        </p:txBody>
      </p:sp>
      <p:sp>
        <p:nvSpPr>
          <p:cNvPr id="13" name="TextBox 12"/>
          <p:cNvSpPr txBox="1"/>
          <p:nvPr/>
        </p:nvSpPr>
        <p:spPr>
          <a:xfrm>
            <a:off x="182880" y="2880725"/>
            <a:ext cx="11917680" cy="1107996"/>
          </a:xfrm>
          <a:prstGeom prst="rect">
            <a:avLst/>
          </a:prstGeom>
          <a:noFill/>
        </p:spPr>
        <p:txBody>
          <a:bodyPr wrap="square" rtlCol="0">
            <a:spAutoFit/>
          </a:bodyPr>
          <a:lstStyle/>
          <a:p>
            <a:r>
              <a:rPr lang="en-US" dirty="0">
                <a:latin typeface="Comic Sans MS" panose="030F0702030302020204" pitchFamily="66" charset="0"/>
              </a:rPr>
              <a:t>8</a:t>
            </a:r>
            <a:r>
              <a:rPr lang="en-US" dirty="0" smtClean="0">
                <a:latin typeface="Comic Sans MS" panose="030F0702030302020204" pitchFamily="66" charset="0"/>
              </a:rPr>
              <a:t>. It is illegal to drive under the influence of drugs. Both drunk driving and drugged driving can impair your ability to operate a vehicle safely. Effects can include: slower reaction time, difficulty judging distances, difficulty concentrating, loss of coordination, blurred vision, and poor decision making.  (</a:t>
            </a:r>
            <a:r>
              <a:rPr lang="en-US" sz="1200" dirty="0" smtClean="0">
                <a:latin typeface="Comic Sans MS" panose="030F0702030302020204" pitchFamily="66" charset="0"/>
              </a:rPr>
              <a:t>Arizona </a:t>
            </a:r>
            <a:r>
              <a:rPr lang="en-US" sz="1200" dirty="0">
                <a:latin typeface="Comic Sans MS" panose="030F0702030302020204" pitchFamily="66" charset="0"/>
              </a:rPr>
              <a:t>Revised Statutes 28-1381(A)(1</a:t>
            </a:r>
            <a:r>
              <a:rPr lang="en-US" sz="1200" dirty="0" smtClean="0">
                <a:latin typeface="Comic Sans MS" panose="030F0702030302020204" pitchFamily="66" charset="0"/>
              </a:rPr>
              <a:t>) (3) </a:t>
            </a:r>
            <a:r>
              <a:rPr lang="en-US" sz="1200" dirty="0">
                <a:latin typeface="Comic Sans MS" panose="030F0702030302020204" pitchFamily="66" charset="0"/>
              </a:rPr>
              <a:t>- Driving or Actual Physical Control While Under the Influence/Impaired to the Slightest </a:t>
            </a:r>
            <a:r>
              <a:rPr lang="en-US" sz="1200" dirty="0" smtClean="0">
                <a:latin typeface="Comic Sans MS" panose="030F0702030302020204" pitchFamily="66" charset="0"/>
              </a:rPr>
              <a:t>Degree)</a:t>
            </a:r>
            <a:endParaRPr lang="en-US" sz="1200" dirty="0">
              <a:latin typeface="Comic Sans MS" panose="030F0702030302020204" pitchFamily="66" charset="0"/>
            </a:endParaRPr>
          </a:p>
        </p:txBody>
      </p:sp>
      <p:sp>
        <p:nvSpPr>
          <p:cNvPr id="14" name="TextBox 13"/>
          <p:cNvSpPr txBox="1"/>
          <p:nvPr/>
        </p:nvSpPr>
        <p:spPr>
          <a:xfrm>
            <a:off x="182880" y="4181340"/>
            <a:ext cx="12009120" cy="1015663"/>
          </a:xfrm>
          <a:prstGeom prst="rect">
            <a:avLst/>
          </a:prstGeom>
          <a:noFill/>
        </p:spPr>
        <p:txBody>
          <a:bodyPr wrap="square" rtlCol="0">
            <a:spAutoFit/>
          </a:bodyPr>
          <a:lstStyle/>
          <a:p>
            <a:r>
              <a:rPr lang="en-US" sz="2000" dirty="0">
                <a:latin typeface="Comic Sans MS" panose="030F0702030302020204" pitchFamily="66" charset="0"/>
              </a:rPr>
              <a:t>9</a:t>
            </a:r>
            <a:r>
              <a:rPr lang="en-US" sz="2000" dirty="0" smtClean="0">
                <a:latin typeface="Comic Sans MS" panose="030F0702030302020204" pitchFamily="66" charset="0"/>
              </a:rPr>
              <a:t>. Many safe, healthy activities can help you feel better such as: sports, exercise, biking, skate boarding, cooking, watching favorite show, listening to music, creating something, helping someone else, join a club, form a study group, etc.</a:t>
            </a:r>
          </a:p>
        </p:txBody>
      </p:sp>
      <p:sp>
        <p:nvSpPr>
          <p:cNvPr id="15" name="TextBox 14"/>
          <p:cNvSpPr txBox="1"/>
          <p:nvPr/>
        </p:nvSpPr>
        <p:spPr>
          <a:xfrm>
            <a:off x="182880" y="5522460"/>
            <a:ext cx="11871960" cy="923330"/>
          </a:xfrm>
          <a:prstGeom prst="rect">
            <a:avLst/>
          </a:prstGeom>
          <a:noFill/>
        </p:spPr>
        <p:txBody>
          <a:bodyPr wrap="square" rtlCol="0">
            <a:spAutoFit/>
          </a:bodyPr>
          <a:lstStyle/>
          <a:p>
            <a:r>
              <a:rPr lang="en-US" dirty="0" smtClean="0">
                <a:latin typeface="Comic Sans MS" panose="030F0702030302020204" pitchFamily="66" charset="0"/>
              </a:rPr>
              <a:t>10.  Being under the influence of a drug or out of control of your senses may cause you to act differently than you would otherwise.  You could do something embarrassing, humiliating or hurtful to others without thinking clearly.  Social Media sites  are full of moments that cannot be taken back.</a:t>
            </a:r>
            <a:endParaRPr lang="en-US" dirty="0">
              <a:latin typeface="Comic Sans MS" panose="030F0702030302020204" pitchFamily="66" charset="0"/>
            </a:endParaRPr>
          </a:p>
        </p:txBody>
      </p:sp>
    </p:spTree>
    <p:extLst>
      <p:ext uri="{BB962C8B-B14F-4D97-AF65-F5344CB8AC3E}">
        <p14:creationId xmlns:p14="http://schemas.microsoft.com/office/powerpoint/2010/main" val="1472626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 y="14173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67640" y="76200"/>
            <a:ext cx="1188720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7160" y="413004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7160" y="27889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137160" y="547116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205740" y="125540"/>
            <a:ext cx="11780520" cy="1015663"/>
          </a:xfrm>
          <a:prstGeom prst="rect">
            <a:avLst/>
          </a:prstGeom>
          <a:noFill/>
        </p:spPr>
        <p:txBody>
          <a:bodyPr wrap="square" rtlCol="0">
            <a:spAutoFit/>
          </a:bodyPr>
          <a:lstStyle/>
          <a:p>
            <a:r>
              <a:rPr lang="en-US" sz="2000" dirty="0" smtClean="0">
                <a:latin typeface="Comic Sans MS" panose="030F0702030302020204" pitchFamily="66" charset="0"/>
              </a:rPr>
              <a:t>11. Abusing or misusing drugs could cause you to lose school privileges or discipline such as suspension.  You could lose your parents trust and home privileges, and you could have legal consequences such as juvenile court programs or fines.</a:t>
            </a:r>
            <a:endParaRPr lang="en-US" sz="2000" dirty="0">
              <a:latin typeface="Comic Sans MS" panose="030F0702030302020204" pitchFamily="66" charset="0"/>
            </a:endParaRPr>
          </a:p>
        </p:txBody>
      </p:sp>
      <p:sp>
        <p:nvSpPr>
          <p:cNvPr id="12" name="TextBox 11"/>
          <p:cNvSpPr txBox="1"/>
          <p:nvPr/>
        </p:nvSpPr>
        <p:spPr>
          <a:xfrm>
            <a:off x="167640" y="1481911"/>
            <a:ext cx="11780520" cy="1200329"/>
          </a:xfrm>
          <a:prstGeom prst="rect">
            <a:avLst/>
          </a:prstGeom>
          <a:noFill/>
        </p:spPr>
        <p:txBody>
          <a:bodyPr wrap="square" rtlCol="0">
            <a:spAutoFit/>
          </a:bodyPr>
          <a:lstStyle/>
          <a:p>
            <a:r>
              <a:rPr lang="en-US" sz="2400" dirty="0" smtClean="0">
                <a:latin typeface="Comic Sans MS" panose="030F0702030302020204" pitchFamily="66" charset="0"/>
              </a:rPr>
              <a:t>12. Abusing or misusing drugs could cause others to view you differently and could cause a loss of future opportunities such as jobs, scholarships, club/team etc.</a:t>
            </a:r>
            <a:endParaRPr lang="en-US" sz="2400" dirty="0">
              <a:latin typeface="Comic Sans MS" panose="030F0702030302020204" pitchFamily="66" charset="0"/>
            </a:endParaRPr>
          </a:p>
        </p:txBody>
      </p:sp>
      <p:sp>
        <p:nvSpPr>
          <p:cNvPr id="13" name="TextBox 12"/>
          <p:cNvSpPr txBox="1"/>
          <p:nvPr/>
        </p:nvSpPr>
        <p:spPr>
          <a:xfrm>
            <a:off x="213360" y="2807954"/>
            <a:ext cx="11917680" cy="1200329"/>
          </a:xfrm>
          <a:prstGeom prst="rect">
            <a:avLst/>
          </a:prstGeom>
          <a:noFill/>
        </p:spPr>
        <p:txBody>
          <a:bodyPr wrap="square" rtlCol="0">
            <a:spAutoFit/>
          </a:bodyPr>
          <a:lstStyle/>
          <a:p>
            <a:r>
              <a:rPr lang="en-US" sz="2400" dirty="0" smtClean="0">
                <a:latin typeface="Comic Sans MS" panose="030F0702030302020204" pitchFamily="66" charset="0"/>
              </a:rPr>
              <a:t>13. Abusing or misusing drugs can have a bad effect on your health such as longer time to heal, susceptible to other health conditions, lower immunity, addictions, dependencies, or even overdose and death.</a:t>
            </a:r>
            <a:endParaRPr lang="en-US" sz="2400" dirty="0">
              <a:latin typeface="Comic Sans MS" panose="030F0702030302020204" pitchFamily="66" charset="0"/>
            </a:endParaRPr>
          </a:p>
        </p:txBody>
      </p:sp>
      <p:sp>
        <p:nvSpPr>
          <p:cNvPr id="14" name="TextBox 13"/>
          <p:cNvSpPr txBox="1"/>
          <p:nvPr/>
        </p:nvSpPr>
        <p:spPr>
          <a:xfrm>
            <a:off x="182880" y="4181340"/>
            <a:ext cx="12009120" cy="1015663"/>
          </a:xfrm>
          <a:prstGeom prst="rect">
            <a:avLst/>
          </a:prstGeom>
          <a:noFill/>
        </p:spPr>
        <p:txBody>
          <a:bodyPr wrap="square" rtlCol="0">
            <a:spAutoFit/>
          </a:bodyPr>
          <a:lstStyle/>
          <a:p>
            <a:r>
              <a:rPr lang="en-US" sz="2000" dirty="0" smtClean="0">
                <a:latin typeface="Comic Sans MS" panose="030F0702030302020204" pitchFamily="66" charset="0"/>
              </a:rPr>
              <a:t>14. Taking someone else’s medication is not only illegal but puts the person prescribed the medication in jeopardy of not having the medication they need; it may be difficult to replace since doctors are careful about not increasing medication with potential for addiction.</a:t>
            </a:r>
          </a:p>
        </p:txBody>
      </p:sp>
      <p:sp>
        <p:nvSpPr>
          <p:cNvPr id="15" name="TextBox 14"/>
          <p:cNvSpPr txBox="1"/>
          <p:nvPr/>
        </p:nvSpPr>
        <p:spPr>
          <a:xfrm>
            <a:off x="182880" y="5522460"/>
            <a:ext cx="11871960" cy="1200329"/>
          </a:xfrm>
          <a:prstGeom prst="rect">
            <a:avLst/>
          </a:prstGeom>
          <a:noFill/>
        </p:spPr>
        <p:txBody>
          <a:bodyPr wrap="square" rtlCol="0">
            <a:spAutoFit/>
          </a:bodyPr>
          <a:lstStyle/>
          <a:p>
            <a:r>
              <a:rPr lang="en-US" sz="2400" dirty="0" smtClean="0">
                <a:latin typeface="Comic Sans MS" panose="030F0702030302020204" pitchFamily="66" charset="0"/>
              </a:rPr>
              <a:t>15.  You should never be afraid to seek help for yourself or someone else for misusing or abusing drugs. Trusted adults are ones who care about you and have your best interest in mind. </a:t>
            </a:r>
            <a:endParaRPr lang="en-US" sz="2400" dirty="0">
              <a:latin typeface="Comic Sans MS" panose="030F0702030302020204" pitchFamily="66" charset="0"/>
            </a:endParaRPr>
          </a:p>
        </p:txBody>
      </p:sp>
    </p:spTree>
    <p:extLst>
      <p:ext uri="{BB962C8B-B14F-4D97-AF65-F5344CB8AC3E}">
        <p14:creationId xmlns:p14="http://schemas.microsoft.com/office/powerpoint/2010/main" val="286886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7160" y="14173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67640" y="76200"/>
            <a:ext cx="1188720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137160" y="413004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37160" y="278892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137160" y="5471160"/>
            <a:ext cx="11917680" cy="11887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Box 10"/>
          <p:cNvSpPr txBox="1"/>
          <p:nvPr/>
        </p:nvSpPr>
        <p:spPr>
          <a:xfrm>
            <a:off x="205740" y="125540"/>
            <a:ext cx="11780520" cy="1015663"/>
          </a:xfrm>
          <a:prstGeom prst="rect">
            <a:avLst/>
          </a:prstGeom>
          <a:noFill/>
        </p:spPr>
        <p:txBody>
          <a:bodyPr wrap="square" rtlCol="0">
            <a:spAutoFit/>
          </a:bodyPr>
          <a:lstStyle/>
          <a:p>
            <a:r>
              <a:rPr lang="en-US" sz="2000" dirty="0" smtClean="0">
                <a:latin typeface="Comic Sans MS" panose="030F0702030302020204" pitchFamily="66" charset="0"/>
              </a:rPr>
              <a:t>16. Feeling pain is an important ability the body uses to protect itself from greater harm.  Abusing or misusing opioids that block pain can change the way our bodies are designed to take care of ourselves.</a:t>
            </a:r>
            <a:endParaRPr lang="en-US" sz="2000" dirty="0">
              <a:latin typeface="Comic Sans MS" panose="030F0702030302020204" pitchFamily="66" charset="0"/>
            </a:endParaRPr>
          </a:p>
        </p:txBody>
      </p:sp>
      <p:sp>
        <p:nvSpPr>
          <p:cNvPr id="12" name="TextBox 11"/>
          <p:cNvSpPr txBox="1"/>
          <p:nvPr/>
        </p:nvSpPr>
        <p:spPr>
          <a:xfrm>
            <a:off x="167640" y="1606176"/>
            <a:ext cx="11780520" cy="830997"/>
          </a:xfrm>
          <a:prstGeom prst="rect">
            <a:avLst/>
          </a:prstGeom>
          <a:noFill/>
        </p:spPr>
        <p:txBody>
          <a:bodyPr wrap="square" rtlCol="0">
            <a:spAutoFit/>
          </a:bodyPr>
          <a:lstStyle/>
          <a:p>
            <a:r>
              <a:rPr lang="en-US" sz="2400" dirty="0" smtClean="0">
                <a:latin typeface="Comic Sans MS" panose="030F0702030302020204" pitchFamily="66" charset="0"/>
              </a:rPr>
              <a:t>17. Drug Free AZ Kids.org  has information to learn more about drug abuse and how to get help or give help.  </a:t>
            </a:r>
            <a:r>
              <a:rPr lang="en-US" sz="2400" dirty="0" smtClean="0">
                <a:latin typeface="Comic Sans MS" panose="030F0702030302020204" pitchFamily="66" charset="0"/>
                <a:hlinkClick r:id="rId2"/>
              </a:rPr>
              <a:t>http://drugfreeazkids.org/drug-guide</a:t>
            </a:r>
            <a:r>
              <a:rPr lang="en-US" sz="2400" dirty="0" smtClean="0">
                <a:latin typeface="Comic Sans MS" panose="030F0702030302020204" pitchFamily="66" charset="0"/>
              </a:rPr>
              <a:t> </a:t>
            </a:r>
            <a:endParaRPr lang="en-US" sz="2400" dirty="0">
              <a:latin typeface="Comic Sans MS" panose="030F0702030302020204" pitchFamily="66" charset="0"/>
            </a:endParaRPr>
          </a:p>
        </p:txBody>
      </p:sp>
      <p:sp>
        <p:nvSpPr>
          <p:cNvPr id="13" name="TextBox 12"/>
          <p:cNvSpPr txBox="1"/>
          <p:nvPr/>
        </p:nvSpPr>
        <p:spPr>
          <a:xfrm>
            <a:off x="213360" y="2807954"/>
            <a:ext cx="11917680" cy="1569660"/>
          </a:xfrm>
          <a:prstGeom prst="rect">
            <a:avLst/>
          </a:prstGeom>
          <a:noFill/>
        </p:spPr>
        <p:txBody>
          <a:bodyPr wrap="square" rtlCol="0">
            <a:spAutoFit/>
          </a:bodyPr>
          <a:lstStyle/>
          <a:p>
            <a:r>
              <a:rPr lang="en-US" sz="2400" dirty="0" smtClean="0">
                <a:latin typeface="Comic Sans MS" panose="030F0702030302020204" pitchFamily="66" charset="0"/>
              </a:rPr>
              <a:t>18. Crisis Text Line is a free, anonymous, crisis counseling hot line.  Txt:741741</a:t>
            </a:r>
          </a:p>
          <a:p>
            <a:r>
              <a:rPr lang="en-US" sz="2400" dirty="0" smtClean="0">
                <a:latin typeface="Comic Sans MS" panose="030F0702030302020204" pitchFamily="66" charset="0"/>
              </a:rPr>
              <a:t>A live, trained counselor receives the text and responds.</a:t>
            </a:r>
          </a:p>
          <a:p>
            <a:r>
              <a:rPr lang="en-US" sz="2400" dirty="0" smtClean="0">
                <a:latin typeface="Comic Sans MS" panose="030F0702030302020204" pitchFamily="66" charset="0"/>
                <a:hlinkClick r:id="rId3"/>
              </a:rPr>
              <a:t>https://www.crisistextline.org/how-it-works</a:t>
            </a:r>
            <a:r>
              <a:rPr lang="en-US" sz="2400" dirty="0" smtClean="0">
                <a:latin typeface="Comic Sans MS" panose="030F0702030302020204" pitchFamily="66" charset="0"/>
              </a:rPr>
              <a:t> </a:t>
            </a:r>
            <a:endParaRPr lang="en-US" sz="2400" dirty="0">
              <a:latin typeface="Comic Sans MS" panose="030F0702030302020204" pitchFamily="66" charset="0"/>
            </a:endParaRPr>
          </a:p>
          <a:p>
            <a:endParaRPr lang="en-US" sz="2400" dirty="0">
              <a:latin typeface="Comic Sans MS" panose="030F0702030302020204" pitchFamily="66" charset="0"/>
            </a:endParaRPr>
          </a:p>
        </p:txBody>
      </p:sp>
      <p:sp>
        <p:nvSpPr>
          <p:cNvPr id="14" name="TextBox 13"/>
          <p:cNvSpPr txBox="1"/>
          <p:nvPr/>
        </p:nvSpPr>
        <p:spPr>
          <a:xfrm>
            <a:off x="182880" y="4181340"/>
            <a:ext cx="12009120" cy="830997"/>
          </a:xfrm>
          <a:prstGeom prst="rect">
            <a:avLst/>
          </a:prstGeom>
          <a:noFill/>
        </p:spPr>
        <p:txBody>
          <a:bodyPr wrap="square" rtlCol="0">
            <a:spAutoFit/>
          </a:bodyPr>
          <a:lstStyle/>
          <a:p>
            <a:r>
              <a:rPr lang="en-US" sz="2400" dirty="0" smtClean="0">
                <a:latin typeface="Comic Sans MS" panose="030F0702030302020204" pitchFamily="66" charset="0"/>
              </a:rPr>
              <a:t>19. Visit the National Institute of Drug Abuse for Teens to learn more about how drugs affect the teen brain and body:  </a:t>
            </a:r>
            <a:r>
              <a:rPr lang="en-US" sz="2400" dirty="0" smtClean="0">
                <a:latin typeface="Comic Sans MS" panose="030F0702030302020204" pitchFamily="66" charset="0"/>
                <a:hlinkClick r:id="rId4"/>
              </a:rPr>
              <a:t>https://teens.drugabuse.gov/</a:t>
            </a:r>
            <a:r>
              <a:rPr lang="en-US" sz="2400" dirty="0" smtClean="0">
                <a:latin typeface="Comic Sans MS" panose="030F0702030302020204" pitchFamily="66" charset="0"/>
              </a:rPr>
              <a:t> </a:t>
            </a:r>
          </a:p>
        </p:txBody>
      </p:sp>
      <p:sp>
        <p:nvSpPr>
          <p:cNvPr id="15" name="TextBox 14"/>
          <p:cNvSpPr txBox="1"/>
          <p:nvPr/>
        </p:nvSpPr>
        <p:spPr>
          <a:xfrm>
            <a:off x="182880" y="5522460"/>
            <a:ext cx="11871960" cy="923330"/>
          </a:xfrm>
          <a:prstGeom prst="rect">
            <a:avLst/>
          </a:prstGeom>
          <a:noFill/>
        </p:spPr>
        <p:txBody>
          <a:bodyPr wrap="square" rtlCol="0">
            <a:spAutoFit/>
          </a:bodyPr>
          <a:lstStyle/>
          <a:p>
            <a:r>
              <a:rPr lang="en-US" dirty="0" smtClean="0">
                <a:latin typeface="Comic Sans MS" panose="030F0702030302020204" pitchFamily="66" charset="0"/>
              </a:rPr>
              <a:t>20. To locate a permanent Rx drop box to dispose of unused medication near you, visit the Arizona Department of Health Services Drop Off Drug </a:t>
            </a:r>
            <a:r>
              <a:rPr lang="en-US" smtClean="0">
                <a:latin typeface="Comic Sans MS" panose="030F0702030302020204" pitchFamily="66" charset="0"/>
              </a:rPr>
              <a:t>location site near you at: </a:t>
            </a:r>
          </a:p>
          <a:p>
            <a:r>
              <a:rPr lang="en-US" smtClean="0">
                <a:latin typeface="Comic Sans MS" panose="030F0702030302020204" pitchFamily="66" charset="0"/>
                <a:hlinkClick r:id="rId5"/>
              </a:rPr>
              <a:t>http</a:t>
            </a:r>
            <a:r>
              <a:rPr lang="en-US" dirty="0" smtClean="0">
                <a:latin typeface="Comic Sans MS" panose="030F0702030302020204" pitchFamily="66" charset="0"/>
                <a:hlinkClick r:id="rId5"/>
              </a:rPr>
              <a:t>://azdhs.gov/gis/rx-drop-off-locations/index.php</a:t>
            </a:r>
            <a:r>
              <a:rPr lang="en-US" dirty="0" smtClean="0">
                <a:latin typeface="Comic Sans MS" panose="030F0702030302020204" pitchFamily="66" charset="0"/>
              </a:rPr>
              <a:t> </a:t>
            </a:r>
            <a:endParaRPr lang="en-US" dirty="0">
              <a:latin typeface="Comic Sans MS" panose="030F0702030302020204" pitchFamily="66" charset="0"/>
            </a:endParaRPr>
          </a:p>
        </p:txBody>
      </p:sp>
    </p:spTree>
    <p:extLst>
      <p:ext uri="{BB962C8B-B14F-4D97-AF65-F5344CB8AC3E}">
        <p14:creationId xmlns:p14="http://schemas.microsoft.com/office/powerpoint/2010/main" val="388308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808</Words>
  <Application>Microsoft Office PowerPoint</Application>
  <PresentationFormat>Widescreen</PresentationFormat>
  <Paragraphs>24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14</cp:revision>
  <cp:lastPrinted>2018-01-22T00:36:35Z</cp:lastPrinted>
  <dcterms:created xsi:type="dcterms:W3CDTF">2018-01-07T19:51:37Z</dcterms:created>
  <dcterms:modified xsi:type="dcterms:W3CDTF">2018-01-22T00:40:36Z</dcterms:modified>
</cp:coreProperties>
</file>