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96" y="14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639" y="1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DCC35-6D07-480C-A5F6-25E70C998602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31" y="4479901"/>
            <a:ext cx="5619438" cy="36655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962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639" y="8841962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09272-D77E-4345-9172-A222AA3CE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23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09272-D77E-4345-9172-A222AA3CED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21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09272-D77E-4345-9172-A222AA3CED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86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09272-D77E-4345-9172-A222AA3CED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51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09272-D77E-4345-9172-A222AA3CED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47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09272-D77E-4345-9172-A222AA3CED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62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09272-D77E-4345-9172-A222AA3CED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48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87999" cy="10286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24" y="6025350"/>
            <a:ext cx="3771449" cy="4064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516318" y="208646"/>
            <a:ext cx="3771449" cy="4064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3985106" y="6327964"/>
            <a:ext cx="4064000" cy="37714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7476" y="199652"/>
            <a:ext cx="4084550" cy="377305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059741" y="5484730"/>
            <a:ext cx="6172199" cy="28860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66735" y="1823955"/>
            <a:ext cx="15754529" cy="665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5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87999" cy="10286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69052" y="0"/>
            <a:ext cx="9897793" cy="9835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87999" cy="10286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000" y="279588"/>
            <a:ext cx="8471535" cy="2640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16000" y="2894557"/>
            <a:ext cx="8605520" cy="3559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100"/>
              </a:spcBef>
            </a:pPr>
            <a:r>
              <a:rPr dirty="0"/>
              <a:t>Reducing </a:t>
            </a:r>
            <a:r>
              <a:rPr spc="-5" dirty="0"/>
              <a:t>Aggressive Behaviors </a:t>
            </a:r>
            <a:r>
              <a:rPr dirty="0"/>
              <a:t>Through Conflict</a:t>
            </a:r>
            <a:r>
              <a:rPr spc="5" dirty="0"/>
              <a:t> </a:t>
            </a:r>
            <a:r>
              <a:rPr dirty="0"/>
              <a:t>Resolution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69106" y="3639827"/>
            <a:ext cx="10771505" cy="5956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750" spc="-10" dirty="0">
                <a:latin typeface="Arial"/>
                <a:cs typeface="Arial"/>
              </a:rPr>
              <a:t>Lesson 4: Conflict Resolution Style Scenario</a:t>
            </a:r>
            <a:r>
              <a:rPr sz="3750" spc="-25" dirty="0">
                <a:latin typeface="Arial"/>
                <a:cs typeface="Arial"/>
              </a:rPr>
              <a:t> </a:t>
            </a:r>
            <a:r>
              <a:rPr sz="3750" spc="-10" dirty="0">
                <a:latin typeface="Arial"/>
                <a:cs typeface="Arial"/>
              </a:rPr>
              <a:t>Cards</a:t>
            </a:r>
            <a:endParaRPr sz="3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75382" y="872935"/>
            <a:ext cx="6086474" cy="40481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1030" y="625701"/>
            <a:ext cx="8790940" cy="4613910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sz="3050" spc="220" dirty="0">
                <a:latin typeface="Calibri"/>
                <a:cs typeface="Calibri"/>
              </a:rPr>
              <a:t>Scenario</a:t>
            </a:r>
            <a:r>
              <a:rPr sz="3050" spc="65" dirty="0">
                <a:latin typeface="Calibri"/>
                <a:cs typeface="Calibri"/>
              </a:rPr>
              <a:t> </a:t>
            </a:r>
            <a:r>
              <a:rPr sz="3050" spc="-275" dirty="0">
                <a:latin typeface="Calibri"/>
                <a:cs typeface="Calibri"/>
              </a:rPr>
              <a:t>1:</a:t>
            </a:r>
            <a:endParaRPr sz="3050">
              <a:latin typeface="Calibri"/>
              <a:cs typeface="Calibri"/>
            </a:endParaRPr>
          </a:p>
          <a:p>
            <a:pPr marL="12700" marR="5080">
              <a:lnSpc>
                <a:spcPct val="116199"/>
              </a:lnSpc>
              <a:spcBef>
                <a:spcPts val="40"/>
              </a:spcBef>
            </a:pPr>
            <a:r>
              <a:rPr sz="2850" b="0" spc="105" dirty="0">
                <a:latin typeface="Calibri"/>
                <a:cs typeface="Calibri"/>
              </a:rPr>
              <a:t>A </a:t>
            </a:r>
            <a:r>
              <a:rPr sz="2850" b="0" spc="45" dirty="0">
                <a:latin typeface="Calibri"/>
                <a:cs typeface="Calibri"/>
              </a:rPr>
              <a:t>high </a:t>
            </a:r>
            <a:r>
              <a:rPr sz="2850" b="0" spc="50" dirty="0">
                <a:latin typeface="Calibri"/>
                <a:cs typeface="Calibri"/>
              </a:rPr>
              <a:t>school </a:t>
            </a:r>
            <a:r>
              <a:rPr sz="2850" b="0" spc="75" dirty="0">
                <a:latin typeface="Calibri"/>
                <a:cs typeface="Calibri"/>
              </a:rPr>
              <a:t>club </a:t>
            </a:r>
            <a:r>
              <a:rPr sz="2850" b="0" spc="10" dirty="0">
                <a:latin typeface="Calibri"/>
                <a:cs typeface="Calibri"/>
              </a:rPr>
              <a:t>is </a:t>
            </a:r>
            <a:r>
              <a:rPr sz="2850" b="0" spc="55" dirty="0">
                <a:latin typeface="Calibri"/>
                <a:cs typeface="Calibri"/>
              </a:rPr>
              <a:t>planning </a:t>
            </a:r>
            <a:r>
              <a:rPr sz="2850" b="0" spc="254" dirty="0">
                <a:latin typeface="Calibri"/>
                <a:cs typeface="Calibri"/>
              </a:rPr>
              <a:t>a </a:t>
            </a:r>
            <a:r>
              <a:rPr sz="2850" b="0" spc="10" dirty="0">
                <a:latin typeface="Calibri"/>
                <a:cs typeface="Calibri"/>
              </a:rPr>
              <a:t>major </a:t>
            </a:r>
            <a:r>
              <a:rPr sz="2850" b="0" spc="25" dirty="0">
                <a:latin typeface="Calibri"/>
                <a:cs typeface="Calibri"/>
              </a:rPr>
              <a:t>fundraiser </a:t>
            </a:r>
            <a:r>
              <a:rPr sz="2850" b="0" spc="15" dirty="0">
                <a:latin typeface="Calibri"/>
                <a:cs typeface="Calibri"/>
              </a:rPr>
              <a:t>to </a:t>
            </a:r>
            <a:r>
              <a:rPr sz="2850" b="0" spc="55" dirty="0">
                <a:latin typeface="Calibri"/>
                <a:cs typeface="Calibri"/>
              </a:rPr>
              <a:t>raise  </a:t>
            </a:r>
            <a:r>
              <a:rPr sz="2850" b="0" spc="-15" dirty="0">
                <a:latin typeface="Calibri"/>
                <a:cs typeface="Calibri"/>
              </a:rPr>
              <a:t>money </a:t>
            </a:r>
            <a:r>
              <a:rPr sz="2850" b="0" spc="10" dirty="0">
                <a:latin typeface="Calibri"/>
                <a:cs typeface="Calibri"/>
              </a:rPr>
              <a:t>for </a:t>
            </a:r>
            <a:r>
              <a:rPr sz="2850" b="0" spc="100" dirty="0">
                <a:latin typeface="Calibri"/>
                <a:cs typeface="Calibri"/>
              </a:rPr>
              <a:t>an </a:t>
            </a:r>
            <a:r>
              <a:rPr sz="2850" b="0" spc="60" dirty="0">
                <a:latin typeface="Calibri"/>
                <a:cs typeface="Calibri"/>
              </a:rPr>
              <a:t>upcoming </a:t>
            </a:r>
            <a:r>
              <a:rPr sz="2850" b="0" dirty="0">
                <a:latin typeface="Calibri"/>
                <a:cs typeface="Calibri"/>
              </a:rPr>
              <a:t>trip. </a:t>
            </a:r>
            <a:r>
              <a:rPr sz="2850" b="0" spc="-25" dirty="0">
                <a:latin typeface="Calibri"/>
                <a:cs typeface="Calibri"/>
              </a:rPr>
              <a:t>The </a:t>
            </a:r>
            <a:r>
              <a:rPr sz="2850" b="0" spc="75" dirty="0">
                <a:latin typeface="Calibri"/>
                <a:cs typeface="Calibri"/>
              </a:rPr>
              <a:t>club </a:t>
            </a:r>
            <a:r>
              <a:rPr sz="2850" b="0" spc="25" dirty="0">
                <a:latin typeface="Calibri"/>
                <a:cs typeface="Calibri"/>
              </a:rPr>
              <a:t>president, </a:t>
            </a:r>
            <a:r>
              <a:rPr sz="2850" b="0" spc="60" dirty="0">
                <a:latin typeface="Calibri"/>
                <a:cs typeface="Calibri"/>
              </a:rPr>
              <a:t>Olivia,  </a:t>
            </a:r>
            <a:r>
              <a:rPr sz="2850" b="0" spc="75" dirty="0">
                <a:latin typeface="Calibri"/>
                <a:cs typeface="Calibri"/>
              </a:rPr>
              <a:t>has </a:t>
            </a:r>
            <a:r>
              <a:rPr sz="2850" b="0" spc="45" dirty="0">
                <a:latin typeface="Calibri"/>
                <a:cs typeface="Calibri"/>
              </a:rPr>
              <a:t>carefully </a:t>
            </a:r>
            <a:r>
              <a:rPr sz="2850" b="0" spc="105" dirty="0">
                <a:latin typeface="Calibri"/>
                <a:cs typeface="Calibri"/>
              </a:rPr>
              <a:t>created </a:t>
            </a:r>
            <a:r>
              <a:rPr sz="2850" b="0" spc="254" dirty="0">
                <a:latin typeface="Calibri"/>
                <a:cs typeface="Calibri"/>
              </a:rPr>
              <a:t>a </a:t>
            </a:r>
            <a:r>
              <a:rPr sz="2850" b="0" spc="95" dirty="0">
                <a:latin typeface="Calibri"/>
                <a:cs typeface="Calibri"/>
              </a:rPr>
              <a:t>budget </a:t>
            </a:r>
            <a:r>
              <a:rPr sz="2850" b="0" spc="35" dirty="0">
                <a:latin typeface="Calibri"/>
                <a:cs typeface="Calibri"/>
              </a:rPr>
              <a:t>that </a:t>
            </a:r>
            <a:r>
              <a:rPr sz="2850" b="0" spc="-30" dirty="0">
                <a:latin typeface="Calibri"/>
                <a:cs typeface="Calibri"/>
              </a:rPr>
              <a:t>limits </a:t>
            </a:r>
            <a:r>
              <a:rPr sz="2850" b="0" spc="70" dirty="0">
                <a:latin typeface="Calibri"/>
                <a:cs typeface="Calibri"/>
              </a:rPr>
              <a:t>spending </a:t>
            </a:r>
            <a:r>
              <a:rPr sz="2850" b="0" spc="15" dirty="0">
                <a:latin typeface="Calibri"/>
                <a:cs typeface="Calibri"/>
              </a:rPr>
              <a:t>to  </a:t>
            </a:r>
            <a:r>
              <a:rPr sz="2850" b="0" spc="10" dirty="0">
                <a:latin typeface="Calibri"/>
                <a:cs typeface="Calibri"/>
              </a:rPr>
              <a:t>ensure </a:t>
            </a:r>
            <a:r>
              <a:rPr sz="2850" b="0" spc="15" dirty="0">
                <a:latin typeface="Calibri"/>
                <a:cs typeface="Calibri"/>
              </a:rPr>
              <a:t>the </a:t>
            </a:r>
            <a:r>
              <a:rPr sz="2850" b="0" spc="25" dirty="0">
                <a:latin typeface="Calibri"/>
                <a:cs typeface="Calibri"/>
              </a:rPr>
              <a:t>fundraiser meets </a:t>
            </a:r>
            <a:r>
              <a:rPr sz="2850" b="0" spc="-5" dirty="0">
                <a:latin typeface="Calibri"/>
                <a:cs typeface="Calibri"/>
              </a:rPr>
              <a:t>its </a:t>
            </a:r>
            <a:r>
              <a:rPr sz="2850" b="0" spc="75" dirty="0">
                <a:latin typeface="Calibri"/>
                <a:cs typeface="Calibri"/>
              </a:rPr>
              <a:t>financial </a:t>
            </a:r>
            <a:r>
              <a:rPr sz="2850" b="0" spc="105" dirty="0">
                <a:latin typeface="Calibri"/>
                <a:cs typeface="Calibri"/>
              </a:rPr>
              <a:t>goals. </a:t>
            </a:r>
            <a:r>
              <a:rPr sz="2850" b="0" spc="25" dirty="0">
                <a:latin typeface="Calibri"/>
                <a:cs typeface="Calibri"/>
              </a:rPr>
              <a:t>During </a:t>
            </a:r>
            <a:r>
              <a:rPr sz="2850" b="0" spc="254" dirty="0">
                <a:latin typeface="Calibri"/>
                <a:cs typeface="Calibri"/>
              </a:rPr>
              <a:t>a  </a:t>
            </a:r>
            <a:r>
              <a:rPr sz="2850" b="0" spc="35" dirty="0">
                <a:latin typeface="Calibri"/>
                <a:cs typeface="Calibri"/>
              </a:rPr>
              <a:t>meeting, </a:t>
            </a:r>
            <a:r>
              <a:rPr sz="2850" b="0" spc="40" dirty="0">
                <a:latin typeface="Calibri"/>
                <a:cs typeface="Calibri"/>
              </a:rPr>
              <a:t>several </a:t>
            </a:r>
            <a:r>
              <a:rPr sz="2850" b="0" spc="75" dirty="0">
                <a:latin typeface="Calibri"/>
                <a:cs typeface="Calibri"/>
              </a:rPr>
              <a:t>club </a:t>
            </a:r>
            <a:r>
              <a:rPr sz="2850" b="0" spc="5" dirty="0">
                <a:latin typeface="Calibri"/>
                <a:cs typeface="Calibri"/>
              </a:rPr>
              <a:t>members </a:t>
            </a:r>
            <a:r>
              <a:rPr sz="2850" b="0" spc="95" dirty="0">
                <a:latin typeface="Calibri"/>
                <a:cs typeface="Calibri"/>
              </a:rPr>
              <a:t>suggest </a:t>
            </a:r>
            <a:r>
              <a:rPr sz="2850" b="0" spc="70" dirty="0">
                <a:latin typeface="Calibri"/>
                <a:cs typeface="Calibri"/>
              </a:rPr>
              <a:t>spending </a:t>
            </a:r>
            <a:r>
              <a:rPr sz="2850" b="0" spc="-10" dirty="0">
                <a:latin typeface="Calibri"/>
                <a:cs typeface="Calibri"/>
              </a:rPr>
              <a:t>more  </a:t>
            </a:r>
            <a:r>
              <a:rPr sz="2850" b="0" spc="-15" dirty="0">
                <a:latin typeface="Calibri"/>
                <a:cs typeface="Calibri"/>
              </a:rPr>
              <a:t>money </a:t>
            </a:r>
            <a:r>
              <a:rPr sz="2850" b="0" dirty="0">
                <a:latin typeface="Calibri"/>
                <a:cs typeface="Calibri"/>
              </a:rPr>
              <a:t>on </a:t>
            </a:r>
            <a:r>
              <a:rPr sz="2850" b="0" spc="45" dirty="0">
                <a:latin typeface="Calibri"/>
                <a:cs typeface="Calibri"/>
              </a:rPr>
              <a:t>advertising </a:t>
            </a:r>
            <a:r>
              <a:rPr sz="2850" b="0" spc="105" dirty="0">
                <a:latin typeface="Calibri"/>
                <a:cs typeface="Calibri"/>
              </a:rPr>
              <a:t>and </a:t>
            </a:r>
            <a:r>
              <a:rPr sz="2850" b="0" spc="60" dirty="0">
                <a:latin typeface="Calibri"/>
                <a:cs typeface="Calibri"/>
              </a:rPr>
              <a:t>decorations </a:t>
            </a:r>
            <a:r>
              <a:rPr sz="2850" b="0" spc="15" dirty="0">
                <a:latin typeface="Calibri"/>
                <a:cs typeface="Calibri"/>
              </a:rPr>
              <a:t>to </a:t>
            </a:r>
            <a:r>
              <a:rPr sz="2850" b="0" spc="80" dirty="0">
                <a:latin typeface="Calibri"/>
                <a:cs typeface="Calibri"/>
              </a:rPr>
              <a:t>attract </a:t>
            </a:r>
            <a:r>
              <a:rPr sz="2850" b="0" spc="-10" dirty="0">
                <a:latin typeface="Calibri"/>
                <a:cs typeface="Calibri"/>
              </a:rPr>
              <a:t>more  </a:t>
            </a:r>
            <a:r>
              <a:rPr sz="2850" b="0" spc="5" dirty="0">
                <a:latin typeface="Calibri"/>
                <a:cs typeface="Calibri"/>
              </a:rPr>
              <a:t>donors, </a:t>
            </a:r>
            <a:r>
              <a:rPr sz="2850" b="0" spc="50" dirty="0">
                <a:latin typeface="Calibri"/>
                <a:cs typeface="Calibri"/>
              </a:rPr>
              <a:t>believing </a:t>
            </a:r>
            <a:r>
              <a:rPr sz="2850" b="0" spc="35" dirty="0">
                <a:latin typeface="Calibri"/>
                <a:cs typeface="Calibri"/>
              </a:rPr>
              <a:t>that </a:t>
            </a:r>
            <a:r>
              <a:rPr sz="2850" b="0" spc="-15" dirty="0">
                <a:latin typeface="Calibri"/>
                <a:cs typeface="Calibri"/>
              </a:rPr>
              <a:t>this will </a:t>
            </a:r>
            <a:r>
              <a:rPr sz="2850" b="0" spc="75" dirty="0">
                <a:latin typeface="Calibri"/>
                <a:cs typeface="Calibri"/>
              </a:rPr>
              <a:t>increase </a:t>
            </a:r>
            <a:r>
              <a:rPr sz="2850" b="0" spc="10" dirty="0">
                <a:latin typeface="Calibri"/>
                <a:cs typeface="Calibri"/>
              </a:rPr>
              <a:t>profits, </a:t>
            </a:r>
            <a:r>
              <a:rPr sz="2850" b="0" spc="30" dirty="0">
                <a:latin typeface="Calibri"/>
                <a:cs typeface="Calibri"/>
              </a:rPr>
              <a:t>even  </a:t>
            </a:r>
            <a:r>
              <a:rPr sz="2850" b="0" spc="25" dirty="0">
                <a:latin typeface="Calibri"/>
                <a:cs typeface="Calibri"/>
              </a:rPr>
              <a:t>though </a:t>
            </a:r>
            <a:r>
              <a:rPr sz="2850" b="0" spc="-15" dirty="0">
                <a:latin typeface="Calibri"/>
                <a:cs typeface="Calibri"/>
              </a:rPr>
              <a:t>it </a:t>
            </a:r>
            <a:r>
              <a:rPr sz="2850" b="0" spc="20" dirty="0">
                <a:latin typeface="Calibri"/>
                <a:cs typeface="Calibri"/>
              </a:rPr>
              <a:t>would </a:t>
            </a:r>
            <a:r>
              <a:rPr sz="2850" b="0" spc="135" dirty="0">
                <a:latin typeface="Calibri"/>
                <a:cs typeface="Calibri"/>
              </a:rPr>
              <a:t>exceed </a:t>
            </a:r>
            <a:r>
              <a:rPr sz="2850" b="0" spc="15" dirty="0">
                <a:latin typeface="Calibri"/>
                <a:cs typeface="Calibri"/>
              </a:rPr>
              <a:t>the</a:t>
            </a:r>
            <a:r>
              <a:rPr sz="2850" b="0" spc="430" dirty="0">
                <a:latin typeface="Calibri"/>
                <a:cs typeface="Calibri"/>
              </a:rPr>
              <a:t> </a:t>
            </a:r>
            <a:r>
              <a:rPr sz="2850" b="0" spc="85" dirty="0">
                <a:latin typeface="Calibri"/>
                <a:cs typeface="Calibri"/>
              </a:rPr>
              <a:t>budget.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1030" y="5742813"/>
            <a:ext cx="9098280" cy="3759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799"/>
              </a:lnSpc>
              <a:spcBef>
                <a:spcPts val="100"/>
              </a:spcBef>
            </a:pPr>
            <a:r>
              <a:rPr sz="3050" spc="85" dirty="0">
                <a:latin typeface="Calibri"/>
                <a:cs typeface="Calibri"/>
              </a:rPr>
              <a:t>Olivia </a:t>
            </a:r>
            <a:r>
              <a:rPr sz="3050" spc="10" dirty="0">
                <a:latin typeface="Calibri"/>
                <a:cs typeface="Calibri"/>
              </a:rPr>
              <a:t>is worried </a:t>
            </a:r>
            <a:r>
              <a:rPr sz="3050" spc="40" dirty="0">
                <a:latin typeface="Calibri"/>
                <a:cs typeface="Calibri"/>
              </a:rPr>
              <a:t>that </a:t>
            </a:r>
            <a:r>
              <a:rPr sz="3050" spc="50" dirty="0">
                <a:latin typeface="Calibri"/>
                <a:cs typeface="Calibri"/>
              </a:rPr>
              <a:t>overspending </a:t>
            </a:r>
            <a:r>
              <a:rPr sz="3050" spc="75" dirty="0">
                <a:latin typeface="Calibri"/>
                <a:cs typeface="Calibri"/>
              </a:rPr>
              <a:t>could </a:t>
            </a:r>
            <a:r>
              <a:rPr sz="3050" spc="15" dirty="0">
                <a:latin typeface="Calibri"/>
                <a:cs typeface="Calibri"/>
              </a:rPr>
              <a:t>put the  </a:t>
            </a:r>
            <a:r>
              <a:rPr sz="3050" spc="10" dirty="0">
                <a:latin typeface="Calibri"/>
                <a:cs typeface="Calibri"/>
              </a:rPr>
              <a:t>entire </a:t>
            </a:r>
            <a:r>
              <a:rPr sz="3050" spc="30" dirty="0">
                <a:latin typeface="Calibri"/>
                <a:cs typeface="Calibri"/>
              </a:rPr>
              <a:t>fundraiser </a:t>
            </a:r>
            <a:r>
              <a:rPr sz="3050" spc="120" dirty="0">
                <a:latin typeface="Calibri"/>
                <a:cs typeface="Calibri"/>
              </a:rPr>
              <a:t>at </a:t>
            </a:r>
            <a:r>
              <a:rPr sz="3050" spc="-55" dirty="0">
                <a:latin typeface="Calibri"/>
                <a:cs typeface="Calibri"/>
              </a:rPr>
              <a:t>risk, </a:t>
            </a:r>
            <a:r>
              <a:rPr sz="3050" spc="15" dirty="0">
                <a:latin typeface="Calibri"/>
                <a:cs typeface="Calibri"/>
              </a:rPr>
              <a:t>but the </a:t>
            </a:r>
            <a:r>
              <a:rPr sz="3050" spc="65" dirty="0">
                <a:latin typeface="Calibri"/>
                <a:cs typeface="Calibri"/>
              </a:rPr>
              <a:t>group </a:t>
            </a:r>
            <a:r>
              <a:rPr sz="3050" spc="10" dirty="0">
                <a:latin typeface="Calibri"/>
                <a:cs typeface="Calibri"/>
              </a:rPr>
              <a:t>is </a:t>
            </a:r>
            <a:r>
              <a:rPr sz="3050" spc="55" dirty="0">
                <a:latin typeface="Calibri"/>
                <a:cs typeface="Calibri"/>
              </a:rPr>
              <a:t>divided. </a:t>
            </a:r>
            <a:r>
              <a:rPr sz="3050" spc="105" dirty="0">
                <a:latin typeface="Calibri"/>
                <a:cs typeface="Calibri"/>
              </a:rPr>
              <a:t>Some  </a:t>
            </a:r>
            <a:r>
              <a:rPr sz="3050" spc="10" dirty="0">
                <a:latin typeface="Calibri"/>
                <a:cs typeface="Calibri"/>
              </a:rPr>
              <a:t>members </a:t>
            </a:r>
            <a:r>
              <a:rPr sz="3050" spc="85" dirty="0">
                <a:latin typeface="Calibri"/>
                <a:cs typeface="Calibri"/>
              </a:rPr>
              <a:t>feel </a:t>
            </a:r>
            <a:r>
              <a:rPr sz="3050" spc="5" dirty="0">
                <a:latin typeface="Calibri"/>
                <a:cs typeface="Calibri"/>
              </a:rPr>
              <a:t>strongly </a:t>
            </a:r>
            <a:r>
              <a:rPr sz="3050" spc="75" dirty="0">
                <a:latin typeface="Calibri"/>
                <a:cs typeface="Calibri"/>
              </a:rPr>
              <a:t>about </a:t>
            </a:r>
            <a:r>
              <a:rPr sz="3050" spc="25" dirty="0">
                <a:latin typeface="Calibri"/>
                <a:cs typeface="Calibri"/>
              </a:rPr>
              <a:t>investing </a:t>
            </a:r>
            <a:r>
              <a:rPr sz="3050" spc="-35" dirty="0">
                <a:latin typeface="Calibri"/>
                <a:cs typeface="Calibri"/>
              </a:rPr>
              <a:t>in </a:t>
            </a:r>
            <a:r>
              <a:rPr sz="3050" spc="35" dirty="0">
                <a:latin typeface="Calibri"/>
                <a:cs typeface="Calibri"/>
              </a:rPr>
              <a:t>better  </a:t>
            </a:r>
            <a:r>
              <a:rPr sz="3050" spc="55" dirty="0">
                <a:latin typeface="Calibri"/>
                <a:cs typeface="Calibri"/>
              </a:rPr>
              <a:t>decorations, </a:t>
            </a:r>
            <a:r>
              <a:rPr sz="3050" spc="10" dirty="0">
                <a:latin typeface="Calibri"/>
                <a:cs typeface="Calibri"/>
              </a:rPr>
              <a:t>while </a:t>
            </a:r>
            <a:r>
              <a:rPr sz="3050" dirty="0">
                <a:latin typeface="Calibri"/>
                <a:cs typeface="Calibri"/>
              </a:rPr>
              <a:t>others </a:t>
            </a:r>
            <a:r>
              <a:rPr sz="3050" spc="145" dirty="0">
                <a:latin typeface="Calibri"/>
                <a:cs typeface="Calibri"/>
              </a:rPr>
              <a:t>agree </a:t>
            </a:r>
            <a:r>
              <a:rPr sz="3050" spc="-20" dirty="0">
                <a:latin typeface="Calibri"/>
                <a:cs typeface="Calibri"/>
              </a:rPr>
              <a:t>with </a:t>
            </a:r>
            <a:r>
              <a:rPr sz="3050" spc="45" dirty="0">
                <a:latin typeface="Calibri"/>
                <a:cs typeface="Calibri"/>
              </a:rPr>
              <a:t>Olivia's  conservative </a:t>
            </a:r>
            <a:r>
              <a:rPr sz="3050" spc="110" dirty="0">
                <a:latin typeface="Calibri"/>
                <a:cs typeface="Calibri"/>
              </a:rPr>
              <a:t>approach. </a:t>
            </a:r>
            <a:r>
              <a:rPr sz="3050" spc="-5" dirty="0">
                <a:latin typeface="Calibri"/>
                <a:cs typeface="Calibri"/>
              </a:rPr>
              <a:t>Tensions </a:t>
            </a:r>
            <a:r>
              <a:rPr sz="3050" spc="5" dirty="0">
                <a:latin typeface="Calibri"/>
                <a:cs typeface="Calibri"/>
              </a:rPr>
              <a:t>rise </a:t>
            </a:r>
            <a:r>
              <a:rPr sz="3050" spc="150" dirty="0">
                <a:latin typeface="Calibri"/>
                <a:cs typeface="Calibri"/>
              </a:rPr>
              <a:t>as </a:t>
            </a:r>
            <a:r>
              <a:rPr sz="3050" spc="-10" dirty="0">
                <a:latin typeface="Calibri"/>
                <a:cs typeface="Calibri"/>
              </a:rPr>
              <a:t>they </a:t>
            </a:r>
            <a:r>
              <a:rPr sz="3050" spc="65" dirty="0">
                <a:latin typeface="Calibri"/>
                <a:cs typeface="Calibri"/>
              </a:rPr>
              <a:t>struggle  </a:t>
            </a:r>
            <a:r>
              <a:rPr sz="3050" spc="20" dirty="0">
                <a:latin typeface="Calibri"/>
                <a:cs typeface="Calibri"/>
              </a:rPr>
              <a:t>to </a:t>
            </a:r>
            <a:r>
              <a:rPr sz="3050" spc="45" dirty="0">
                <a:latin typeface="Calibri"/>
                <a:cs typeface="Calibri"/>
              </a:rPr>
              <a:t>make </a:t>
            </a:r>
            <a:r>
              <a:rPr sz="3050" spc="270" dirty="0">
                <a:latin typeface="Calibri"/>
                <a:cs typeface="Calibri"/>
              </a:rPr>
              <a:t>a </a:t>
            </a:r>
            <a:r>
              <a:rPr sz="3050" spc="55" dirty="0">
                <a:latin typeface="Calibri"/>
                <a:cs typeface="Calibri"/>
              </a:rPr>
              <a:t>decision, </a:t>
            </a:r>
            <a:r>
              <a:rPr sz="3050" spc="114" dirty="0">
                <a:latin typeface="Calibri"/>
                <a:cs typeface="Calibri"/>
              </a:rPr>
              <a:t>and </a:t>
            </a:r>
            <a:r>
              <a:rPr sz="3050" spc="15" dirty="0">
                <a:latin typeface="Calibri"/>
                <a:cs typeface="Calibri"/>
              </a:rPr>
              <a:t>the </a:t>
            </a:r>
            <a:r>
              <a:rPr sz="3050" spc="100" dirty="0">
                <a:latin typeface="Calibri"/>
                <a:cs typeface="Calibri"/>
              </a:rPr>
              <a:t>clock </a:t>
            </a:r>
            <a:r>
              <a:rPr sz="3050" spc="10" dirty="0">
                <a:latin typeface="Calibri"/>
                <a:cs typeface="Calibri"/>
              </a:rPr>
              <a:t>is </a:t>
            </a:r>
            <a:r>
              <a:rPr sz="3050" spc="55" dirty="0">
                <a:latin typeface="Calibri"/>
                <a:cs typeface="Calibri"/>
              </a:rPr>
              <a:t>ticking </a:t>
            </a:r>
            <a:r>
              <a:rPr sz="3050" spc="-20" dirty="0">
                <a:latin typeface="Calibri"/>
                <a:cs typeface="Calibri"/>
              </a:rPr>
              <a:t>with </a:t>
            </a:r>
            <a:r>
              <a:rPr sz="3050" spc="15" dirty="0">
                <a:latin typeface="Calibri"/>
                <a:cs typeface="Calibri"/>
              </a:rPr>
              <a:t>the  </a:t>
            </a:r>
            <a:r>
              <a:rPr sz="3050" spc="30" dirty="0">
                <a:latin typeface="Calibri"/>
                <a:cs typeface="Calibri"/>
              </a:rPr>
              <a:t>fundraiser </a:t>
            </a:r>
            <a:r>
              <a:rPr sz="3050" spc="15" dirty="0">
                <a:latin typeface="Calibri"/>
                <a:cs typeface="Calibri"/>
              </a:rPr>
              <a:t>quickly</a:t>
            </a:r>
            <a:r>
              <a:rPr sz="3050" spc="225" dirty="0">
                <a:latin typeface="Calibri"/>
                <a:cs typeface="Calibri"/>
              </a:rPr>
              <a:t> </a:t>
            </a:r>
            <a:r>
              <a:rPr sz="3050" spc="105" dirty="0">
                <a:latin typeface="Calibri"/>
                <a:cs typeface="Calibri"/>
              </a:rPr>
              <a:t>approaching.</a:t>
            </a:r>
            <a:endParaRPr sz="30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66095" y="5314110"/>
            <a:ext cx="6984365" cy="4510405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25"/>
              </a:spcBef>
            </a:pPr>
            <a:r>
              <a:rPr sz="2600" b="1" spc="-5" dirty="0">
                <a:latin typeface="Arial"/>
                <a:cs typeface="Arial"/>
              </a:rPr>
              <a:t>Task for the</a:t>
            </a:r>
            <a:r>
              <a:rPr sz="2600" b="1" dirty="0">
                <a:latin typeface="Arial"/>
                <a:cs typeface="Arial"/>
              </a:rPr>
              <a:t> </a:t>
            </a:r>
            <a:r>
              <a:rPr sz="2600" b="1" spc="-5" dirty="0">
                <a:latin typeface="Arial"/>
                <a:cs typeface="Arial"/>
              </a:rPr>
              <a:t>Groups</a:t>
            </a:r>
            <a:endParaRPr sz="2600">
              <a:latin typeface="Arial"/>
              <a:cs typeface="Arial"/>
            </a:endParaRPr>
          </a:p>
          <a:p>
            <a:pPr marL="12065" marR="5080" indent="-635" algn="ctr">
              <a:lnSpc>
                <a:spcPct val="116100"/>
              </a:lnSpc>
              <a:spcBef>
                <a:spcPts val="260"/>
              </a:spcBef>
            </a:pPr>
            <a:r>
              <a:rPr sz="2800" spc="75" dirty="0">
                <a:latin typeface="Calibri"/>
                <a:cs typeface="Calibri"/>
              </a:rPr>
              <a:t>As </a:t>
            </a:r>
            <a:r>
              <a:rPr sz="2800" spc="265" dirty="0">
                <a:latin typeface="Calibri"/>
                <a:cs typeface="Calibri"/>
              </a:rPr>
              <a:t>a </a:t>
            </a:r>
            <a:r>
              <a:rPr sz="2800" spc="50" dirty="0">
                <a:latin typeface="Calibri"/>
                <a:cs typeface="Calibri"/>
              </a:rPr>
              <a:t>group, </a:t>
            </a:r>
            <a:r>
              <a:rPr sz="2800" spc="135" dirty="0">
                <a:latin typeface="Calibri"/>
                <a:cs typeface="Calibri"/>
              </a:rPr>
              <a:t>decide </a:t>
            </a:r>
            <a:r>
              <a:rPr sz="2800" spc="45" dirty="0">
                <a:latin typeface="Calibri"/>
                <a:cs typeface="Calibri"/>
              </a:rPr>
              <a:t>which </a:t>
            </a:r>
            <a:r>
              <a:rPr sz="2800" spc="80" dirty="0">
                <a:latin typeface="Calibri"/>
                <a:cs typeface="Calibri"/>
              </a:rPr>
              <a:t>conflict </a:t>
            </a:r>
            <a:r>
              <a:rPr sz="2800" spc="5" dirty="0">
                <a:latin typeface="Calibri"/>
                <a:cs typeface="Calibri"/>
              </a:rPr>
              <a:t>resolution  </a:t>
            </a:r>
            <a:r>
              <a:rPr sz="2800" spc="10" dirty="0">
                <a:latin typeface="Calibri"/>
                <a:cs typeface="Calibri"/>
              </a:rPr>
              <a:t>style </a:t>
            </a:r>
            <a:r>
              <a:rPr sz="2800" spc="65" dirty="0">
                <a:latin typeface="Calibri"/>
                <a:cs typeface="Calibri"/>
              </a:rPr>
              <a:t>(competing, </a:t>
            </a:r>
            <a:r>
              <a:rPr sz="2800" spc="75" dirty="0">
                <a:latin typeface="Calibri"/>
                <a:cs typeface="Calibri"/>
              </a:rPr>
              <a:t>collaborating,  </a:t>
            </a:r>
            <a:r>
              <a:rPr sz="2800" spc="35" dirty="0">
                <a:latin typeface="Calibri"/>
                <a:cs typeface="Calibri"/>
              </a:rPr>
              <a:t>compromising, </a:t>
            </a:r>
            <a:r>
              <a:rPr sz="2800" spc="65" dirty="0">
                <a:latin typeface="Calibri"/>
                <a:cs typeface="Calibri"/>
              </a:rPr>
              <a:t>avoiding, </a:t>
            </a:r>
            <a:r>
              <a:rPr sz="2800" spc="-20" dirty="0">
                <a:latin typeface="Calibri"/>
                <a:cs typeface="Calibri"/>
              </a:rPr>
              <a:t>or </a:t>
            </a:r>
            <a:r>
              <a:rPr sz="2800" spc="105" dirty="0">
                <a:latin typeface="Calibri"/>
                <a:cs typeface="Calibri"/>
              </a:rPr>
              <a:t>accommodating  </a:t>
            </a:r>
            <a:r>
              <a:rPr sz="2800" spc="30" dirty="0">
                <a:latin typeface="Calibri"/>
                <a:cs typeface="Calibri"/>
              </a:rPr>
              <a:t>would </a:t>
            </a:r>
            <a:r>
              <a:rPr sz="2800" spc="135" dirty="0">
                <a:latin typeface="Calibri"/>
                <a:cs typeface="Calibri"/>
              </a:rPr>
              <a:t>be </a:t>
            </a:r>
            <a:r>
              <a:rPr sz="2800" dirty="0">
                <a:latin typeface="Calibri"/>
                <a:cs typeface="Calibri"/>
              </a:rPr>
              <a:t>most </a:t>
            </a:r>
            <a:r>
              <a:rPr sz="2800" spc="90" dirty="0">
                <a:latin typeface="Calibri"/>
                <a:cs typeface="Calibri"/>
              </a:rPr>
              <a:t>effective </a:t>
            </a:r>
            <a:r>
              <a:rPr sz="2800" spc="20" dirty="0">
                <a:latin typeface="Calibri"/>
                <a:cs typeface="Calibri"/>
              </a:rPr>
              <a:t>for </a:t>
            </a:r>
            <a:r>
              <a:rPr sz="2800" spc="85" dirty="0">
                <a:latin typeface="Calibri"/>
                <a:cs typeface="Calibri"/>
              </a:rPr>
              <a:t>Olivia </a:t>
            </a:r>
            <a:r>
              <a:rPr sz="2800" spc="114" dirty="0">
                <a:latin typeface="Calibri"/>
                <a:cs typeface="Calibri"/>
              </a:rPr>
              <a:t>and </a:t>
            </a:r>
            <a:r>
              <a:rPr sz="2800" spc="25" dirty="0">
                <a:latin typeface="Calibri"/>
                <a:cs typeface="Calibri"/>
              </a:rPr>
              <a:t>the  </a:t>
            </a:r>
            <a:r>
              <a:rPr sz="2800" spc="85" dirty="0">
                <a:latin typeface="Calibri"/>
                <a:cs typeface="Calibri"/>
              </a:rPr>
              <a:t>club </a:t>
            </a:r>
            <a:r>
              <a:rPr sz="2800" spc="-20" dirty="0">
                <a:latin typeface="Calibri"/>
                <a:cs typeface="Calibri"/>
              </a:rPr>
              <a:t>in </a:t>
            </a:r>
            <a:r>
              <a:rPr sz="2800" spc="-10" dirty="0">
                <a:latin typeface="Calibri"/>
                <a:cs typeface="Calibri"/>
              </a:rPr>
              <a:t>this </a:t>
            </a:r>
            <a:r>
              <a:rPr sz="2800" spc="25" dirty="0">
                <a:latin typeface="Calibri"/>
                <a:cs typeface="Calibri"/>
              </a:rPr>
              <a:t>situation. </a:t>
            </a:r>
            <a:r>
              <a:rPr sz="2800" spc="60" dirty="0">
                <a:latin typeface="Calibri"/>
                <a:cs typeface="Calibri"/>
              </a:rPr>
              <a:t>Discuss </a:t>
            </a:r>
            <a:r>
              <a:rPr sz="2800" spc="-30" dirty="0">
                <a:latin typeface="Calibri"/>
                <a:cs typeface="Calibri"/>
              </a:rPr>
              <a:t>why </a:t>
            </a:r>
            <a:r>
              <a:rPr sz="2800" spc="-40" dirty="0">
                <a:latin typeface="Calibri"/>
                <a:cs typeface="Calibri"/>
              </a:rPr>
              <a:t>your </a:t>
            </a:r>
            <a:r>
              <a:rPr sz="2800" spc="70" dirty="0">
                <a:latin typeface="Calibri"/>
                <a:cs typeface="Calibri"/>
              </a:rPr>
              <a:t>chosen  </a:t>
            </a:r>
            <a:r>
              <a:rPr sz="2800" spc="10" dirty="0">
                <a:latin typeface="Calibri"/>
                <a:cs typeface="Calibri"/>
              </a:rPr>
              <a:t>style </a:t>
            </a:r>
            <a:r>
              <a:rPr sz="2800" spc="15" dirty="0">
                <a:latin typeface="Calibri"/>
                <a:cs typeface="Calibri"/>
              </a:rPr>
              <a:t>is </a:t>
            </a:r>
            <a:r>
              <a:rPr sz="2800" spc="70" dirty="0">
                <a:latin typeface="Calibri"/>
                <a:cs typeface="Calibri"/>
              </a:rPr>
              <a:t>appropriate, </a:t>
            </a:r>
            <a:r>
              <a:rPr sz="2800" spc="114" dirty="0">
                <a:latin typeface="Calibri"/>
                <a:cs typeface="Calibri"/>
              </a:rPr>
              <a:t>and </a:t>
            </a:r>
            <a:r>
              <a:rPr sz="2800" spc="60" dirty="0">
                <a:latin typeface="Calibri"/>
                <a:cs typeface="Calibri"/>
              </a:rPr>
              <a:t>what </a:t>
            </a:r>
            <a:r>
              <a:rPr sz="2800" spc="25" dirty="0">
                <a:latin typeface="Calibri"/>
                <a:cs typeface="Calibri"/>
              </a:rPr>
              <a:t>the </a:t>
            </a:r>
            <a:r>
              <a:rPr sz="2800" spc="55" dirty="0">
                <a:latin typeface="Calibri"/>
                <a:cs typeface="Calibri"/>
              </a:rPr>
              <a:t>potential  outcomes </a:t>
            </a:r>
            <a:r>
              <a:rPr sz="2800" spc="85" dirty="0">
                <a:latin typeface="Calibri"/>
                <a:cs typeface="Calibri"/>
              </a:rPr>
              <a:t>of </a:t>
            </a:r>
            <a:r>
              <a:rPr sz="2800" spc="50" dirty="0">
                <a:latin typeface="Calibri"/>
                <a:cs typeface="Calibri"/>
              </a:rPr>
              <a:t>using </a:t>
            </a:r>
            <a:r>
              <a:rPr sz="2800" spc="45" dirty="0">
                <a:latin typeface="Calibri"/>
                <a:cs typeface="Calibri"/>
              </a:rPr>
              <a:t>that </a:t>
            </a:r>
            <a:r>
              <a:rPr sz="2800" spc="10" dirty="0">
                <a:latin typeface="Calibri"/>
                <a:cs typeface="Calibri"/>
              </a:rPr>
              <a:t>style </a:t>
            </a:r>
            <a:r>
              <a:rPr sz="2800" spc="80" dirty="0">
                <a:latin typeface="Calibri"/>
                <a:cs typeface="Calibri"/>
              </a:rPr>
              <a:t>could </a:t>
            </a:r>
            <a:r>
              <a:rPr sz="2800" spc="105" dirty="0">
                <a:latin typeface="Calibri"/>
                <a:cs typeface="Calibri"/>
              </a:rPr>
              <a:t>be. </a:t>
            </a:r>
            <a:r>
              <a:rPr sz="2800" spc="65" dirty="0">
                <a:latin typeface="Calibri"/>
                <a:cs typeface="Calibri"/>
              </a:rPr>
              <a:t>Be  </a:t>
            </a:r>
            <a:r>
              <a:rPr sz="2800" spc="70" dirty="0">
                <a:latin typeface="Calibri"/>
                <a:cs typeface="Calibri"/>
              </a:rPr>
              <a:t>ready </a:t>
            </a:r>
            <a:r>
              <a:rPr sz="2800" spc="25" dirty="0">
                <a:latin typeface="Calibri"/>
                <a:cs typeface="Calibri"/>
              </a:rPr>
              <a:t>to </a:t>
            </a:r>
            <a:r>
              <a:rPr sz="2800" spc="40" dirty="0">
                <a:latin typeface="Calibri"/>
                <a:cs typeface="Calibri"/>
              </a:rPr>
              <a:t>present </a:t>
            </a:r>
            <a:r>
              <a:rPr sz="2800" spc="114" dirty="0">
                <a:latin typeface="Calibri"/>
                <a:cs typeface="Calibri"/>
              </a:rPr>
              <a:t>and </a:t>
            </a:r>
            <a:r>
              <a:rPr sz="2800" spc="70" dirty="0">
                <a:latin typeface="Calibri"/>
                <a:cs typeface="Calibri"/>
              </a:rPr>
              <a:t>explain </a:t>
            </a:r>
            <a:r>
              <a:rPr sz="2800" spc="-40" dirty="0">
                <a:latin typeface="Calibri"/>
                <a:cs typeface="Calibri"/>
              </a:rPr>
              <a:t>your</a:t>
            </a:r>
            <a:r>
              <a:rPr sz="2800" spc="405" dirty="0">
                <a:latin typeface="Calibri"/>
                <a:cs typeface="Calibri"/>
              </a:rPr>
              <a:t> </a:t>
            </a:r>
            <a:r>
              <a:rPr sz="2800" spc="65" dirty="0">
                <a:latin typeface="Calibri"/>
                <a:cs typeface="Calibri"/>
              </a:rPr>
              <a:t>reasoning.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338974" y="762157"/>
            <a:ext cx="6238874" cy="4152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16000" y="552316"/>
            <a:ext cx="8703310" cy="4155440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pc="5" dirty="0"/>
              <a:t>Scenario</a:t>
            </a:r>
            <a:r>
              <a:rPr dirty="0"/>
              <a:t> </a:t>
            </a:r>
            <a:r>
              <a:rPr spc="5" dirty="0"/>
              <a:t>2:</a:t>
            </a:r>
          </a:p>
          <a:p>
            <a:pPr marL="12700" marR="5080">
              <a:lnSpc>
                <a:spcPct val="116199"/>
              </a:lnSpc>
              <a:spcBef>
                <a:spcPts val="385"/>
              </a:spcBef>
            </a:pPr>
            <a:r>
              <a:rPr sz="2850" b="0" spc="-15" dirty="0">
                <a:latin typeface="Calibri"/>
                <a:cs typeface="Calibri"/>
              </a:rPr>
              <a:t>Two </a:t>
            </a:r>
            <a:r>
              <a:rPr sz="2850" b="0" spc="15" dirty="0">
                <a:latin typeface="Calibri"/>
                <a:cs typeface="Calibri"/>
              </a:rPr>
              <a:t>students, Mia </a:t>
            </a:r>
            <a:r>
              <a:rPr sz="2850" b="0" spc="110" dirty="0">
                <a:latin typeface="Calibri"/>
                <a:cs typeface="Calibri"/>
              </a:rPr>
              <a:t>and </a:t>
            </a:r>
            <a:r>
              <a:rPr sz="2850" b="0" spc="45" dirty="0">
                <a:latin typeface="Calibri"/>
                <a:cs typeface="Calibri"/>
              </a:rPr>
              <a:t>Ethan, </a:t>
            </a:r>
            <a:r>
              <a:rPr sz="2850" b="0" spc="95" dirty="0">
                <a:latin typeface="Calibri"/>
                <a:cs typeface="Calibri"/>
              </a:rPr>
              <a:t>are </a:t>
            </a:r>
            <a:r>
              <a:rPr sz="2850" b="0" spc="20" dirty="0">
                <a:latin typeface="Calibri"/>
                <a:cs typeface="Calibri"/>
              </a:rPr>
              <a:t>working </a:t>
            </a:r>
            <a:r>
              <a:rPr sz="2850" b="0" spc="55" dirty="0">
                <a:latin typeface="Calibri"/>
                <a:cs typeface="Calibri"/>
              </a:rPr>
              <a:t>together </a:t>
            </a:r>
            <a:r>
              <a:rPr sz="2850" b="0" spc="5" dirty="0">
                <a:latin typeface="Calibri"/>
                <a:cs typeface="Calibri"/>
              </a:rPr>
              <a:t>on </a:t>
            </a:r>
            <a:r>
              <a:rPr sz="2850" b="0" spc="254" dirty="0">
                <a:latin typeface="Calibri"/>
                <a:cs typeface="Calibri"/>
              </a:rPr>
              <a:t>a  </a:t>
            </a:r>
            <a:r>
              <a:rPr sz="2850" b="0" spc="65" dirty="0">
                <a:latin typeface="Calibri"/>
                <a:cs typeface="Calibri"/>
              </a:rPr>
              <a:t>group project </a:t>
            </a:r>
            <a:r>
              <a:rPr sz="2850" b="0" spc="15" dirty="0">
                <a:latin typeface="Calibri"/>
                <a:cs typeface="Calibri"/>
              </a:rPr>
              <a:t>for </a:t>
            </a:r>
            <a:r>
              <a:rPr sz="2850" b="0" spc="-10" dirty="0">
                <a:latin typeface="Calibri"/>
                <a:cs typeface="Calibri"/>
              </a:rPr>
              <a:t>their </a:t>
            </a:r>
            <a:r>
              <a:rPr sz="2850" b="0" spc="-25" dirty="0">
                <a:latin typeface="Calibri"/>
                <a:cs typeface="Calibri"/>
              </a:rPr>
              <a:t>history </a:t>
            </a:r>
            <a:r>
              <a:rPr sz="2850" b="0" spc="100" dirty="0">
                <a:latin typeface="Calibri"/>
                <a:cs typeface="Calibri"/>
              </a:rPr>
              <a:t>class. </a:t>
            </a:r>
            <a:r>
              <a:rPr sz="2850" b="0" spc="15" dirty="0">
                <a:latin typeface="Calibri"/>
                <a:cs typeface="Calibri"/>
              </a:rPr>
              <a:t>Mia </a:t>
            </a:r>
            <a:r>
              <a:rPr sz="2850" b="0" spc="50" dirty="0">
                <a:latin typeface="Calibri"/>
                <a:cs typeface="Calibri"/>
              </a:rPr>
              <a:t>wants </a:t>
            </a:r>
            <a:r>
              <a:rPr sz="2850" b="0" spc="20" dirty="0">
                <a:latin typeface="Calibri"/>
                <a:cs typeface="Calibri"/>
              </a:rPr>
              <a:t>to  </a:t>
            </a:r>
            <a:r>
              <a:rPr sz="2850" b="0" spc="110" dirty="0">
                <a:latin typeface="Calibri"/>
                <a:cs typeface="Calibri"/>
              </a:rPr>
              <a:t>create </a:t>
            </a:r>
            <a:r>
              <a:rPr sz="2850" b="0" spc="105" dirty="0">
                <a:latin typeface="Calibri"/>
                <a:cs typeface="Calibri"/>
              </a:rPr>
              <a:t>an </a:t>
            </a:r>
            <a:r>
              <a:rPr sz="2850" b="0" spc="90" dirty="0">
                <a:latin typeface="Calibri"/>
                <a:cs typeface="Calibri"/>
              </a:rPr>
              <a:t>elaborate </a:t>
            </a:r>
            <a:r>
              <a:rPr sz="2850" b="0" spc="40" dirty="0">
                <a:latin typeface="Calibri"/>
                <a:cs typeface="Calibri"/>
              </a:rPr>
              <a:t>presentation </a:t>
            </a:r>
            <a:r>
              <a:rPr sz="2850" b="0" spc="-10" dirty="0">
                <a:latin typeface="Calibri"/>
                <a:cs typeface="Calibri"/>
              </a:rPr>
              <a:t>with </a:t>
            </a:r>
            <a:r>
              <a:rPr sz="2850" b="0" spc="20" dirty="0">
                <a:latin typeface="Calibri"/>
                <a:cs typeface="Calibri"/>
              </a:rPr>
              <a:t>visual </a:t>
            </a:r>
            <a:r>
              <a:rPr sz="2850" b="0" spc="100" dirty="0">
                <a:latin typeface="Calibri"/>
                <a:cs typeface="Calibri"/>
              </a:rPr>
              <a:t>aids </a:t>
            </a:r>
            <a:r>
              <a:rPr sz="2850" b="0" spc="110" dirty="0">
                <a:latin typeface="Calibri"/>
                <a:cs typeface="Calibri"/>
              </a:rPr>
              <a:t>and </a:t>
            </a:r>
            <a:r>
              <a:rPr sz="2850" b="0" spc="254" dirty="0">
                <a:latin typeface="Calibri"/>
                <a:cs typeface="Calibri"/>
              </a:rPr>
              <a:t>a  </a:t>
            </a:r>
            <a:r>
              <a:rPr sz="2850" b="0" spc="90" dirty="0">
                <a:latin typeface="Calibri"/>
                <a:cs typeface="Calibri"/>
              </a:rPr>
              <a:t>detailed </a:t>
            </a:r>
            <a:r>
              <a:rPr sz="2850" b="0" spc="10" dirty="0">
                <a:latin typeface="Calibri"/>
                <a:cs typeface="Calibri"/>
              </a:rPr>
              <a:t>timeline. </a:t>
            </a:r>
            <a:r>
              <a:rPr sz="2850" b="0" spc="65" dirty="0">
                <a:latin typeface="Calibri"/>
                <a:cs typeface="Calibri"/>
              </a:rPr>
              <a:t>Ethan </a:t>
            </a:r>
            <a:r>
              <a:rPr sz="2850" b="0" spc="45" dirty="0">
                <a:latin typeface="Calibri"/>
                <a:cs typeface="Calibri"/>
              </a:rPr>
              <a:t>prefers </a:t>
            </a:r>
            <a:r>
              <a:rPr sz="2850" b="0" spc="254" dirty="0">
                <a:latin typeface="Calibri"/>
                <a:cs typeface="Calibri"/>
              </a:rPr>
              <a:t>a </a:t>
            </a:r>
            <a:r>
              <a:rPr sz="2850" b="0" spc="5" dirty="0">
                <a:latin typeface="Calibri"/>
                <a:cs typeface="Calibri"/>
              </a:rPr>
              <a:t>simpler </a:t>
            </a:r>
            <a:r>
              <a:rPr sz="2850" b="0" spc="120" dirty="0">
                <a:latin typeface="Calibri"/>
                <a:cs typeface="Calibri"/>
              </a:rPr>
              <a:t>approach  </a:t>
            </a:r>
            <a:r>
              <a:rPr sz="2850" b="0" spc="40" dirty="0">
                <a:latin typeface="Calibri"/>
                <a:cs typeface="Calibri"/>
              </a:rPr>
              <a:t>that </a:t>
            </a:r>
            <a:r>
              <a:rPr sz="2850" b="0" spc="85" dirty="0">
                <a:latin typeface="Calibri"/>
                <a:cs typeface="Calibri"/>
              </a:rPr>
              <a:t>focuses </a:t>
            </a:r>
            <a:r>
              <a:rPr sz="2850" b="0" spc="-5" dirty="0">
                <a:latin typeface="Calibri"/>
                <a:cs typeface="Calibri"/>
              </a:rPr>
              <a:t>more </a:t>
            </a:r>
            <a:r>
              <a:rPr sz="2850" b="0" spc="5" dirty="0">
                <a:latin typeface="Calibri"/>
                <a:cs typeface="Calibri"/>
              </a:rPr>
              <a:t>on </a:t>
            </a:r>
            <a:r>
              <a:rPr sz="2850" b="0" spc="-5" dirty="0">
                <a:latin typeface="Calibri"/>
                <a:cs typeface="Calibri"/>
              </a:rPr>
              <a:t>written </a:t>
            </a:r>
            <a:r>
              <a:rPr sz="2850" b="0" spc="50" dirty="0">
                <a:latin typeface="Calibri"/>
                <a:cs typeface="Calibri"/>
              </a:rPr>
              <a:t>content </a:t>
            </a:r>
            <a:r>
              <a:rPr sz="2850" b="0" spc="110" dirty="0">
                <a:latin typeface="Calibri"/>
                <a:cs typeface="Calibri"/>
              </a:rPr>
              <a:t>and </a:t>
            </a:r>
            <a:r>
              <a:rPr sz="2850" b="0" spc="40" dirty="0">
                <a:latin typeface="Calibri"/>
                <a:cs typeface="Calibri"/>
              </a:rPr>
              <a:t>historical  </a:t>
            </a:r>
            <a:r>
              <a:rPr sz="2850" b="0" spc="50" dirty="0">
                <a:latin typeface="Calibri"/>
                <a:cs typeface="Calibri"/>
              </a:rPr>
              <a:t>analysis. </a:t>
            </a:r>
            <a:r>
              <a:rPr sz="2850" b="0" spc="-5" dirty="0">
                <a:latin typeface="Calibri"/>
                <a:cs typeface="Calibri"/>
              </a:rPr>
              <a:t>Both </a:t>
            </a:r>
            <a:r>
              <a:rPr sz="2850" b="0" spc="85" dirty="0">
                <a:latin typeface="Calibri"/>
                <a:cs typeface="Calibri"/>
              </a:rPr>
              <a:t>feel </a:t>
            </a:r>
            <a:r>
              <a:rPr sz="2850" b="0" spc="10" dirty="0">
                <a:latin typeface="Calibri"/>
                <a:cs typeface="Calibri"/>
              </a:rPr>
              <a:t>strongly </a:t>
            </a:r>
            <a:r>
              <a:rPr sz="2850" b="0" spc="75" dirty="0">
                <a:latin typeface="Calibri"/>
                <a:cs typeface="Calibri"/>
              </a:rPr>
              <a:t>about </a:t>
            </a:r>
            <a:r>
              <a:rPr sz="2850" b="0" spc="-10" dirty="0">
                <a:latin typeface="Calibri"/>
                <a:cs typeface="Calibri"/>
              </a:rPr>
              <a:t>their </a:t>
            </a:r>
            <a:r>
              <a:rPr sz="2850" b="0" spc="80" dirty="0">
                <a:latin typeface="Calibri"/>
                <a:cs typeface="Calibri"/>
              </a:rPr>
              <a:t>ideas, </a:t>
            </a:r>
            <a:r>
              <a:rPr sz="2850" b="0" spc="110" dirty="0">
                <a:latin typeface="Calibri"/>
                <a:cs typeface="Calibri"/>
              </a:rPr>
              <a:t>and </a:t>
            </a:r>
            <a:r>
              <a:rPr sz="2850" b="0" spc="20" dirty="0">
                <a:latin typeface="Calibri"/>
                <a:cs typeface="Calibri"/>
              </a:rPr>
              <a:t>the  </a:t>
            </a:r>
            <a:r>
              <a:rPr sz="2850" b="0" spc="65" dirty="0">
                <a:latin typeface="Calibri"/>
                <a:cs typeface="Calibri"/>
              </a:rPr>
              <a:t>project </a:t>
            </a:r>
            <a:r>
              <a:rPr sz="2850" b="0" spc="85" dirty="0">
                <a:latin typeface="Calibri"/>
                <a:cs typeface="Calibri"/>
              </a:rPr>
              <a:t>deadline </a:t>
            </a:r>
            <a:r>
              <a:rPr sz="2850" b="0" spc="10" dirty="0">
                <a:latin typeface="Calibri"/>
                <a:cs typeface="Calibri"/>
              </a:rPr>
              <a:t>is </a:t>
            </a:r>
            <a:r>
              <a:rPr sz="2850" b="0" spc="20" dirty="0">
                <a:latin typeface="Calibri"/>
                <a:cs typeface="Calibri"/>
              </a:rPr>
              <a:t>quickly</a:t>
            </a:r>
            <a:r>
              <a:rPr sz="2850" b="0" spc="340" dirty="0">
                <a:latin typeface="Calibri"/>
                <a:cs typeface="Calibri"/>
              </a:rPr>
              <a:t> </a:t>
            </a:r>
            <a:r>
              <a:rPr sz="2850" b="0" spc="100" dirty="0">
                <a:latin typeface="Calibri"/>
                <a:cs typeface="Calibri"/>
              </a:rPr>
              <a:t>approaching.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16000" y="5186584"/>
            <a:ext cx="8535670" cy="406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2850" spc="70" dirty="0">
                <a:latin typeface="Calibri"/>
                <a:cs typeface="Calibri"/>
              </a:rPr>
              <a:t>As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45" dirty="0">
                <a:latin typeface="Calibri"/>
                <a:cs typeface="Calibri"/>
              </a:rPr>
              <a:t>discussion </a:t>
            </a:r>
            <a:r>
              <a:rPr sz="2850" spc="95" dirty="0">
                <a:latin typeface="Calibri"/>
                <a:cs typeface="Calibri"/>
              </a:rPr>
              <a:t>becomes </a:t>
            </a:r>
            <a:r>
              <a:rPr sz="2850" spc="-5" dirty="0">
                <a:latin typeface="Calibri"/>
                <a:cs typeface="Calibri"/>
              </a:rPr>
              <a:t>more </a:t>
            </a:r>
            <a:r>
              <a:rPr sz="2850" spc="75" dirty="0">
                <a:latin typeface="Calibri"/>
                <a:cs typeface="Calibri"/>
              </a:rPr>
              <a:t>heated, </a:t>
            </a:r>
            <a:r>
              <a:rPr sz="2850" spc="-5" dirty="0">
                <a:latin typeface="Calibri"/>
                <a:cs typeface="Calibri"/>
              </a:rPr>
              <a:t>they </a:t>
            </a:r>
            <a:r>
              <a:rPr sz="2850" spc="80" dirty="0">
                <a:latin typeface="Calibri"/>
                <a:cs typeface="Calibri"/>
              </a:rPr>
              <a:t>realize  </a:t>
            </a:r>
            <a:r>
              <a:rPr sz="2850" spc="-5" dirty="0">
                <a:latin typeface="Calibri"/>
                <a:cs typeface="Calibri"/>
              </a:rPr>
              <a:t>they </a:t>
            </a:r>
            <a:r>
              <a:rPr sz="2850" spc="85" dirty="0">
                <a:latin typeface="Calibri"/>
                <a:cs typeface="Calibri"/>
              </a:rPr>
              <a:t>need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45" dirty="0">
                <a:latin typeface="Calibri"/>
                <a:cs typeface="Calibri"/>
              </a:rPr>
              <a:t>make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70" dirty="0">
                <a:latin typeface="Calibri"/>
                <a:cs typeface="Calibri"/>
              </a:rPr>
              <a:t>decision </a:t>
            </a:r>
            <a:r>
              <a:rPr sz="2850" spc="25" dirty="0">
                <a:latin typeface="Calibri"/>
                <a:cs typeface="Calibri"/>
              </a:rPr>
              <a:t>soon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15" dirty="0">
                <a:latin typeface="Calibri"/>
                <a:cs typeface="Calibri"/>
              </a:rPr>
              <a:t>ensure </a:t>
            </a:r>
            <a:r>
              <a:rPr sz="2850" spc="20" dirty="0">
                <a:latin typeface="Calibri"/>
                <a:cs typeface="Calibri"/>
              </a:rPr>
              <a:t>the  </a:t>
            </a:r>
            <a:r>
              <a:rPr sz="2850" spc="65" dirty="0">
                <a:latin typeface="Calibri"/>
                <a:cs typeface="Calibri"/>
              </a:rPr>
              <a:t>project </a:t>
            </a:r>
            <a:r>
              <a:rPr sz="2850" spc="10" dirty="0">
                <a:latin typeface="Calibri"/>
                <a:cs typeface="Calibri"/>
              </a:rPr>
              <a:t>is </a:t>
            </a:r>
            <a:r>
              <a:rPr sz="2850" spc="80" dirty="0">
                <a:latin typeface="Calibri"/>
                <a:cs typeface="Calibri"/>
              </a:rPr>
              <a:t>completed </a:t>
            </a:r>
            <a:r>
              <a:rPr sz="2850" spc="5" dirty="0">
                <a:latin typeface="Calibri"/>
                <a:cs typeface="Calibri"/>
              </a:rPr>
              <a:t>on </a:t>
            </a:r>
            <a:r>
              <a:rPr sz="2850" spc="10" dirty="0">
                <a:latin typeface="Calibri"/>
                <a:cs typeface="Calibri"/>
              </a:rPr>
              <a:t>time. </a:t>
            </a:r>
            <a:r>
              <a:rPr sz="2850" spc="65" dirty="0">
                <a:latin typeface="Calibri"/>
                <a:cs typeface="Calibri"/>
              </a:rPr>
              <a:t>Ethan </a:t>
            </a:r>
            <a:r>
              <a:rPr sz="2850" spc="75" dirty="0">
                <a:latin typeface="Calibri"/>
                <a:cs typeface="Calibri"/>
              </a:rPr>
              <a:t>feels </a:t>
            </a:r>
            <a:r>
              <a:rPr sz="2850" spc="40" dirty="0">
                <a:latin typeface="Calibri"/>
                <a:cs typeface="Calibri"/>
              </a:rPr>
              <a:t>that </a:t>
            </a:r>
            <a:r>
              <a:rPr sz="2850" spc="-10" dirty="0">
                <a:latin typeface="Calibri"/>
                <a:cs typeface="Calibri"/>
              </a:rPr>
              <a:t>his  </a:t>
            </a:r>
            <a:r>
              <a:rPr sz="2850" spc="120" dirty="0">
                <a:latin typeface="Calibri"/>
                <a:cs typeface="Calibri"/>
              </a:rPr>
              <a:t>approach </a:t>
            </a:r>
            <a:r>
              <a:rPr sz="2850" spc="-10" dirty="0">
                <a:latin typeface="Calibri"/>
                <a:cs typeface="Calibri"/>
              </a:rPr>
              <a:t>will </a:t>
            </a:r>
            <a:r>
              <a:rPr sz="2850" spc="120" dirty="0">
                <a:latin typeface="Calibri"/>
                <a:cs typeface="Calibri"/>
              </a:rPr>
              <a:t>lead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40" dirty="0">
                <a:latin typeface="Calibri"/>
                <a:cs typeface="Calibri"/>
              </a:rPr>
              <a:t>better </a:t>
            </a:r>
            <a:r>
              <a:rPr sz="2850" spc="110" dirty="0">
                <a:latin typeface="Calibri"/>
                <a:cs typeface="Calibri"/>
              </a:rPr>
              <a:t>grade, </a:t>
            </a:r>
            <a:r>
              <a:rPr sz="2850" spc="15" dirty="0">
                <a:latin typeface="Calibri"/>
                <a:cs typeface="Calibri"/>
              </a:rPr>
              <a:t>while Mia  </a:t>
            </a:r>
            <a:r>
              <a:rPr sz="2850" spc="55" dirty="0">
                <a:latin typeface="Calibri"/>
                <a:cs typeface="Calibri"/>
              </a:rPr>
              <a:t>believes </a:t>
            </a:r>
            <a:r>
              <a:rPr sz="2850" spc="-10" dirty="0">
                <a:latin typeface="Calibri"/>
                <a:cs typeface="Calibri"/>
              </a:rPr>
              <a:t>her </a:t>
            </a:r>
            <a:r>
              <a:rPr sz="2850" spc="120" dirty="0">
                <a:latin typeface="Calibri"/>
                <a:cs typeface="Calibri"/>
              </a:rPr>
              <a:t>approach </a:t>
            </a:r>
            <a:r>
              <a:rPr sz="2850" spc="-10" dirty="0">
                <a:latin typeface="Calibri"/>
                <a:cs typeface="Calibri"/>
              </a:rPr>
              <a:t>will </a:t>
            </a:r>
            <a:r>
              <a:rPr sz="2850" spc="45" dirty="0">
                <a:latin typeface="Calibri"/>
                <a:cs typeface="Calibri"/>
              </a:rPr>
              <a:t>make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65" dirty="0">
                <a:latin typeface="Calibri"/>
                <a:cs typeface="Calibri"/>
              </a:rPr>
              <a:t>project </a:t>
            </a:r>
            <a:r>
              <a:rPr sz="2850" spc="-5" dirty="0">
                <a:latin typeface="Calibri"/>
                <a:cs typeface="Calibri"/>
              </a:rPr>
              <a:t>more  </a:t>
            </a:r>
            <a:r>
              <a:rPr sz="2850" spc="135" dirty="0">
                <a:latin typeface="Calibri"/>
                <a:cs typeface="Calibri"/>
              </a:rPr>
              <a:t>engaging. </a:t>
            </a:r>
            <a:r>
              <a:rPr sz="2850" spc="-5" dirty="0">
                <a:latin typeface="Calibri"/>
                <a:cs typeface="Calibri"/>
              </a:rPr>
              <a:t>Neither </a:t>
            </a:r>
            <a:r>
              <a:rPr sz="2850" spc="80" dirty="0">
                <a:latin typeface="Calibri"/>
                <a:cs typeface="Calibri"/>
              </a:rPr>
              <a:t>of </a:t>
            </a:r>
            <a:r>
              <a:rPr sz="2850" spc="-10" dirty="0">
                <a:latin typeface="Calibri"/>
                <a:cs typeface="Calibri"/>
              </a:rPr>
              <a:t>them </a:t>
            </a:r>
            <a:r>
              <a:rPr sz="2850" spc="50" dirty="0">
                <a:latin typeface="Calibri"/>
                <a:cs typeface="Calibri"/>
              </a:rPr>
              <a:t>wants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35" dirty="0">
                <a:latin typeface="Calibri"/>
                <a:cs typeface="Calibri"/>
              </a:rPr>
              <a:t>compromise </a:t>
            </a:r>
            <a:r>
              <a:rPr sz="2850" spc="-10" dirty="0">
                <a:latin typeface="Calibri"/>
                <a:cs typeface="Calibri"/>
              </a:rPr>
              <a:t>their  </a:t>
            </a:r>
            <a:r>
              <a:rPr sz="2850" spc="80" dirty="0">
                <a:latin typeface="Calibri"/>
                <a:cs typeface="Calibri"/>
              </a:rPr>
              <a:t>ideas,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-20" dirty="0">
                <a:latin typeface="Calibri"/>
                <a:cs typeface="Calibri"/>
              </a:rPr>
              <a:t>they’re </a:t>
            </a:r>
            <a:r>
              <a:rPr sz="2850" spc="-15" dirty="0">
                <a:latin typeface="Calibri"/>
                <a:cs typeface="Calibri"/>
              </a:rPr>
              <a:t>unsure </a:t>
            </a:r>
            <a:r>
              <a:rPr sz="2850" spc="10" dirty="0">
                <a:latin typeface="Calibri"/>
                <a:cs typeface="Calibri"/>
              </a:rPr>
              <a:t>how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5" dirty="0">
                <a:latin typeface="Calibri"/>
                <a:cs typeface="Calibri"/>
              </a:rPr>
              <a:t>move </a:t>
            </a:r>
            <a:r>
              <a:rPr sz="2850" spc="50" dirty="0">
                <a:latin typeface="Calibri"/>
                <a:cs typeface="Calibri"/>
              </a:rPr>
              <a:t>forward </a:t>
            </a:r>
            <a:r>
              <a:rPr sz="2850" spc="-10" dirty="0">
                <a:latin typeface="Calibri"/>
                <a:cs typeface="Calibri"/>
              </a:rPr>
              <a:t>without  </a:t>
            </a:r>
            <a:r>
              <a:rPr sz="2850" dirty="0">
                <a:latin typeface="Calibri"/>
                <a:cs typeface="Calibri"/>
              </a:rPr>
              <a:t>hurting </a:t>
            </a:r>
            <a:r>
              <a:rPr sz="2850" spc="-10" dirty="0">
                <a:latin typeface="Calibri"/>
                <a:cs typeface="Calibri"/>
              </a:rPr>
              <a:t>their</a:t>
            </a:r>
            <a:r>
              <a:rPr sz="2850" spc="245" dirty="0">
                <a:latin typeface="Calibri"/>
                <a:cs typeface="Calibri"/>
              </a:rPr>
              <a:t> </a:t>
            </a:r>
            <a:r>
              <a:rPr sz="2850" spc="60" dirty="0">
                <a:latin typeface="Calibri"/>
                <a:cs typeface="Calibri"/>
              </a:rPr>
              <a:t>project.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98825" y="5406134"/>
            <a:ext cx="7074534" cy="465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815" algn="ctr">
              <a:lnSpc>
                <a:spcPct val="100000"/>
              </a:lnSpc>
              <a:spcBef>
                <a:spcPts val="100"/>
              </a:spcBef>
            </a:pPr>
            <a:r>
              <a:rPr sz="2600" b="1" spc="-5" dirty="0">
                <a:latin typeface="Arial"/>
                <a:cs typeface="Arial"/>
              </a:rPr>
              <a:t>Task for the</a:t>
            </a:r>
            <a:r>
              <a:rPr sz="2600" b="1" dirty="0">
                <a:latin typeface="Arial"/>
                <a:cs typeface="Arial"/>
              </a:rPr>
              <a:t> </a:t>
            </a:r>
            <a:r>
              <a:rPr sz="2600" b="1" spc="-5" dirty="0">
                <a:latin typeface="Arial"/>
                <a:cs typeface="Arial"/>
              </a:rPr>
              <a:t>Groups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16199"/>
              </a:lnSpc>
              <a:spcBef>
                <a:spcPts val="1570"/>
              </a:spcBef>
            </a:pPr>
            <a:r>
              <a:rPr sz="2850" spc="70" dirty="0">
                <a:latin typeface="Calibri"/>
                <a:cs typeface="Calibri"/>
              </a:rPr>
              <a:t>As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45" dirty="0">
                <a:latin typeface="Calibri"/>
                <a:cs typeface="Calibri"/>
              </a:rPr>
              <a:t>group, </a:t>
            </a:r>
            <a:r>
              <a:rPr sz="2850" spc="130" dirty="0">
                <a:latin typeface="Calibri"/>
                <a:cs typeface="Calibri"/>
              </a:rPr>
              <a:t>decide </a:t>
            </a:r>
            <a:r>
              <a:rPr sz="2850" spc="40" dirty="0">
                <a:latin typeface="Calibri"/>
                <a:cs typeface="Calibri"/>
              </a:rPr>
              <a:t>which </a:t>
            </a:r>
            <a:r>
              <a:rPr sz="2850" spc="75" dirty="0">
                <a:latin typeface="Calibri"/>
                <a:cs typeface="Calibri"/>
              </a:rPr>
              <a:t>conflict </a:t>
            </a:r>
            <a:r>
              <a:rPr sz="2850" dirty="0">
                <a:latin typeface="Calibri"/>
                <a:cs typeface="Calibri"/>
              </a:rPr>
              <a:t>resolution  </a:t>
            </a:r>
            <a:r>
              <a:rPr sz="2850" spc="5" dirty="0">
                <a:latin typeface="Calibri"/>
                <a:cs typeface="Calibri"/>
              </a:rPr>
              <a:t>style </a:t>
            </a:r>
            <a:r>
              <a:rPr sz="2850" spc="60" dirty="0">
                <a:latin typeface="Calibri"/>
                <a:cs typeface="Calibri"/>
              </a:rPr>
              <a:t>(competing, </a:t>
            </a:r>
            <a:r>
              <a:rPr sz="2850" spc="75" dirty="0">
                <a:latin typeface="Calibri"/>
                <a:cs typeface="Calibri"/>
              </a:rPr>
              <a:t>collaborating,  </a:t>
            </a:r>
            <a:r>
              <a:rPr sz="2850" spc="35" dirty="0">
                <a:latin typeface="Calibri"/>
                <a:cs typeface="Calibri"/>
              </a:rPr>
              <a:t>compromising, </a:t>
            </a:r>
            <a:r>
              <a:rPr sz="2850" spc="60" dirty="0">
                <a:latin typeface="Calibri"/>
                <a:cs typeface="Calibri"/>
              </a:rPr>
              <a:t>avoiding, </a:t>
            </a:r>
            <a:r>
              <a:rPr sz="2850" spc="-25" dirty="0">
                <a:latin typeface="Calibri"/>
                <a:cs typeface="Calibri"/>
              </a:rPr>
              <a:t>or </a:t>
            </a:r>
            <a:r>
              <a:rPr sz="2850" spc="95" dirty="0">
                <a:latin typeface="Calibri"/>
                <a:cs typeface="Calibri"/>
              </a:rPr>
              <a:t>accommodating)  </a:t>
            </a:r>
            <a:r>
              <a:rPr sz="2850" spc="15" dirty="0">
                <a:latin typeface="Calibri"/>
                <a:cs typeface="Calibri"/>
              </a:rPr>
              <a:t>Mia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65" dirty="0">
                <a:latin typeface="Calibri"/>
                <a:cs typeface="Calibri"/>
              </a:rPr>
              <a:t>Ethan </a:t>
            </a:r>
            <a:r>
              <a:rPr sz="2850" spc="15" dirty="0">
                <a:latin typeface="Calibri"/>
                <a:cs typeface="Calibri"/>
              </a:rPr>
              <a:t>should </a:t>
            </a:r>
            <a:r>
              <a:rPr sz="2850" spc="35" dirty="0">
                <a:latin typeface="Calibri"/>
                <a:cs typeface="Calibri"/>
              </a:rPr>
              <a:t>use </a:t>
            </a:r>
            <a:r>
              <a:rPr sz="2850" spc="20" dirty="0">
                <a:latin typeface="Calibri"/>
                <a:cs typeface="Calibri"/>
              </a:rPr>
              <a:t>to resolve </a:t>
            </a:r>
            <a:r>
              <a:rPr sz="2850" spc="-10" dirty="0">
                <a:latin typeface="Calibri"/>
                <a:cs typeface="Calibri"/>
              </a:rPr>
              <a:t>their  </a:t>
            </a:r>
            <a:r>
              <a:rPr sz="2850" spc="65" dirty="0">
                <a:latin typeface="Calibri"/>
                <a:cs typeface="Calibri"/>
              </a:rPr>
              <a:t>disagreement. </a:t>
            </a:r>
            <a:r>
              <a:rPr sz="2850" spc="55" dirty="0">
                <a:latin typeface="Calibri"/>
                <a:cs typeface="Calibri"/>
              </a:rPr>
              <a:t>Discuss </a:t>
            </a:r>
            <a:r>
              <a:rPr sz="2850" spc="-35" dirty="0">
                <a:latin typeface="Calibri"/>
                <a:cs typeface="Calibri"/>
              </a:rPr>
              <a:t>why </a:t>
            </a:r>
            <a:r>
              <a:rPr sz="2850" spc="-25" dirty="0">
                <a:latin typeface="Calibri"/>
                <a:cs typeface="Calibri"/>
              </a:rPr>
              <a:t>you </a:t>
            </a:r>
            <a:r>
              <a:rPr sz="2850" spc="60" dirty="0">
                <a:latin typeface="Calibri"/>
                <a:cs typeface="Calibri"/>
              </a:rPr>
              <a:t>believe </a:t>
            </a:r>
            <a:r>
              <a:rPr sz="2850" spc="-45" dirty="0">
                <a:latin typeface="Calibri"/>
                <a:cs typeface="Calibri"/>
              </a:rPr>
              <a:t>your  </a:t>
            </a:r>
            <a:r>
              <a:rPr sz="2850" spc="65" dirty="0">
                <a:latin typeface="Calibri"/>
                <a:cs typeface="Calibri"/>
              </a:rPr>
              <a:t>chosen </a:t>
            </a:r>
            <a:r>
              <a:rPr sz="2850" spc="5" dirty="0">
                <a:latin typeface="Calibri"/>
                <a:cs typeface="Calibri"/>
              </a:rPr>
              <a:t>style </a:t>
            </a:r>
            <a:r>
              <a:rPr sz="2850" spc="10" dirty="0">
                <a:latin typeface="Calibri"/>
                <a:cs typeface="Calibri"/>
              </a:rPr>
              <a:t>is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65" dirty="0">
                <a:latin typeface="Calibri"/>
                <a:cs typeface="Calibri"/>
              </a:rPr>
              <a:t>best </a:t>
            </a:r>
            <a:r>
              <a:rPr sz="2850" spc="15" dirty="0">
                <a:latin typeface="Calibri"/>
                <a:cs typeface="Calibri"/>
              </a:rPr>
              <a:t>for </a:t>
            </a:r>
            <a:r>
              <a:rPr sz="2850" spc="-10" dirty="0">
                <a:latin typeface="Calibri"/>
                <a:cs typeface="Calibri"/>
              </a:rPr>
              <a:t>this </a:t>
            </a:r>
            <a:r>
              <a:rPr sz="2850" spc="15" dirty="0">
                <a:latin typeface="Calibri"/>
                <a:cs typeface="Calibri"/>
              </a:rPr>
              <a:t>situation, </a:t>
            </a:r>
            <a:r>
              <a:rPr sz="2850" spc="110" dirty="0">
                <a:latin typeface="Calibri"/>
                <a:cs typeface="Calibri"/>
              </a:rPr>
              <a:t>and  </a:t>
            </a:r>
            <a:r>
              <a:rPr sz="2850" spc="60" dirty="0">
                <a:latin typeface="Calibri"/>
                <a:cs typeface="Calibri"/>
              </a:rPr>
              <a:t>consider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60" dirty="0">
                <a:latin typeface="Calibri"/>
                <a:cs typeface="Calibri"/>
              </a:rPr>
              <a:t>possible </a:t>
            </a:r>
            <a:r>
              <a:rPr sz="2850" spc="35" dirty="0">
                <a:latin typeface="Calibri"/>
                <a:cs typeface="Calibri"/>
              </a:rPr>
              <a:t>outcomes, </a:t>
            </a:r>
            <a:r>
              <a:rPr sz="2850" spc="60" dirty="0">
                <a:latin typeface="Calibri"/>
                <a:cs typeface="Calibri"/>
              </a:rPr>
              <a:t>Be </a:t>
            </a:r>
            <a:r>
              <a:rPr sz="2850" spc="85" dirty="0">
                <a:latin typeface="Calibri"/>
                <a:cs typeface="Calibri"/>
              </a:rPr>
              <a:t>prepared 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35" dirty="0">
                <a:latin typeface="Calibri"/>
                <a:cs typeface="Calibri"/>
              </a:rPr>
              <a:t>present </a:t>
            </a:r>
            <a:r>
              <a:rPr sz="2850" spc="-45" dirty="0">
                <a:latin typeface="Calibri"/>
                <a:cs typeface="Calibri"/>
              </a:rPr>
              <a:t>your </a:t>
            </a:r>
            <a:r>
              <a:rPr sz="2850" spc="30" dirty="0">
                <a:latin typeface="Calibri"/>
                <a:cs typeface="Calibri"/>
              </a:rPr>
              <a:t>group’s </a:t>
            </a:r>
            <a:r>
              <a:rPr sz="2850" spc="65" dirty="0">
                <a:latin typeface="Calibri"/>
                <a:cs typeface="Calibri"/>
              </a:rPr>
              <a:t>reasoning </a:t>
            </a:r>
            <a:r>
              <a:rPr sz="2850" spc="20" dirty="0">
                <a:latin typeface="Calibri"/>
                <a:cs typeface="Calibri"/>
              </a:rPr>
              <a:t>to the</a:t>
            </a:r>
            <a:r>
              <a:rPr sz="2850" spc="90" dirty="0">
                <a:latin typeface="Calibri"/>
                <a:cs typeface="Calibri"/>
              </a:rPr>
              <a:t> </a:t>
            </a:r>
            <a:r>
              <a:rPr sz="2850" spc="110" dirty="0">
                <a:latin typeface="Calibri"/>
                <a:cs typeface="Calibri"/>
              </a:rPr>
              <a:t>class</a:t>
            </a:r>
            <a:endParaRPr sz="28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9191" y="0"/>
            <a:ext cx="10107064" cy="983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074990" y="570975"/>
            <a:ext cx="6372224" cy="42386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16000" y="397196"/>
            <a:ext cx="1955164" cy="4552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pc="5" dirty="0"/>
              <a:t>Scenario</a:t>
            </a:r>
            <a:r>
              <a:rPr spc="-75" dirty="0"/>
              <a:t> </a:t>
            </a:r>
            <a:r>
              <a:rPr spc="5" dirty="0"/>
              <a:t>3: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16000" y="875256"/>
            <a:ext cx="8784590" cy="5073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2850" spc="30" dirty="0">
                <a:latin typeface="Calibri"/>
                <a:cs typeface="Calibri"/>
              </a:rPr>
              <a:t>During </a:t>
            </a:r>
            <a:r>
              <a:rPr sz="2850" spc="20" dirty="0">
                <a:latin typeface="Calibri"/>
                <a:cs typeface="Calibri"/>
              </a:rPr>
              <a:t>lunch </a:t>
            </a:r>
            <a:r>
              <a:rPr sz="2850" spc="40" dirty="0">
                <a:latin typeface="Calibri"/>
                <a:cs typeface="Calibri"/>
              </a:rPr>
              <a:t>break, </a:t>
            </a:r>
            <a:r>
              <a:rPr sz="2850" spc="20" dirty="0">
                <a:latin typeface="Calibri"/>
                <a:cs typeface="Calibri"/>
              </a:rPr>
              <a:t>two </a:t>
            </a:r>
            <a:r>
              <a:rPr sz="2850" spc="15" dirty="0">
                <a:latin typeface="Calibri"/>
                <a:cs typeface="Calibri"/>
              </a:rPr>
              <a:t>students, </a:t>
            </a:r>
            <a:r>
              <a:rPr sz="2850" spc="70" dirty="0">
                <a:latin typeface="Calibri"/>
                <a:cs typeface="Calibri"/>
              </a:rPr>
              <a:t>Jordan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60" dirty="0">
                <a:latin typeface="Calibri"/>
                <a:cs typeface="Calibri"/>
              </a:rPr>
              <a:t>Chris, </a:t>
            </a:r>
            <a:r>
              <a:rPr sz="2850" spc="135" dirty="0">
                <a:latin typeface="Calibri"/>
                <a:cs typeface="Calibri"/>
              </a:rPr>
              <a:t>get  </a:t>
            </a:r>
            <a:r>
              <a:rPr sz="2850" spc="-5" dirty="0">
                <a:latin typeface="Calibri"/>
                <a:cs typeface="Calibri"/>
              </a:rPr>
              <a:t>into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95" dirty="0">
                <a:latin typeface="Calibri"/>
                <a:cs typeface="Calibri"/>
              </a:rPr>
              <a:t>heated </a:t>
            </a:r>
            <a:r>
              <a:rPr sz="2850" spc="45" dirty="0">
                <a:latin typeface="Calibri"/>
                <a:cs typeface="Calibri"/>
              </a:rPr>
              <a:t>argument </a:t>
            </a:r>
            <a:r>
              <a:rPr sz="2850" dirty="0">
                <a:latin typeface="Calibri"/>
                <a:cs typeface="Calibri"/>
              </a:rPr>
              <a:t>over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75" dirty="0">
                <a:latin typeface="Calibri"/>
                <a:cs typeface="Calibri"/>
              </a:rPr>
              <a:t>basketball </a:t>
            </a:r>
            <a:r>
              <a:rPr sz="2850" spc="145" dirty="0">
                <a:latin typeface="Calibri"/>
                <a:cs typeface="Calibri"/>
              </a:rPr>
              <a:t>game </a:t>
            </a:r>
            <a:r>
              <a:rPr sz="2850" spc="-15" dirty="0">
                <a:latin typeface="Calibri"/>
                <a:cs typeface="Calibri"/>
              </a:rPr>
              <a:t>from  </a:t>
            </a:r>
            <a:r>
              <a:rPr sz="2850" spc="40" dirty="0">
                <a:latin typeface="Calibri"/>
                <a:cs typeface="Calibri"/>
              </a:rPr>
              <a:t>earlier </a:t>
            </a:r>
            <a:r>
              <a:rPr sz="2850" spc="-25" dirty="0">
                <a:latin typeface="Calibri"/>
                <a:cs typeface="Calibri"/>
              </a:rPr>
              <a:t>in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85" dirty="0">
                <a:latin typeface="Calibri"/>
                <a:cs typeface="Calibri"/>
              </a:rPr>
              <a:t>day. </a:t>
            </a:r>
            <a:r>
              <a:rPr sz="2850" spc="70" dirty="0">
                <a:latin typeface="Calibri"/>
                <a:cs typeface="Calibri"/>
              </a:rPr>
              <a:t>Jordan </a:t>
            </a:r>
            <a:r>
              <a:rPr sz="2850" spc="135" dirty="0">
                <a:latin typeface="Calibri"/>
                <a:cs typeface="Calibri"/>
              </a:rPr>
              <a:t>accuses </a:t>
            </a:r>
            <a:r>
              <a:rPr sz="2850" spc="85" dirty="0">
                <a:latin typeface="Calibri"/>
                <a:cs typeface="Calibri"/>
              </a:rPr>
              <a:t>Chris </a:t>
            </a:r>
            <a:r>
              <a:rPr sz="2850" spc="80" dirty="0">
                <a:latin typeface="Calibri"/>
                <a:cs typeface="Calibri"/>
              </a:rPr>
              <a:t>of </a:t>
            </a:r>
            <a:r>
              <a:rPr sz="2850" spc="90" dirty="0">
                <a:latin typeface="Calibri"/>
                <a:cs typeface="Calibri"/>
              </a:rPr>
              <a:t>cheating, </a:t>
            </a:r>
            <a:r>
              <a:rPr sz="2850" spc="110" dirty="0">
                <a:latin typeface="Calibri"/>
                <a:cs typeface="Calibri"/>
              </a:rPr>
              <a:t>and  </a:t>
            </a:r>
            <a:r>
              <a:rPr sz="2850" spc="85" dirty="0">
                <a:latin typeface="Calibri"/>
                <a:cs typeface="Calibri"/>
              </a:rPr>
              <a:t>Chris </a:t>
            </a:r>
            <a:r>
              <a:rPr sz="2850" spc="45" dirty="0">
                <a:latin typeface="Calibri"/>
                <a:cs typeface="Calibri"/>
              </a:rPr>
              <a:t>responds </a:t>
            </a:r>
            <a:r>
              <a:rPr sz="2850" spc="20" dirty="0">
                <a:latin typeface="Calibri"/>
                <a:cs typeface="Calibri"/>
              </a:rPr>
              <a:t>by </a:t>
            </a:r>
            <a:r>
              <a:rPr sz="2850" spc="50" dirty="0">
                <a:latin typeface="Calibri"/>
                <a:cs typeface="Calibri"/>
              </a:rPr>
              <a:t>making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110" dirty="0">
                <a:latin typeface="Calibri"/>
                <a:cs typeface="Calibri"/>
              </a:rPr>
              <a:t>sarcastic </a:t>
            </a:r>
            <a:r>
              <a:rPr sz="2850" spc="30" dirty="0">
                <a:latin typeface="Calibri"/>
                <a:cs typeface="Calibri"/>
              </a:rPr>
              <a:t>comment </a:t>
            </a:r>
            <a:r>
              <a:rPr sz="2850" spc="75" dirty="0">
                <a:latin typeface="Calibri"/>
                <a:cs typeface="Calibri"/>
              </a:rPr>
              <a:t>about  </a:t>
            </a:r>
            <a:r>
              <a:rPr sz="2850" spc="40" dirty="0">
                <a:latin typeface="Calibri"/>
                <a:cs typeface="Calibri"/>
              </a:rPr>
              <a:t>Jordan’s </a:t>
            </a:r>
            <a:r>
              <a:rPr sz="2850" spc="-10" dirty="0">
                <a:latin typeface="Calibri"/>
                <a:cs typeface="Calibri"/>
              </a:rPr>
              <a:t>skills. </a:t>
            </a:r>
            <a:r>
              <a:rPr sz="2850" dirty="0">
                <a:latin typeface="Calibri"/>
                <a:cs typeface="Calibri"/>
              </a:rPr>
              <a:t>Tensions </a:t>
            </a:r>
            <a:r>
              <a:rPr sz="2850" spc="130" dirty="0">
                <a:latin typeface="Calibri"/>
                <a:cs typeface="Calibri"/>
              </a:rPr>
              <a:t>escalate </a:t>
            </a:r>
            <a:r>
              <a:rPr sz="2850" spc="10" dirty="0">
                <a:latin typeface="Calibri"/>
                <a:cs typeface="Calibri"/>
              </a:rPr>
              <a:t>quickly,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25" dirty="0">
                <a:latin typeface="Calibri"/>
                <a:cs typeface="Calibri"/>
              </a:rPr>
              <a:t>soon </a:t>
            </a:r>
            <a:r>
              <a:rPr sz="2850" spc="5" dirty="0">
                <a:latin typeface="Calibri"/>
                <a:cs typeface="Calibri"/>
              </a:rPr>
              <a:t>other  </a:t>
            </a:r>
            <a:r>
              <a:rPr sz="2850" spc="20" dirty="0">
                <a:latin typeface="Calibri"/>
                <a:cs typeface="Calibri"/>
              </a:rPr>
              <a:t>students </a:t>
            </a:r>
            <a:r>
              <a:rPr sz="2850" spc="25" dirty="0">
                <a:latin typeface="Calibri"/>
                <a:cs typeface="Calibri"/>
              </a:rPr>
              <a:t>start </a:t>
            </a:r>
            <a:r>
              <a:rPr sz="2850" spc="85" dirty="0">
                <a:latin typeface="Calibri"/>
                <a:cs typeface="Calibri"/>
              </a:rPr>
              <a:t>gathering </a:t>
            </a:r>
            <a:r>
              <a:rPr sz="2850" spc="25" dirty="0">
                <a:latin typeface="Calibri"/>
                <a:cs typeface="Calibri"/>
              </a:rPr>
              <a:t>around, </a:t>
            </a:r>
            <a:r>
              <a:rPr sz="2850" spc="160" dirty="0">
                <a:latin typeface="Calibri"/>
                <a:cs typeface="Calibri"/>
              </a:rPr>
              <a:t>egging </a:t>
            </a:r>
            <a:r>
              <a:rPr sz="2850" spc="-10" dirty="0">
                <a:latin typeface="Calibri"/>
                <a:cs typeface="Calibri"/>
              </a:rPr>
              <a:t>them </a:t>
            </a:r>
            <a:r>
              <a:rPr sz="2850" spc="15" dirty="0">
                <a:latin typeface="Calibri"/>
                <a:cs typeface="Calibri"/>
              </a:rPr>
              <a:t>on. </a:t>
            </a:r>
            <a:r>
              <a:rPr sz="2850" spc="-5" dirty="0">
                <a:latin typeface="Calibri"/>
                <a:cs typeface="Calibri"/>
              </a:rPr>
              <a:t>Both  </a:t>
            </a:r>
            <a:r>
              <a:rPr sz="2850" spc="70" dirty="0">
                <a:latin typeface="Calibri"/>
                <a:cs typeface="Calibri"/>
              </a:rPr>
              <a:t>Jordan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85" dirty="0">
                <a:latin typeface="Calibri"/>
                <a:cs typeface="Calibri"/>
              </a:rPr>
              <a:t>Chris </a:t>
            </a:r>
            <a:r>
              <a:rPr sz="2850" spc="95" dirty="0">
                <a:latin typeface="Calibri"/>
                <a:cs typeface="Calibri"/>
              </a:rPr>
              <a:t>are </a:t>
            </a:r>
            <a:r>
              <a:rPr sz="2850" spc="-5" dirty="0">
                <a:latin typeface="Calibri"/>
                <a:cs typeface="Calibri"/>
              </a:rPr>
              <a:t>visibly </a:t>
            </a:r>
            <a:r>
              <a:rPr sz="2850" spc="45" dirty="0">
                <a:latin typeface="Calibri"/>
                <a:cs typeface="Calibri"/>
              </a:rPr>
              <a:t>angry,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-10" dirty="0">
                <a:latin typeface="Calibri"/>
                <a:cs typeface="Calibri"/>
              </a:rPr>
              <a:t>it </a:t>
            </a:r>
            <a:r>
              <a:rPr sz="2850" spc="5" dirty="0">
                <a:latin typeface="Calibri"/>
                <a:cs typeface="Calibri"/>
              </a:rPr>
              <a:t>looks </a:t>
            </a:r>
            <a:r>
              <a:rPr sz="2850" dirty="0">
                <a:latin typeface="Calibri"/>
                <a:cs typeface="Calibri"/>
              </a:rPr>
              <a:t>like </a:t>
            </a:r>
            <a:r>
              <a:rPr sz="2850" spc="20" dirty="0">
                <a:latin typeface="Calibri"/>
                <a:cs typeface="Calibri"/>
              </a:rPr>
              <a:t>the  </a:t>
            </a:r>
            <a:r>
              <a:rPr sz="2850" spc="45" dirty="0">
                <a:latin typeface="Calibri"/>
                <a:cs typeface="Calibri"/>
              </a:rPr>
              <a:t>argument </a:t>
            </a:r>
            <a:r>
              <a:rPr sz="2850" spc="25" dirty="0">
                <a:latin typeface="Calibri"/>
                <a:cs typeface="Calibri"/>
              </a:rPr>
              <a:t>might </a:t>
            </a:r>
            <a:r>
              <a:rPr sz="2850" spc="-55" dirty="0">
                <a:latin typeface="Calibri"/>
                <a:cs typeface="Calibri"/>
              </a:rPr>
              <a:t>turn </a:t>
            </a:r>
            <a:r>
              <a:rPr sz="2850" spc="-5" dirty="0">
                <a:latin typeface="Calibri"/>
                <a:cs typeface="Calibri"/>
              </a:rPr>
              <a:t>into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65" dirty="0">
                <a:latin typeface="Calibri"/>
                <a:cs typeface="Calibri"/>
              </a:rPr>
              <a:t>physical </a:t>
            </a:r>
            <a:r>
              <a:rPr sz="2850" spc="60" dirty="0">
                <a:latin typeface="Calibri"/>
                <a:cs typeface="Calibri"/>
              </a:rPr>
              <a:t>fight. </a:t>
            </a:r>
            <a:r>
              <a:rPr sz="2850" spc="70" dirty="0">
                <a:latin typeface="Calibri"/>
                <a:cs typeface="Calibri"/>
              </a:rPr>
              <a:t>Jordan  </a:t>
            </a:r>
            <a:r>
              <a:rPr sz="2850" spc="90" dirty="0">
                <a:latin typeface="Calibri"/>
                <a:cs typeface="Calibri"/>
              </a:rPr>
              <a:t>clenches </a:t>
            </a:r>
            <a:r>
              <a:rPr sz="2850" spc="-10" dirty="0">
                <a:latin typeface="Calibri"/>
                <a:cs typeface="Calibri"/>
              </a:rPr>
              <a:t>his </a:t>
            </a:r>
            <a:r>
              <a:rPr sz="2850" spc="15" dirty="0">
                <a:latin typeface="Calibri"/>
                <a:cs typeface="Calibri"/>
              </a:rPr>
              <a:t>fists,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85" dirty="0">
                <a:latin typeface="Calibri"/>
                <a:cs typeface="Calibri"/>
              </a:rPr>
              <a:t>Chris </a:t>
            </a:r>
            <a:r>
              <a:rPr sz="2850" spc="60" dirty="0">
                <a:latin typeface="Calibri"/>
                <a:cs typeface="Calibri"/>
              </a:rPr>
              <a:t>takes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65" dirty="0">
                <a:latin typeface="Calibri"/>
                <a:cs typeface="Calibri"/>
              </a:rPr>
              <a:t>step </a:t>
            </a:r>
            <a:r>
              <a:rPr sz="2850" spc="45" dirty="0">
                <a:latin typeface="Calibri"/>
                <a:cs typeface="Calibri"/>
              </a:rPr>
              <a:t>closer, </a:t>
            </a:r>
            <a:r>
              <a:rPr sz="2850" spc="60" dirty="0">
                <a:latin typeface="Calibri"/>
                <a:cs typeface="Calibri"/>
              </a:rPr>
              <a:t>clearly  </a:t>
            </a:r>
            <a:r>
              <a:rPr sz="2850" spc="65" dirty="0">
                <a:latin typeface="Calibri"/>
                <a:cs typeface="Calibri"/>
              </a:rPr>
              <a:t>ready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95" dirty="0">
                <a:latin typeface="Calibri"/>
                <a:cs typeface="Calibri"/>
              </a:rPr>
              <a:t>defend</a:t>
            </a:r>
            <a:r>
              <a:rPr sz="2850" spc="285" dirty="0">
                <a:latin typeface="Calibri"/>
                <a:cs typeface="Calibri"/>
              </a:rPr>
              <a:t> </a:t>
            </a:r>
            <a:r>
              <a:rPr sz="2850" spc="15" dirty="0">
                <a:latin typeface="Calibri"/>
                <a:cs typeface="Calibri"/>
              </a:rPr>
              <a:t>himself.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16000" y="6428331"/>
            <a:ext cx="8980170" cy="2549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2850" spc="70" dirty="0">
                <a:latin typeface="Calibri"/>
                <a:cs typeface="Calibri"/>
              </a:rPr>
              <a:t>Jordan </a:t>
            </a:r>
            <a:r>
              <a:rPr sz="2850" spc="75" dirty="0">
                <a:latin typeface="Calibri"/>
                <a:cs typeface="Calibri"/>
              </a:rPr>
              <a:t>feels </a:t>
            </a:r>
            <a:r>
              <a:rPr sz="2850" dirty="0">
                <a:latin typeface="Calibri"/>
                <a:cs typeface="Calibri"/>
              </a:rPr>
              <a:t>like </a:t>
            </a:r>
            <a:r>
              <a:rPr sz="2850" spc="40" dirty="0">
                <a:latin typeface="Calibri"/>
                <a:cs typeface="Calibri"/>
              </a:rPr>
              <a:t>he </a:t>
            </a:r>
            <a:r>
              <a:rPr sz="2850" spc="80" dirty="0">
                <a:latin typeface="Calibri"/>
                <a:cs typeface="Calibri"/>
              </a:rPr>
              <a:t>has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95" dirty="0">
                <a:latin typeface="Calibri"/>
                <a:cs typeface="Calibri"/>
              </a:rPr>
              <a:t>defend </a:t>
            </a:r>
            <a:r>
              <a:rPr sz="2850" spc="-10" dirty="0">
                <a:latin typeface="Calibri"/>
                <a:cs typeface="Calibri"/>
              </a:rPr>
              <a:t>his </a:t>
            </a:r>
            <a:r>
              <a:rPr sz="2850" spc="35" dirty="0">
                <a:latin typeface="Calibri"/>
                <a:cs typeface="Calibri"/>
              </a:rPr>
              <a:t>reputation </a:t>
            </a:r>
            <a:r>
              <a:rPr sz="2850" spc="-25" dirty="0">
                <a:latin typeface="Calibri"/>
                <a:cs typeface="Calibri"/>
              </a:rPr>
              <a:t>in </a:t>
            </a:r>
            <a:r>
              <a:rPr sz="2850" spc="-5" dirty="0">
                <a:latin typeface="Calibri"/>
                <a:cs typeface="Calibri"/>
              </a:rPr>
              <a:t>front  </a:t>
            </a:r>
            <a:r>
              <a:rPr sz="2850" spc="80" dirty="0">
                <a:latin typeface="Calibri"/>
                <a:cs typeface="Calibri"/>
              </a:rPr>
              <a:t>of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5" dirty="0">
                <a:latin typeface="Calibri"/>
                <a:cs typeface="Calibri"/>
              </a:rPr>
              <a:t>other </a:t>
            </a:r>
            <a:r>
              <a:rPr sz="2850" spc="15" dirty="0">
                <a:latin typeface="Calibri"/>
                <a:cs typeface="Calibri"/>
              </a:rPr>
              <a:t>students, </a:t>
            </a:r>
            <a:r>
              <a:rPr sz="2850" spc="20" dirty="0">
                <a:latin typeface="Calibri"/>
                <a:cs typeface="Calibri"/>
              </a:rPr>
              <a:t>but </a:t>
            </a:r>
            <a:r>
              <a:rPr sz="2850" spc="130" dirty="0">
                <a:latin typeface="Calibri"/>
                <a:cs typeface="Calibri"/>
              </a:rPr>
              <a:t>deep </a:t>
            </a:r>
            <a:r>
              <a:rPr sz="2850" spc="20" dirty="0">
                <a:latin typeface="Calibri"/>
                <a:cs typeface="Calibri"/>
              </a:rPr>
              <a:t>down, </a:t>
            </a:r>
            <a:r>
              <a:rPr sz="2850" spc="40" dirty="0">
                <a:latin typeface="Calibri"/>
                <a:cs typeface="Calibri"/>
              </a:rPr>
              <a:t>he </a:t>
            </a:r>
            <a:r>
              <a:rPr sz="2850" spc="-5" dirty="0">
                <a:latin typeface="Calibri"/>
                <a:cs typeface="Calibri"/>
              </a:rPr>
              <a:t>knows </a:t>
            </a:r>
            <a:r>
              <a:rPr sz="2850" spc="40" dirty="0">
                <a:latin typeface="Calibri"/>
                <a:cs typeface="Calibri"/>
              </a:rPr>
              <a:t>that  </a:t>
            </a:r>
            <a:r>
              <a:rPr sz="2850" spc="70" dirty="0">
                <a:latin typeface="Calibri"/>
                <a:cs typeface="Calibri"/>
              </a:rPr>
              <a:t>fighting </a:t>
            </a:r>
            <a:r>
              <a:rPr sz="2850" spc="-10" dirty="0">
                <a:latin typeface="Calibri"/>
                <a:cs typeface="Calibri"/>
              </a:rPr>
              <a:t>will </a:t>
            </a:r>
            <a:r>
              <a:rPr sz="2850" spc="-25" dirty="0">
                <a:latin typeface="Calibri"/>
                <a:cs typeface="Calibri"/>
              </a:rPr>
              <a:t>only </a:t>
            </a:r>
            <a:r>
              <a:rPr sz="2850" spc="135" dirty="0">
                <a:latin typeface="Calibri"/>
                <a:cs typeface="Calibri"/>
              </a:rPr>
              <a:t>get </a:t>
            </a:r>
            <a:r>
              <a:rPr sz="2850" spc="-55" dirty="0">
                <a:latin typeface="Calibri"/>
                <a:cs typeface="Calibri"/>
              </a:rPr>
              <a:t>him </a:t>
            </a:r>
            <a:r>
              <a:rPr sz="2850" spc="65" dirty="0">
                <a:latin typeface="Calibri"/>
                <a:cs typeface="Calibri"/>
              </a:rPr>
              <a:t>suspended </a:t>
            </a:r>
            <a:r>
              <a:rPr sz="2850" spc="-25" dirty="0">
                <a:latin typeface="Calibri"/>
                <a:cs typeface="Calibri"/>
              </a:rPr>
              <a:t>or </a:t>
            </a:r>
            <a:r>
              <a:rPr sz="2850" spc="120" dirty="0">
                <a:latin typeface="Calibri"/>
                <a:cs typeface="Calibri"/>
              </a:rPr>
              <a:t>charges </a:t>
            </a:r>
            <a:r>
              <a:rPr sz="2850" spc="65" dirty="0">
                <a:latin typeface="Calibri"/>
                <a:cs typeface="Calibri"/>
              </a:rPr>
              <a:t>pressed 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-55" dirty="0">
                <a:latin typeface="Calibri"/>
                <a:cs typeface="Calibri"/>
              </a:rPr>
              <a:t>ruin </a:t>
            </a:r>
            <a:r>
              <a:rPr sz="2850" spc="-10" dirty="0">
                <a:latin typeface="Calibri"/>
                <a:cs typeface="Calibri"/>
              </a:rPr>
              <a:t>his </a:t>
            </a:r>
            <a:r>
              <a:rPr sz="2850" spc="35" dirty="0">
                <a:latin typeface="Calibri"/>
                <a:cs typeface="Calibri"/>
              </a:rPr>
              <a:t>reputation </a:t>
            </a:r>
            <a:r>
              <a:rPr sz="2850" spc="-10" dirty="0">
                <a:latin typeface="Calibri"/>
                <a:cs typeface="Calibri"/>
              </a:rPr>
              <a:t>further. </a:t>
            </a:r>
            <a:r>
              <a:rPr sz="2850" spc="60" dirty="0">
                <a:latin typeface="Calibri"/>
                <a:cs typeface="Calibri"/>
              </a:rPr>
              <a:t>Chris, </a:t>
            </a:r>
            <a:r>
              <a:rPr sz="2850" spc="5" dirty="0">
                <a:latin typeface="Calibri"/>
                <a:cs typeface="Calibri"/>
              </a:rPr>
              <a:t>on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5" dirty="0">
                <a:latin typeface="Calibri"/>
                <a:cs typeface="Calibri"/>
              </a:rPr>
              <a:t>other </a:t>
            </a:r>
            <a:r>
              <a:rPr sz="2850" spc="45" dirty="0">
                <a:latin typeface="Calibri"/>
                <a:cs typeface="Calibri"/>
              </a:rPr>
              <a:t>hand, </a:t>
            </a:r>
            <a:r>
              <a:rPr sz="2850" spc="10" dirty="0">
                <a:latin typeface="Calibri"/>
                <a:cs typeface="Calibri"/>
              </a:rPr>
              <a:t>is  </a:t>
            </a:r>
            <a:r>
              <a:rPr sz="2850" spc="85" dirty="0">
                <a:latin typeface="Calibri"/>
                <a:cs typeface="Calibri"/>
              </a:rPr>
              <a:t>feeling </a:t>
            </a:r>
            <a:r>
              <a:rPr sz="2850" spc="20" dirty="0">
                <a:latin typeface="Calibri"/>
                <a:cs typeface="Calibri"/>
              </a:rPr>
              <a:t>the pressure to </a:t>
            </a:r>
            <a:r>
              <a:rPr sz="2850" spc="25" dirty="0">
                <a:latin typeface="Calibri"/>
                <a:cs typeface="Calibri"/>
              </a:rPr>
              <a:t>prove</a:t>
            </a:r>
            <a:r>
              <a:rPr sz="2850" spc="475" dirty="0">
                <a:latin typeface="Calibri"/>
                <a:cs typeface="Calibri"/>
              </a:rPr>
              <a:t> </a:t>
            </a:r>
            <a:r>
              <a:rPr sz="2850" spc="15" dirty="0">
                <a:latin typeface="Calibri"/>
                <a:cs typeface="Calibri"/>
              </a:rPr>
              <a:t>himself.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98825" y="5406134"/>
            <a:ext cx="7082790" cy="450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" algn="ctr">
              <a:lnSpc>
                <a:spcPct val="100000"/>
              </a:lnSpc>
              <a:spcBef>
                <a:spcPts val="100"/>
              </a:spcBef>
            </a:pPr>
            <a:r>
              <a:rPr sz="2600" b="1" spc="-5" dirty="0">
                <a:latin typeface="Arial"/>
                <a:cs typeface="Arial"/>
              </a:rPr>
              <a:t>Task for the</a:t>
            </a:r>
            <a:r>
              <a:rPr sz="2600" b="1" dirty="0">
                <a:latin typeface="Arial"/>
                <a:cs typeface="Arial"/>
              </a:rPr>
              <a:t> </a:t>
            </a:r>
            <a:r>
              <a:rPr sz="2600" b="1" spc="-5" dirty="0">
                <a:latin typeface="Arial"/>
                <a:cs typeface="Arial"/>
              </a:rPr>
              <a:t>Groups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15900"/>
              </a:lnSpc>
              <a:spcBef>
                <a:spcPts val="1555"/>
              </a:spcBef>
            </a:pPr>
            <a:r>
              <a:rPr sz="2750" spc="80" dirty="0">
                <a:latin typeface="Calibri"/>
                <a:cs typeface="Calibri"/>
              </a:rPr>
              <a:t>As </a:t>
            </a:r>
            <a:r>
              <a:rPr sz="2750" spc="260" dirty="0">
                <a:latin typeface="Calibri"/>
                <a:cs typeface="Calibri"/>
              </a:rPr>
              <a:t>a </a:t>
            </a:r>
            <a:r>
              <a:rPr sz="2750" spc="55" dirty="0">
                <a:latin typeface="Calibri"/>
                <a:cs typeface="Calibri"/>
              </a:rPr>
              <a:t>group, </a:t>
            </a:r>
            <a:r>
              <a:rPr sz="2750" spc="140" dirty="0">
                <a:latin typeface="Calibri"/>
                <a:cs typeface="Calibri"/>
              </a:rPr>
              <a:t>decide </a:t>
            </a:r>
            <a:r>
              <a:rPr sz="2750" spc="50" dirty="0">
                <a:latin typeface="Calibri"/>
                <a:cs typeface="Calibri"/>
              </a:rPr>
              <a:t>which </a:t>
            </a:r>
            <a:r>
              <a:rPr sz="2750" spc="85" dirty="0">
                <a:latin typeface="Calibri"/>
                <a:cs typeface="Calibri"/>
              </a:rPr>
              <a:t>conflict </a:t>
            </a:r>
            <a:r>
              <a:rPr sz="2750" spc="15" dirty="0">
                <a:latin typeface="Calibri"/>
                <a:cs typeface="Calibri"/>
              </a:rPr>
              <a:t>resolution  style </a:t>
            </a:r>
            <a:r>
              <a:rPr sz="2750" spc="70" dirty="0">
                <a:latin typeface="Calibri"/>
                <a:cs typeface="Calibri"/>
              </a:rPr>
              <a:t>(competing, </a:t>
            </a:r>
            <a:r>
              <a:rPr sz="2750" spc="85" dirty="0">
                <a:latin typeface="Calibri"/>
                <a:cs typeface="Calibri"/>
              </a:rPr>
              <a:t>collaborating, </a:t>
            </a:r>
            <a:r>
              <a:rPr sz="2750" spc="45" dirty="0">
                <a:latin typeface="Calibri"/>
                <a:cs typeface="Calibri"/>
              </a:rPr>
              <a:t>compromising,  </a:t>
            </a:r>
            <a:r>
              <a:rPr sz="2750" spc="70" dirty="0">
                <a:latin typeface="Calibri"/>
                <a:cs typeface="Calibri"/>
              </a:rPr>
              <a:t>avoiding, </a:t>
            </a:r>
            <a:r>
              <a:rPr sz="2750" spc="-10" dirty="0">
                <a:latin typeface="Calibri"/>
                <a:cs typeface="Calibri"/>
              </a:rPr>
              <a:t>or </a:t>
            </a:r>
            <a:r>
              <a:rPr sz="2750" spc="105" dirty="0">
                <a:latin typeface="Calibri"/>
                <a:cs typeface="Calibri"/>
              </a:rPr>
              <a:t>accommodating) </a:t>
            </a:r>
            <a:r>
              <a:rPr sz="2750" spc="80" dirty="0">
                <a:latin typeface="Calibri"/>
                <a:cs typeface="Calibri"/>
              </a:rPr>
              <a:t>Jordan </a:t>
            </a:r>
            <a:r>
              <a:rPr sz="2750" spc="120" dirty="0">
                <a:latin typeface="Calibri"/>
                <a:cs typeface="Calibri"/>
              </a:rPr>
              <a:t>and  </a:t>
            </a:r>
            <a:r>
              <a:rPr sz="2750" spc="90" dirty="0">
                <a:latin typeface="Calibri"/>
                <a:cs typeface="Calibri"/>
              </a:rPr>
              <a:t>Chris </a:t>
            </a:r>
            <a:r>
              <a:rPr sz="2750" spc="25" dirty="0">
                <a:latin typeface="Calibri"/>
                <a:cs typeface="Calibri"/>
              </a:rPr>
              <a:t>should </a:t>
            </a:r>
            <a:r>
              <a:rPr sz="2750" spc="50" dirty="0">
                <a:latin typeface="Calibri"/>
                <a:cs typeface="Calibri"/>
              </a:rPr>
              <a:t>use </a:t>
            </a:r>
            <a:r>
              <a:rPr sz="2750" spc="30" dirty="0">
                <a:latin typeface="Calibri"/>
                <a:cs typeface="Calibri"/>
              </a:rPr>
              <a:t>to resolve </a:t>
            </a:r>
            <a:r>
              <a:rPr sz="2750" dirty="0">
                <a:latin typeface="Calibri"/>
                <a:cs typeface="Calibri"/>
              </a:rPr>
              <a:t>their </a:t>
            </a:r>
            <a:r>
              <a:rPr sz="2750" spc="35" dirty="0">
                <a:latin typeface="Calibri"/>
                <a:cs typeface="Calibri"/>
              </a:rPr>
              <a:t>issue </a:t>
            </a:r>
            <a:r>
              <a:rPr sz="2750" spc="120" dirty="0">
                <a:latin typeface="Calibri"/>
                <a:cs typeface="Calibri"/>
              </a:rPr>
              <a:t>and  </a:t>
            </a:r>
            <a:r>
              <a:rPr sz="2750" spc="40" dirty="0">
                <a:latin typeface="Calibri"/>
                <a:cs typeface="Calibri"/>
              </a:rPr>
              <a:t>friendship. </a:t>
            </a:r>
            <a:r>
              <a:rPr sz="2750" spc="65" dirty="0">
                <a:latin typeface="Calibri"/>
                <a:cs typeface="Calibri"/>
              </a:rPr>
              <a:t>Discuss </a:t>
            </a:r>
            <a:r>
              <a:rPr sz="2750" spc="-20" dirty="0">
                <a:latin typeface="Calibri"/>
                <a:cs typeface="Calibri"/>
              </a:rPr>
              <a:t>why </a:t>
            </a:r>
            <a:r>
              <a:rPr sz="2750" spc="-10" dirty="0">
                <a:latin typeface="Calibri"/>
                <a:cs typeface="Calibri"/>
              </a:rPr>
              <a:t>you </a:t>
            </a:r>
            <a:r>
              <a:rPr sz="2750" spc="70" dirty="0">
                <a:latin typeface="Calibri"/>
                <a:cs typeface="Calibri"/>
              </a:rPr>
              <a:t>believe </a:t>
            </a:r>
            <a:r>
              <a:rPr sz="2750" spc="-30" dirty="0">
                <a:latin typeface="Calibri"/>
                <a:cs typeface="Calibri"/>
              </a:rPr>
              <a:t>your  </a:t>
            </a:r>
            <a:r>
              <a:rPr sz="2750" spc="75" dirty="0">
                <a:latin typeface="Calibri"/>
                <a:cs typeface="Calibri"/>
              </a:rPr>
              <a:t>chosen </a:t>
            </a:r>
            <a:r>
              <a:rPr sz="2750" spc="15" dirty="0">
                <a:latin typeface="Calibri"/>
                <a:cs typeface="Calibri"/>
              </a:rPr>
              <a:t>style </a:t>
            </a:r>
            <a:r>
              <a:rPr sz="2750" spc="20" dirty="0">
                <a:latin typeface="Calibri"/>
                <a:cs typeface="Calibri"/>
              </a:rPr>
              <a:t>is </a:t>
            </a:r>
            <a:r>
              <a:rPr sz="2750" spc="30" dirty="0">
                <a:latin typeface="Calibri"/>
                <a:cs typeface="Calibri"/>
              </a:rPr>
              <a:t>the </a:t>
            </a:r>
            <a:r>
              <a:rPr sz="2750" spc="75" dirty="0">
                <a:latin typeface="Calibri"/>
                <a:cs typeface="Calibri"/>
              </a:rPr>
              <a:t>best </a:t>
            </a:r>
            <a:r>
              <a:rPr sz="2750" spc="25" dirty="0">
                <a:latin typeface="Calibri"/>
                <a:cs typeface="Calibri"/>
              </a:rPr>
              <a:t>for </a:t>
            </a:r>
            <a:r>
              <a:rPr sz="2750" dirty="0">
                <a:latin typeface="Calibri"/>
                <a:cs typeface="Calibri"/>
              </a:rPr>
              <a:t>this </a:t>
            </a:r>
            <a:r>
              <a:rPr sz="2750" spc="25" dirty="0">
                <a:latin typeface="Calibri"/>
                <a:cs typeface="Calibri"/>
              </a:rPr>
              <a:t>situation, </a:t>
            </a:r>
            <a:r>
              <a:rPr sz="2750" spc="120" dirty="0">
                <a:latin typeface="Calibri"/>
                <a:cs typeface="Calibri"/>
              </a:rPr>
              <a:t>and  </a:t>
            </a:r>
            <a:r>
              <a:rPr sz="2750" spc="65" dirty="0">
                <a:latin typeface="Calibri"/>
                <a:cs typeface="Calibri"/>
              </a:rPr>
              <a:t>consider </a:t>
            </a:r>
            <a:r>
              <a:rPr sz="2750" spc="30" dirty="0">
                <a:latin typeface="Calibri"/>
                <a:cs typeface="Calibri"/>
              </a:rPr>
              <a:t>the </a:t>
            </a:r>
            <a:r>
              <a:rPr sz="2750" spc="65" dirty="0">
                <a:latin typeface="Calibri"/>
                <a:cs typeface="Calibri"/>
              </a:rPr>
              <a:t>possible </a:t>
            </a:r>
            <a:r>
              <a:rPr sz="2750" spc="50" dirty="0">
                <a:latin typeface="Calibri"/>
                <a:cs typeface="Calibri"/>
              </a:rPr>
              <a:t>outcomes, </a:t>
            </a:r>
            <a:r>
              <a:rPr sz="2750" spc="70" dirty="0">
                <a:latin typeface="Calibri"/>
                <a:cs typeface="Calibri"/>
              </a:rPr>
              <a:t>Be </a:t>
            </a:r>
            <a:r>
              <a:rPr sz="2750" spc="95" dirty="0">
                <a:latin typeface="Calibri"/>
                <a:cs typeface="Calibri"/>
              </a:rPr>
              <a:t>prepared  </a:t>
            </a:r>
            <a:r>
              <a:rPr sz="2750" spc="30" dirty="0">
                <a:latin typeface="Calibri"/>
                <a:cs typeface="Calibri"/>
              </a:rPr>
              <a:t>to </a:t>
            </a:r>
            <a:r>
              <a:rPr sz="2750" spc="45" dirty="0">
                <a:latin typeface="Calibri"/>
                <a:cs typeface="Calibri"/>
              </a:rPr>
              <a:t>present </a:t>
            </a:r>
            <a:r>
              <a:rPr sz="2750" spc="-30" dirty="0">
                <a:latin typeface="Calibri"/>
                <a:cs typeface="Calibri"/>
              </a:rPr>
              <a:t>your </a:t>
            </a:r>
            <a:r>
              <a:rPr sz="2750" spc="40" dirty="0">
                <a:latin typeface="Calibri"/>
                <a:cs typeface="Calibri"/>
              </a:rPr>
              <a:t>group’s </a:t>
            </a:r>
            <a:r>
              <a:rPr sz="2750" spc="70" dirty="0">
                <a:latin typeface="Calibri"/>
                <a:cs typeface="Calibri"/>
              </a:rPr>
              <a:t>reasoning </a:t>
            </a:r>
            <a:r>
              <a:rPr sz="2750" spc="30" dirty="0">
                <a:latin typeface="Calibri"/>
                <a:cs typeface="Calibri"/>
              </a:rPr>
              <a:t>to the</a:t>
            </a:r>
            <a:r>
              <a:rPr sz="2750" spc="70" dirty="0">
                <a:latin typeface="Calibri"/>
                <a:cs typeface="Calibri"/>
              </a:rPr>
              <a:t> </a:t>
            </a:r>
            <a:r>
              <a:rPr sz="2750" spc="105" dirty="0">
                <a:latin typeface="Calibri"/>
                <a:cs typeface="Calibri"/>
              </a:rPr>
              <a:t>class.</a:t>
            </a:r>
            <a:endParaRPr sz="27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9052" y="0"/>
            <a:ext cx="9897793" cy="9835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35898" y="685751"/>
            <a:ext cx="6019799" cy="39147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pc="5" dirty="0"/>
              <a:t>Scenario</a:t>
            </a:r>
            <a:r>
              <a:rPr dirty="0"/>
              <a:t> </a:t>
            </a:r>
            <a:r>
              <a:rPr spc="5" dirty="0"/>
              <a:t>4:</a:t>
            </a:r>
          </a:p>
          <a:p>
            <a:pPr marL="12700" marR="5080">
              <a:lnSpc>
                <a:spcPct val="116199"/>
              </a:lnSpc>
              <a:spcBef>
                <a:spcPts val="385"/>
              </a:spcBef>
            </a:pPr>
            <a:r>
              <a:rPr sz="2850" b="0" spc="105" dirty="0">
                <a:latin typeface="Calibri"/>
                <a:cs typeface="Calibri"/>
              </a:rPr>
              <a:t>A </a:t>
            </a:r>
            <a:r>
              <a:rPr sz="2850" b="0" spc="65" dirty="0">
                <a:latin typeface="Calibri"/>
                <a:cs typeface="Calibri"/>
              </a:rPr>
              <a:t>group </a:t>
            </a:r>
            <a:r>
              <a:rPr sz="2850" b="0" spc="80" dirty="0">
                <a:latin typeface="Calibri"/>
                <a:cs typeface="Calibri"/>
              </a:rPr>
              <a:t>of </a:t>
            </a:r>
            <a:r>
              <a:rPr sz="2850" b="0" spc="20" dirty="0">
                <a:latin typeface="Calibri"/>
                <a:cs typeface="Calibri"/>
              </a:rPr>
              <a:t>friends, </a:t>
            </a:r>
            <a:r>
              <a:rPr sz="2850" b="0" spc="55" dirty="0">
                <a:latin typeface="Calibri"/>
                <a:cs typeface="Calibri"/>
              </a:rPr>
              <a:t>including </a:t>
            </a:r>
            <a:r>
              <a:rPr sz="2850" b="0" spc="35" dirty="0">
                <a:latin typeface="Calibri"/>
                <a:cs typeface="Calibri"/>
              </a:rPr>
              <a:t>Emma, </a:t>
            </a:r>
            <a:r>
              <a:rPr sz="2850" b="0" spc="75" dirty="0">
                <a:latin typeface="Calibri"/>
                <a:cs typeface="Calibri"/>
              </a:rPr>
              <a:t>Jake, </a:t>
            </a:r>
            <a:r>
              <a:rPr sz="2850" b="0" spc="110" dirty="0">
                <a:latin typeface="Calibri"/>
                <a:cs typeface="Calibri"/>
              </a:rPr>
              <a:t>and </a:t>
            </a:r>
            <a:r>
              <a:rPr sz="2850" b="0" spc="65" dirty="0">
                <a:latin typeface="Calibri"/>
                <a:cs typeface="Calibri"/>
              </a:rPr>
              <a:t>Olivia,  </a:t>
            </a:r>
            <a:r>
              <a:rPr sz="2850" b="0" spc="95" dirty="0">
                <a:latin typeface="Calibri"/>
                <a:cs typeface="Calibri"/>
              </a:rPr>
              <a:t>are </a:t>
            </a:r>
            <a:r>
              <a:rPr sz="2850" b="0" spc="60" dirty="0">
                <a:latin typeface="Calibri"/>
                <a:cs typeface="Calibri"/>
              </a:rPr>
              <a:t>planning </a:t>
            </a:r>
            <a:r>
              <a:rPr sz="2850" b="0" spc="254" dirty="0">
                <a:latin typeface="Calibri"/>
                <a:cs typeface="Calibri"/>
              </a:rPr>
              <a:t>a </a:t>
            </a:r>
            <a:r>
              <a:rPr sz="2850" b="0" spc="55" dirty="0">
                <a:latin typeface="Calibri"/>
                <a:cs typeface="Calibri"/>
              </a:rPr>
              <a:t>weekend </a:t>
            </a:r>
            <a:r>
              <a:rPr sz="2850" b="0" spc="40" dirty="0">
                <a:latin typeface="Calibri"/>
                <a:cs typeface="Calibri"/>
              </a:rPr>
              <a:t>outing. </a:t>
            </a:r>
            <a:r>
              <a:rPr sz="2850" b="0" spc="60" dirty="0">
                <a:latin typeface="Calibri"/>
                <a:cs typeface="Calibri"/>
              </a:rPr>
              <a:t>Emma </a:t>
            </a:r>
            <a:r>
              <a:rPr sz="2850" b="0" spc="50" dirty="0">
                <a:latin typeface="Calibri"/>
                <a:cs typeface="Calibri"/>
              </a:rPr>
              <a:t>wants </a:t>
            </a:r>
            <a:r>
              <a:rPr sz="2850" b="0" spc="20" dirty="0">
                <a:latin typeface="Calibri"/>
                <a:cs typeface="Calibri"/>
              </a:rPr>
              <a:t>to </a:t>
            </a:r>
            <a:r>
              <a:rPr sz="2850" b="0" spc="70" dirty="0">
                <a:latin typeface="Calibri"/>
                <a:cs typeface="Calibri"/>
              </a:rPr>
              <a:t>spend  </a:t>
            </a:r>
            <a:r>
              <a:rPr sz="2850" b="0" spc="20" dirty="0">
                <a:latin typeface="Calibri"/>
                <a:cs typeface="Calibri"/>
              </a:rPr>
              <a:t>the </a:t>
            </a:r>
            <a:r>
              <a:rPr sz="2850" b="0" spc="100" dirty="0">
                <a:latin typeface="Calibri"/>
                <a:cs typeface="Calibri"/>
              </a:rPr>
              <a:t>day </a:t>
            </a:r>
            <a:r>
              <a:rPr sz="2850" b="0" spc="15" dirty="0">
                <a:latin typeface="Calibri"/>
                <a:cs typeface="Calibri"/>
              </a:rPr>
              <a:t>hiking </a:t>
            </a:r>
            <a:r>
              <a:rPr sz="2850" b="0" spc="120" dirty="0">
                <a:latin typeface="Calibri"/>
                <a:cs typeface="Calibri"/>
              </a:rPr>
              <a:t>at </a:t>
            </a:r>
            <a:r>
              <a:rPr sz="2850" b="0" spc="254" dirty="0">
                <a:latin typeface="Calibri"/>
                <a:cs typeface="Calibri"/>
              </a:rPr>
              <a:t>a </a:t>
            </a:r>
            <a:r>
              <a:rPr sz="2850" b="0" spc="45" dirty="0">
                <a:latin typeface="Calibri"/>
                <a:cs typeface="Calibri"/>
              </a:rPr>
              <a:t>nearby </a:t>
            </a:r>
            <a:r>
              <a:rPr sz="2850" b="0" spc="25" dirty="0">
                <a:latin typeface="Calibri"/>
                <a:cs typeface="Calibri"/>
              </a:rPr>
              <a:t>nature </a:t>
            </a:r>
            <a:r>
              <a:rPr sz="2850" b="0" spc="20" dirty="0">
                <a:latin typeface="Calibri"/>
                <a:cs typeface="Calibri"/>
              </a:rPr>
              <a:t>reserve </a:t>
            </a:r>
            <a:r>
              <a:rPr sz="2850" b="0" spc="130" dirty="0">
                <a:latin typeface="Calibri"/>
                <a:cs typeface="Calibri"/>
              </a:rPr>
              <a:t>because </a:t>
            </a:r>
            <a:r>
              <a:rPr sz="2850" b="0" spc="35" dirty="0">
                <a:latin typeface="Calibri"/>
                <a:cs typeface="Calibri"/>
              </a:rPr>
              <a:t>she  </a:t>
            </a:r>
            <a:r>
              <a:rPr sz="2850" b="0" spc="25" dirty="0">
                <a:latin typeface="Calibri"/>
                <a:cs typeface="Calibri"/>
              </a:rPr>
              <a:t>loves </a:t>
            </a:r>
            <a:r>
              <a:rPr sz="2850" b="0" spc="20" dirty="0">
                <a:latin typeface="Calibri"/>
                <a:cs typeface="Calibri"/>
              </a:rPr>
              <a:t>the outdoors </a:t>
            </a:r>
            <a:r>
              <a:rPr sz="2850" b="0" spc="110" dirty="0">
                <a:latin typeface="Calibri"/>
                <a:cs typeface="Calibri"/>
              </a:rPr>
              <a:t>and </a:t>
            </a:r>
            <a:r>
              <a:rPr sz="2850" b="0" spc="50" dirty="0">
                <a:latin typeface="Calibri"/>
                <a:cs typeface="Calibri"/>
              </a:rPr>
              <a:t>wants </a:t>
            </a:r>
            <a:r>
              <a:rPr sz="2850" b="0" spc="20" dirty="0">
                <a:latin typeface="Calibri"/>
                <a:cs typeface="Calibri"/>
              </a:rPr>
              <a:t>to </a:t>
            </a:r>
            <a:r>
              <a:rPr sz="2850" b="0" spc="50" dirty="0">
                <a:latin typeface="Calibri"/>
                <a:cs typeface="Calibri"/>
              </a:rPr>
              <a:t>explore </a:t>
            </a:r>
            <a:r>
              <a:rPr sz="2850" b="0" spc="254" dirty="0">
                <a:latin typeface="Calibri"/>
                <a:cs typeface="Calibri"/>
              </a:rPr>
              <a:t>a </a:t>
            </a:r>
            <a:r>
              <a:rPr sz="2850" b="0" spc="35" dirty="0">
                <a:latin typeface="Calibri"/>
                <a:cs typeface="Calibri"/>
              </a:rPr>
              <a:t>new</a:t>
            </a:r>
            <a:r>
              <a:rPr sz="2850" b="0" spc="585" dirty="0">
                <a:latin typeface="Calibri"/>
                <a:cs typeface="Calibri"/>
              </a:rPr>
              <a:t> </a:t>
            </a:r>
            <a:r>
              <a:rPr sz="2850" b="0" spc="20" dirty="0">
                <a:latin typeface="Calibri"/>
                <a:cs typeface="Calibri"/>
              </a:rPr>
              <a:t>trail.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pc="75" dirty="0"/>
              <a:t>Jake, </a:t>
            </a:r>
            <a:r>
              <a:rPr spc="10" dirty="0"/>
              <a:t>however, </a:t>
            </a:r>
            <a:r>
              <a:rPr spc="20" dirty="0"/>
              <a:t>dislikes </a:t>
            </a:r>
            <a:r>
              <a:rPr spc="15" dirty="0"/>
              <a:t>hiking </a:t>
            </a:r>
            <a:r>
              <a:rPr spc="110" dirty="0"/>
              <a:t>and </a:t>
            </a:r>
            <a:r>
              <a:rPr spc="25" dirty="0"/>
              <a:t>would </a:t>
            </a:r>
            <a:r>
              <a:rPr spc="15" dirty="0"/>
              <a:t>rather </a:t>
            </a:r>
            <a:r>
              <a:rPr spc="70" dirty="0"/>
              <a:t>spend  </a:t>
            </a:r>
            <a:r>
              <a:rPr spc="20" dirty="0"/>
              <a:t>the </a:t>
            </a:r>
            <a:r>
              <a:rPr spc="100" dirty="0"/>
              <a:t>day </a:t>
            </a:r>
            <a:r>
              <a:rPr spc="120" dirty="0"/>
              <a:t>at </a:t>
            </a:r>
            <a:r>
              <a:rPr spc="20" dirty="0"/>
              <a:t>the </a:t>
            </a:r>
            <a:r>
              <a:rPr spc="25" dirty="0"/>
              <a:t>mall </a:t>
            </a:r>
            <a:r>
              <a:rPr spc="110" dirty="0"/>
              <a:t>and </a:t>
            </a:r>
            <a:r>
              <a:rPr spc="150" dirty="0"/>
              <a:t>catch </a:t>
            </a:r>
            <a:r>
              <a:rPr spc="254" dirty="0"/>
              <a:t>a </a:t>
            </a:r>
            <a:r>
              <a:rPr spc="10" dirty="0"/>
              <a:t>movie. </a:t>
            </a:r>
            <a:r>
              <a:rPr spc="85" dirty="0"/>
              <a:t>Olivia </a:t>
            </a:r>
            <a:r>
              <a:rPr spc="10" dirty="0"/>
              <a:t>is </a:t>
            </a:r>
            <a:r>
              <a:rPr spc="30" dirty="0"/>
              <a:t>stuck </a:t>
            </a:r>
            <a:r>
              <a:rPr spc="-25" dirty="0"/>
              <a:t>in  </a:t>
            </a:r>
            <a:r>
              <a:rPr spc="20" dirty="0"/>
              <a:t>the </a:t>
            </a:r>
            <a:r>
              <a:rPr spc="25" dirty="0"/>
              <a:t>middle, </a:t>
            </a:r>
            <a:r>
              <a:rPr spc="35" dirty="0"/>
              <a:t>enjoying </a:t>
            </a:r>
            <a:r>
              <a:rPr spc="30" dirty="0"/>
              <a:t>both </a:t>
            </a:r>
            <a:r>
              <a:rPr spc="45" dirty="0"/>
              <a:t>activities, </a:t>
            </a:r>
            <a:r>
              <a:rPr spc="20" dirty="0"/>
              <a:t>but </a:t>
            </a:r>
            <a:r>
              <a:rPr spc="-35" dirty="0"/>
              <a:t>isn’t </a:t>
            </a:r>
            <a:r>
              <a:rPr dirty="0"/>
              <a:t>sure </a:t>
            </a:r>
            <a:r>
              <a:rPr spc="40" dirty="0"/>
              <a:t>which  </a:t>
            </a:r>
            <a:r>
              <a:rPr spc="75" dirty="0"/>
              <a:t>plan </a:t>
            </a:r>
            <a:r>
              <a:rPr spc="20" dirty="0"/>
              <a:t>to </a:t>
            </a:r>
            <a:r>
              <a:rPr spc="80" dirty="0"/>
              <a:t>choose. </a:t>
            </a:r>
            <a:r>
              <a:rPr spc="70" dirty="0"/>
              <a:t>As </a:t>
            </a:r>
            <a:r>
              <a:rPr spc="20" dirty="0"/>
              <a:t>the </a:t>
            </a:r>
            <a:r>
              <a:rPr spc="55" dirty="0"/>
              <a:t>weekend </a:t>
            </a:r>
            <a:r>
              <a:rPr spc="110" dirty="0"/>
              <a:t>gets </a:t>
            </a:r>
            <a:r>
              <a:rPr spc="45" dirty="0"/>
              <a:t>closer, </a:t>
            </a:r>
            <a:r>
              <a:rPr spc="20" dirty="0"/>
              <a:t>the  </a:t>
            </a:r>
            <a:r>
              <a:rPr spc="70" dirty="0"/>
              <a:t>disagreement </a:t>
            </a:r>
            <a:r>
              <a:rPr spc="95" dirty="0"/>
              <a:t>becomes </a:t>
            </a:r>
            <a:r>
              <a:rPr spc="-5" dirty="0"/>
              <a:t>more </a:t>
            </a:r>
            <a:r>
              <a:rPr spc="45" dirty="0"/>
              <a:t>pronounced, </a:t>
            </a:r>
            <a:r>
              <a:rPr spc="-10" dirty="0"/>
              <a:t>with </a:t>
            </a:r>
            <a:r>
              <a:rPr spc="60" dirty="0"/>
              <a:t>Emma  </a:t>
            </a:r>
            <a:r>
              <a:rPr spc="110" dirty="0"/>
              <a:t>and </a:t>
            </a:r>
            <a:r>
              <a:rPr spc="105" dirty="0"/>
              <a:t>Jake </a:t>
            </a:r>
            <a:r>
              <a:rPr spc="30" dirty="0"/>
              <a:t>both </a:t>
            </a:r>
            <a:r>
              <a:rPr spc="85" dirty="0"/>
              <a:t>feeling </a:t>
            </a:r>
            <a:r>
              <a:rPr spc="10" dirty="0"/>
              <a:t>strongly </a:t>
            </a:r>
            <a:r>
              <a:rPr spc="75" dirty="0"/>
              <a:t>about </a:t>
            </a:r>
            <a:r>
              <a:rPr spc="-10" dirty="0"/>
              <a:t>their </a:t>
            </a:r>
            <a:r>
              <a:rPr spc="70" dirty="0"/>
              <a:t>preferences  </a:t>
            </a:r>
            <a:r>
              <a:rPr spc="110" dirty="0"/>
              <a:t>and </a:t>
            </a:r>
            <a:r>
              <a:rPr spc="5" dirty="0"/>
              <a:t>neither </a:t>
            </a:r>
            <a:r>
              <a:rPr spc="30" dirty="0"/>
              <a:t>willing </a:t>
            </a:r>
            <a:r>
              <a:rPr spc="20" dirty="0"/>
              <a:t>to </a:t>
            </a:r>
            <a:r>
              <a:rPr spc="140" dirty="0"/>
              <a:t>back</a:t>
            </a:r>
            <a:r>
              <a:rPr spc="455" dirty="0"/>
              <a:t> </a:t>
            </a:r>
            <a:r>
              <a:rPr spc="40" dirty="0"/>
              <a:t>down.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16000" y="6933155"/>
            <a:ext cx="8700135" cy="2549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2850" spc="-95" dirty="0">
                <a:latin typeface="Calibri"/>
                <a:cs typeface="Calibri"/>
              </a:rPr>
              <a:t>With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55" dirty="0">
                <a:latin typeface="Calibri"/>
                <a:cs typeface="Calibri"/>
              </a:rPr>
              <a:t>weekend </a:t>
            </a:r>
            <a:r>
              <a:rPr sz="2850" spc="95" dirty="0">
                <a:latin typeface="Calibri"/>
                <a:cs typeface="Calibri"/>
              </a:rPr>
              <a:t>approaching,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30" dirty="0">
                <a:latin typeface="Calibri"/>
                <a:cs typeface="Calibri"/>
              </a:rPr>
              <a:t>friends </a:t>
            </a:r>
            <a:r>
              <a:rPr sz="2850" spc="80" dirty="0">
                <a:latin typeface="Calibri"/>
                <a:cs typeface="Calibri"/>
              </a:rPr>
              <a:t>realize </a:t>
            </a:r>
            <a:r>
              <a:rPr sz="2850" spc="-5" dirty="0">
                <a:latin typeface="Calibri"/>
                <a:cs typeface="Calibri"/>
              </a:rPr>
              <a:t>they  </a:t>
            </a:r>
            <a:r>
              <a:rPr sz="2850" spc="85" dirty="0">
                <a:latin typeface="Calibri"/>
                <a:cs typeface="Calibri"/>
              </a:rPr>
              <a:t>need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60" dirty="0">
                <a:latin typeface="Calibri"/>
                <a:cs typeface="Calibri"/>
              </a:rPr>
              <a:t>figure </a:t>
            </a:r>
            <a:r>
              <a:rPr sz="2850" dirty="0">
                <a:latin typeface="Calibri"/>
                <a:cs typeface="Calibri"/>
              </a:rPr>
              <a:t>out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75" dirty="0">
                <a:latin typeface="Calibri"/>
                <a:cs typeface="Calibri"/>
              </a:rPr>
              <a:t>plan </a:t>
            </a:r>
            <a:r>
              <a:rPr sz="2850" spc="20" dirty="0">
                <a:latin typeface="Calibri"/>
                <a:cs typeface="Calibri"/>
              </a:rPr>
              <a:t>quickly </a:t>
            </a:r>
            <a:r>
              <a:rPr sz="2850" spc="-25" dirty="0">
                <a:latin typeface="Calibri"/>
                <a:cs typeface="Calibri"/>
              </a:rPr>
              <a:t>or </a:t>
            </a:r>
            <a:r>
              <a:rPr sz="2850" spc="-45" dirty="0">
                <a:latin typeface="Calibri"/>
                <a:cs typeface="Calibri"/>
              </a:rPr>
              <a:t>risk </a:t>
            </a:r>
            <a:r>
              <a:rPr sz="2850" dirty="0">
                <a:latin typeface="Calibri"/>
                <a:cs typeface="Calibri"/>
              </a:rPr>
              <a:t>not </a:t>
            </a:r>
            <a:r>
              <a:rPr sz="2850" spc="75" dirty="0">
                <a:latin typeface="Calibri"/>
                <a:cs typeface="Calibri"/>
              </a:rPr>
              <a:t>spending  </a:t>
            </a:r>
            <a:r>
              <a:rPr sz="2850" dirty="0">
                <a:latin typeface="Calibri"/>
                <a:cs typeface="Calibri"/>
              </a:rPr>
              <a:t>time </a:t>
            </a:r>
            <a:r>
              <a:rPr sz="2850" spc="55" dirty="0">
                <a:latin typeface="Calibri"/>
                <a:cs typeface="Calibri"/>
              </a:rPr>
              <a:t>together </a:t>
            </a:r>
            <a:r>
              <a:rPr sz="2850" spc="120" dirty="0">
                <a:latin typeface="Calibri"/>
                <a:cs typeface="Calibri"/>
              </a:rPr>
              <a:t>at </a:t>
            </a:r>
            <a:r>
              <a:rPr sz="2850" spc="60" dirty="0">
                <a:latin typeface="Calibri"/>
                <a:cs typeface="Calibri"/>
              </a:rPr>
              <a:t>all. </a:t>
            </a:r>
            <a:r>
              <a:rPr sz="2850" dirty="0">
                <a:latin typeface="Calibri"/>
                <a:cs typeface="Calibri"/>
              </a:rPr>
              <a:t>Tensions </a:t>
            </a:r>
            <a:r>
              <a:rPr sz="2850" spc="95" dirty="0">
                <a:latin typeface="Calibri"/>
                <a:cs typeface="Calibri"/>
              </a:rPr>
              <a:t>are </a:t>
            </a:r>
            <a:r>
              <a:rPr sz="2850" spc="15" dirty="0">
                <a:latin typeface="Calibri"/>
                <a:cs typeface="Calibri"/>
              </a:rPr>
              <a:t>rising,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155" dirty="0">
                <a:latin typeface="Calibri"/>
                <a:cs typeface="Calibri"/>
              </a:rPr>
              <a:t>each </a:t>
            </a:r>
            <a:r>
              <a:rPr sz="2850" spc="30" dirty="0">
                <a:latin typeface="Calibri"/>
                <a:cs typeface="Calibri"/>
              </a:rPr>
              <a:t>friend  </a:t>
            </a:r>
            <a:r>
              <a:rPr sz="2850" spc="10" dirty="0">
                <a:latin typeface="Calibri"/>
                <a:cs typeface="Calibri"/>
              </a:rPr>
              <a:t>is </a:t>
            </a:r>
            <a:r>
              <a:rPr sz="2850" spc="15" dirty="0">
                <a:latin typeface="Calibri"/>
                <a:cs typeface="Calibri"/>
              </a:rPr>
              <a:t>worried </a:t>
            </a:r>
            <a:r>
              <a:rPr sz="2850" spc="75" dirty="0">
                <a:latin typeface="Calibri"/>
                <a:cs typeface="Calibri"/>
              </a:rPr>
              <a:t>about </a:t>
            </a:r>
            <a:r>
              <a:rPr sz="2850" spc="100" dirty="0">
                <a:latin typeface="Calibri"/>
                <a:cs typeface="Calibri"/>
              </a:rPr>
              <a:t>being </a:t>
            </a:r>
            <a:r>
              <a:rPr sz="2850" spc="75" dirty="0">
                <a:latin typeface="Calibri"/>
                <a:cs typeface="Calibri"/>
              </a:rPr>
              <a:t>disappointed </a:t>
            </a:r>
            <a:r>
              <a:rPr sz="2850" spc="50" dirty="0">
                <a:latin typeface="Calibri"/>
                <a:cs typeface="Calibri"/>
              </a:rPr>
              <a:t>if </a:t>
            </a:r>
            <a:r>
              <a:rPr sz="2850" spc="-10" dirty="0">
                <a:latin typeface="Calibri"/>
                <a:cs typeface="Calibri"/>
              </a:rPr>
              <a:t>their </a:t>
            </a:r>
            <a:r>
              <a:rPr sz="2850" spc="130" dirty="0">
                <a:latin typeface="Calibri"/>
                <a:cs typeface="Calibri"/>
              </a:rPr>
              <a:t>idea </a:t>
            </a:r>
            <a:r>
              <a:rPr sz="2850" spc="-35" dirty="0">
                <a:latin typeface="Calibri"/>
                <a:cs typeface="Calibri"/>
              </a:rPr>
              <a:t>isn’t  </a:t>
            </a:r>
            <a:r>
              <a:rPr sz="2850" spc="65" dirty="0">
                <a:latin typeface="Calibri"/>
                <a:cs typeface="Calibri"/>
              </a:rPr>
              <a:t>chosen.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98825" y="5406134"/>
            <a:ext cx="7074534" cy="465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815" algn="ctr">
              <a:lnSpc>
                <a:spcPct val="100000"/>
              </a:lnSpc>
              <a:spcBef>
                <a:spcPts val="100"/>
              </a:spcBef>
            </a:pPr>
            <a:r>
              <a:rPr sz="2600" b="1" spc="-5" dirty="0">
                <a:latin typeface="Arial"/>
                <a:cs typeface="Arial"/>
              </a:rPr>
              <a:t>Task for the</a:t>
            </a:r>
            <a:r>
              <a:rPr sz="2600" b="1" dirty="0">
                <a:latin typeface="Arial"/>
                <a:cs typeface="Arial"/>
              </a:rPr>
              <a:t> </a:t>
            </a:r>
            <a:r>
              <a:rPr sz="2600" b="1" spc="-5" dirty="0">
                <a:latin typeface="Arial"/>
                <a:cs typeface="Arial"/>
              </a:rPr>
              <a:t>Groups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16199"/>
              </a:lnSpc>
              <a:spcBef>
                <a:spcPts val="1570"/>
              </a:spcBef>
            </a:pPr>
            <a:r>
              <a:rPr sz="2850" spc="70" dirty="0">
                <a:latin typeface="Calibri"/>
                <a:cs typeface="Calibri"/>
              </a:rPr>
              <a:t>As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45" dirty="0">
                <a:latin typeface="Calibri"/>
                <a:cs typeface="Calibri"/>
              </a:rPr>
              <a:t>group, </a:t>
            </a:r>
            <a:r>
              <a:rPr sz="2850" spc="130" dirty="0">
                <a:latin typeface="Calibri"/>
                <a:cs typeface="Calibri"/>
              </a:rPr>
              <a:t>decide </a:t>
            </a:r>
            <a:r>
              <a:rPr sz="2850" spc="40" dirty="0">
                <a:latin typeface="Calibri"/>
                <a:cs typeface="Calibri"/>
              </a:rPr>
              <a:t>which </a:t>
            </a:r>
            <a:r>
              <a:rPr sz="2850" spc="75" dirty="0">
                <a:latin typeface="Calibri"/>
                <a:cs typeface="Calibri"/>
              </a:rPr>
              <a:t>conflict </a:t>
            </a:r>
            <a:r>
              <a:rPr sz="2850" dirty="0">
                <a:latin typeface="Calibri"/>
                <a:cs typeface="Calibri"/>
              </a:rPr>
              <a:t>resolution  </a:t>
            </a:r>
            <a:r>
              <a:rPr sz="2850" spc="5" dirty="0">
                <a:latin typeface="Calibri"/>
                <a:cs typeface="Calibri"/>
              </a:rPr>
              <a:t>style </a:t>
            </a:r>
            <a:r>
              <a:rPr sz="2850" spc="60" dirty="0">
                <a:latin typeface="Calibri"/>
                <a:cs typeface="Calibri"/>
              </a:rPr>
              <a:t>(competing, </a:t>
            </a:r>
            <a:r>
              <a:rPr sz="2850" spc="75" dirty="0">
                <a:latin typeface="Calibri"/>
                <a:cs typeface="Calibri"/>
              </a:rPr>
              <a:t>collaborating,  </a:t>
            </a:r>
            <a:r>
              <a:rPr sz="2850" spc="35" dirty="0">
                <a:latin typeface="Calibri"/>
                <a:cs typeface="Calibri"/>
              </a:rPr>
              <a:t>compromising, </a:t>
            </a:r>
            <a:r>
              <a:rPr sz="2850" spc="60" dirty="0">
                <a:latin typeface="Calibri"/>
                <a:cs typeface="Calibri"/>
              </a:rPr>
              <a:t>avoiding, </a:t>
            </a:r>
            <a:r>
              <a:rPr sz="2850" spc="-25" dirty="0">
                <a:latin typeface="Calibri"/>
                <a:cs typeface="Calibri"/>
              </a:rPr>
              <a:t>or </a:t>
            </a:r>
            <a:r>
              <a:rPr sz="2850" spc="95" dirty="0">
                <a:latin typeface="Calibri"/>
                <a:cs typeface="Calibri"/>
              </a:rPr>
              <a:t>accommodating)  </a:t>
            </a:r>
            <a:r>
              <a:rPr sz="2850" spc="35" dirty="0">
                <a:latin typeface="Calibri"/>
                <a:cs typeface="Calibri"/>
              </a:rPr>
              <a:t>Emma, </a:t>
            </a:r>
            <a:r>
              <a:rPr sz="2850" spc="75" dirty="0">
                <a:latin typeface="Calibri"/>
                <a:cs typeface="Calibri"/>
              </a:rPr>
              <a:t>Jake,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85" dirty="0">
                <a:latin typeface="Calibri"/>
                <a:cs typeface="Calibri"/>
              </a:rPr>
              <a:t>Olivia </a:t>
            </a:r>
            <a:r>
              <a:rPr sz="2850" spc="15" dirty="0">
                <a:latin typeface="Calibri"/>
                <a:cs typeface="Calibri"/>
              </a:rPr>
              <a:t>should </a:t>
            </a:r>
            <a:r>
              <a:rPr sz="2850" spc="35" dirty="0">
                <a:latin typeface="Calibri"/>
                <a:cs typeface="Calibri"/>
              </a:rPr>
              <a:t>use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65" dirty="0">
                <a:latin typeface="Calibri"/>
                <a:cs typeface="Calibri"/>
              </a:rPr>
              <a:t>have </a:t>
            </a:r>
            <a:r>
              <a:rPr sz="2850" spc="254" dirty="0">
                <a:latin typeface="Calibri"/>
                <a:cs typeface="Calibri"/>
              </a:rPr>
              <a:t>a  </a:t>
            </a:r>
            <a:r>
              <a:rPr sz="2850" dirty="0">
                <a:latin typeface="Calibri"/>
                <a:cs typeface="Calibri"/>
              </a:rPr>
              <a:t>fun </a:t>
            </a:r>
            <a:r>
              <a:rPr sz="2850" spc="55" dirty="0">
                <a:latin typeface="Calibri"/>
                <a:cs typeface="Calibri"/>
              </a:rPr>
              <a:t>weekend. Discuss </a:t>
            </a:r>
            <a:r>
              <a:rPr sz="2850" spc="-35" dirty="0">
                <a:latin typeface="Calibri"/>
                <a:cs typeface="Calibri"/>
              </a:rPr>
              <a:t>why </a:t>
            </a:r>
            <a:r>
              <a:rPr sz="2850" spc="-25" dirty="0">
                <a:latin typeface="Calibri"/>
                <a:cs typeface="Calibri"/>
              </a:rPr>
              <a:t>you </a:t>
            </a:r>
            <a:r>
              <a:rPr sz="2850" spc="60" dirty="0">
                <a:latin typeface="Calibri"/>
                <a:cs typeface="Calibri"/>
              </a:rPr>
              <a:t>believe </a:t>
            </a:r>
            <a:r>
              <a:rPr sz="2850" spc="-45" dirty="0">
                <a:latin typeface="Calibri"/>
                <a:cs typeface="Calibri"/>
              </a:rPr>
              <a:t>your  </a:t>
            </a:r>
            <a:r>
              <a:rPr sz="2850" spc="65" dirty="0">
                <a:latin typeface="Calibri"/>
                <a:cs typeface="Calibri"/>
              </a:rPr>
              <a:t>chosen </a:t>
            </a:r>
            <a:r>
              <a:rPr sz="2850" spc="5" dirty="0">
                <a:latin typeface="Calibri"/>
                <a:cs typeface="Calibri"/>
              </a:rPr>
              <a:t>style </a:t>
            </a:r>
            <a:r>
              <a:rPr sz="2850" spc="10" dirty="0">
                <a:latin typeface="Calibri"/>
                <a:cs typeface="Calibri"/>
              </a:rPr>
              <a:t>is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65" dirty="0">
                <a:latin typeface="Calibri"/>
                <a:cs typeface="Calibri"/>
              </a:rPr>
              <a:t>best </a:t>
            </a:r>
            <a:r>
              <a:rPr sz="2850" spc="15" dirty="0">
                <a:latin typeface="Calibri"/>
                <a:cs typeface="Calibri"/>
              </a:rPr>
              <a:t>for </a:t>
            </a:r>
            <a:r>
              <a:rPr sz="2850" spc="-10" dirty="0">
                <a:latin typeface="Calibri"/>
                <a:cs typeface="Calibri"/>
              </a:rPr>
              <a:t>this </a:t>
            </a:r>
            <a:r>
              <a:rPr sz="2850" spc="15" dirty="0">
                <a:latin typeface="Calibri"/>
                <a:cs typeface="Calibri"/>
              </a:rPr>
              <a:t>situation, </a:t>
            </a:r>
            <a:r>
              <a:rPr sz="2850" spc="110" dirty="0">
                <a:latin typeface="Calibri"/>
                <a:cs typeface="Calibri"/>
              </a:rPr>
              <a:t>and  </a:t>
            </a:r>
            <a:r>
              <a:rPr sz="2850" spc="60" dirty="0">
                <a:latin typeface="Calibri"/>
                <a:cs typeface="Calibri"/>
              </a:rPr>
              <a:t>consider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60" dirty="0">
                <a:latin typeface="Calibri"/>
                <a:cs typeface="Calibri"/>
              </a:rPr>
              <a:t>possible </a:t>
            </a:r>
            <a:r>
              <a:rPr sz="2850" spc="35" dirty="0">
                <a:latin typeface="Calibri"/>
                <a:cs typeface="Calibri"/>
              </a:rPr>
              <a:t>outcomes, </a:t>
            </a:r>
            <a:r>
              <a:rPr sz="2850" spc="60" dirty="0">
                <a:latin typeface="Calibri"/>
                <a:cs typeface="Calibri"/>
              </a:rPr>
              <a:t>Be </a:t>
            </a:r>
            <a:r>
              <a:rPr sz="2850" spc="85" dirty="0">
                <a:latin typeface="Calibri"/>
                <a:cs typeface="Calibri"/>
              </a:rPr>
              <a:t>prepared 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35" dirty="0">
                <a:latin typeface="Calibri"/>
                <a:cs typeface="Calibri"/>
              </a:rPr>
              <a:t>present </a:t>
            </a:r>
            <a:r>
              <a:rPr sz="2850" spc="-45" dirty="0">
                <a:latin typeface="Calibri"/>
                <a:cs typeface="Calibri"/>
              </a:rPr>
              <a:t>your </a:t>
            </a:r>
            <a:r>
              <a:rPr sz="2850" spc="30" dirty="0">
                <a:latin typeface="Calibri"/>
                <a:cs typeface="Calibri"/>
              </a:rPr>
              <a:t>group’s </a:t>
            </a:r>
            <a:r>
              <a:rPr sz="2850" spc="65" dirty="0">
                <a:latin typeface="Calibri"/>
                <a:cs typeface="Calibri"/>
              </a:rPr>
              <a:t>reasoning </a:t>
            </a:r>
            <a:r>
              <a:rPr sz="2850" spc="20" dirty="0">
                <a:latin typeface="Calibri"/>
                <a:cs typeface="Calibri"/>
              </a:rPr>
              <a:t>to the</a:t>
            </a:r>
            <a:r>
              <a:rPr sz="2850" spc="90" dirty="0">
                <a:latin typeface="Calibri"/>
                <a:cs typeface="Calibri"/>
              </a:rPr>
              <a:t> </a:t>
            </a:r>
            <a:r>
              <a:rPr sz="2850" spc="110" dirty="0">
                <a:latin typeface="Calibri"/>
                <a:cs typeface="Calibri"/>
              </a:rPr>
              <a:t>class</a:t>
            </a:r>
            <a:endParaRPr sz="28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9052" y="0"/>
            <a:ext cx="9897793" cy="9835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53425" y="489430"/>
            <a:ext cx="6210299" cy="41338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10343" y="839212"/>
            <a:ext cx="1783080" cy="41655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50" b="1" spc="5" dirty="0">
                <a:latin typeface="Arial"/>
                <a:cs typeface="Arial"/>
              </a:rPr>
              <a:t>Scenario</a:t>
            </a:r>
            <a:r>
              <a:rPr sz="2550" b="1" spc="-75" dirty="0">
                <a:latin typeface="Arial"/>
                <a:cs typeface="Arial"/>
              </a:rPr>
              <a:t> </a:t>
            </a:r>
            <a:r>
              <a:rPr sz="2550" b="1" dirty="0">
                <a:latin typeface="Arial"/>
                <a:cs typeface="Arial"/>
              </a:rPr>
              <a:t>5:</a:t>
            </a:r>
            <a:endParaRPr sz="255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10343" y="1264694"/>
            <a:ext cx="8770620" cy="3492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b="0" spc="100" dirty="0">
                <a:latin typeface="Calibri"/>
                <a:cs typeface="Calibri"/>
              </a:rPr>
              <a:t>A </a:t>
            </a:r>
            <a:r>
              <a:rPr b="0" spc="60" dirty="0">
                <a:latin typeface="Calibri"/>
                <a:cs typeface="Calibri"/>
              </a:rPr>
              <a:t>group </a:t>
            </a:r>
            <a:r>
              <a:rPr b="0" spc="75" dirty="0">
                <a:latin typeface="Calibri"/>
                <a:cs typeface="Calibri"/>
              </a:rPr>
              <a:t>of </a:t>
            </a:r>
            <a:r>
              <a:rPr b="0" spc="10" dirty="0">
                <a:latin typeface="Calibri"/>
                <a:cs typeface="Calibri"/>
              </a:rPr>
              <a:t>students, </a:t>
            </a:r>
            <a:r>
              <a:rPr b="0" spc="55" dirty="0">
                <a:latin typeface="Calibri"/>
                <a:cs typeface="Calibri"/>
              </a:rPr>
              <a:t>including </a:t>
            </a:r>
            <a:r>
              <a:rPr b="0" spc="30" dirty="0">
                <a:latin typeface="Calibri"/>
                <a:cs typeface="Calibri"/>
              </a:rPr>
              <a:t>Maya, </a:t>
            </a:r>
            <a:r>
              <a:rPr b="0" spc="95" dirty="0">
                <a:latin typeface="Calibri"/>
                <a:cs typeface="Calibri"/>
              </a:rPr>
              <a:t>Carlos, </a:t>
            </a:r>
            <a:r>
              <a:rPr b="0" spc="105" dirty="0">
                <a:latin typeface="Calibri"/>
                <a:cs typeface="Calibri"/>
              </a:rPr>
              <a:t>and </a:t>
            </a:r>
            <a:r>
              <a:rPr b="0" dirty="0">
                <a:latin typeface="Calibri"/>
                <a:cs typeface="Calibri"/>
              </a:rPr>
              <a:t>Ben, </a:t>
            </a:r>
            <a:r>
              <a:rPr b="0" spc="90" dirty="0">
                <a:latin typeface="Calibri"/>
                <a:cs typeface="Calibri"/>
              </a:rPr>
              <a:t>are  </a:t>
            </a:r>
            <a:r>
              <a:rPr b="0" spc="-30" dirty="0">
                <a:latin typeface="Calibri"/>
                <a:cs typeface="Calibri"/>
              </a:rPr>
              <a:t>in </a:t>
            </a:r>
            <a:r>
              <a:rPr b="0" spc="20" dirty="0">
                <a:latin typeface="Calibri"/>
                <a:cs typeface="Calibri"/>
              </a:rPr>
              <a:t>the </a:t>
            </a:r>
            <a:r>
              <a:rPr b="0" spc="80" dirty="0">
                <a:latin typeface="Calibri"/>
                <a:cs typeface="Calibri"/>
              </a:rPr>
              <a:t>drama </a:t>
            </a:r>
            <a:r>
              <a:rPr b="0" spc="70" dirty="0">
                <a:latin typeface="Calibri"/>
                <a:cs typeface="Calibri"/>
              </a:rPr>
              <a:t>club. </a:t>
            </a:r>
            <a:r>
              <a:rPr b="0" spc="-35" dirty="0">
                <a:latin typeface="Calibri"/>
                <a:cs typeface="Calibri"/>
              </a:rPr>
              <a:t>They </a:t>
            </a:r>
            <a:r>
              <a:rPr b="0" spc="60" dirty="0">
                <a:latin typeface="Calibri"/>
                <a:cs typeface="Calibri"/>
              </a:rPr>
              <a:t>have </a:t>
            </a:r>
            <a:r>
              <a:rPr b="0" spc="80" dirty="0">
                <a:latin typeface="Calibri"/>
                <a:cs typeface="Calibri"/>
              </a:rPr>
              <a:t>been </a:t>
            </a:r>
            <a:r>
              <a:rPr b="0" spc="30" dirty="0">
                <a:latin typeface="Calibri"/>
                <a:cs typeface="Calibri"/>
              </a:rPr>
              <a:t>told </a:t>
            </a:r>
            <a:r>
              <a:rPr b="0" spc="20" dirty="0">
                <a:latin typeface="Calibri"/>
                <a:cs typeface="Calibri"/>
              </a:rPr>
              <a:t>to </a:t>
            </a:r>
            <a:r>
              <a:rPr b="0" spc="105" dirty="0">
                <a:latin typeface="Calibri"/>
                <a:cs typeface="Calibri"/>
              </a:rPr>
              <a:t>create </a:t>
            </a:r>
            <a:r>
              <a:rPr b="0" spc="250" dirty="0">
                <a:latin typeface="Calibri"/>
                <a:cs typeface="Calibri"/>
              </a:rPr>
              <a:t>a </a:t>
            </a:r>
            <a:r>
              <a:rPr b="0" spc="-240" dirty="0">
                <a:latin typeface="Calibri"/>
                <a:cs typeface="Calibri"/>
              </a:rPr>
              <a:t>10  </a:t>
            </a:r>
            <a:r>
              <a:rPr b="0" spc="-20" dirty="0">
                <a:latin typeface="Calibri"/>
                <a:cs typeface="Calibri"/>
              </a:rPr>
              <a:t>minute </a:t>
            </a:r>
            <a:r>
              <a:rPr b="0" spc="-25" dirty="0">
                <a:latin typeface="Calibri"/>
                <a:cs typeface="Calibri"/>
              </a:rPr>
              <a:t>skit </a:t>
            </a:r>
            <a:r>
              <a:rPr b="0" spc="20" dirty="0">
                <a:latin typeface="Calibri"/>
                <a:cs typeface="Calibri"/>
              </a:rPr>
              <a:t>to </a:t>
            </a:r>
            <a:r>
              <a:rPr b="0" spc="10" dirty="0">
                <a:latin typeface="Calibri"/>
                <a:cs typeface="Calibri"/>
              </a:rPr>
              <a:t>perform </a:t>
            </a:r>
            <a:r>
              <a:rPr b="0" spc="114" dirty="0">
                <a:latin typeface="Calibri"/>
                <a:cs typeface="Calibri"/>
              </a:rPr>
              <a:t>at </a:t>
            </a:r>
            <a:r>
              <a:rPr b="0" spc="20" dirty="0">
                <a:latin typeface="Calibri"/>
                <a:cs typeface="Calibri"/>
              </a:rPr>
              <a:t>the </a:t>
            </a:r>
            <a:r>
              <a:rPr b="0" spc="65" dirty="0">
                <a:latin typeface="Calibri"/>
                <a:cs typeface="Calibri"/>
              </a:rPr>
              <a:t>upcoming </a:t>
            </a:r>
            <a:r>
              <a:rPr b="0" spc="120" dirty="0">
                <a:latin typeface="Calibri"/>
                <a:cs typeface="Calibri"/>
              </a:rPr>
              <a:t>pep</a:t>
            </a:r>
            <a:r>
              <a:rPr b="0" spc="780" dirty="0">
                <a:latin typeface="Calibri"/>
                <a:cs typeface="Calibri"/>
              </a:rPr>
              <a:t> </a:t>
            </a:r>
            <a:r>
              <a:rPr b="0" spc="40" dirty="0">
                <a:latin typeface="Calibri"/>
                <a:cs typeface="Calibri"/>
              </a:rPr>
              <a:t>assembly.</a:t>
            </a:r>
          </a:p>
          <a:p>
            <a:pPr marL="12700" marR="41910">
              <a:lnSpc>
                <a:spcPct val="116100"/>
              </a:lnSpc>
            </a:pPr>
            <a:r>
              <a:rPr b="0" spc="50" dirty="0">
                <a:latin typeface="Calibri"/>
                <a:cs typeface="Calibri"/>
              </a:rPr>
              <a:t>Maya </a:t>
            </a:r>
            <a:r>
              <a:rPr b="0" spc="45" dirty="0">
                <a:latin typeface="Calibri"/>
                <a:cs typeface="Calibri"/>
              </a:rPr>
              <a:t>wants </a:t>
            </a:r>
            <a:r>
              <a:rPr b="0" spc="20" dirty="0">
                <a:latin typeface="Calibri"/>
                <a:cs typeface="Calibri"/>
              </a:rPr>
              <a:t>to </a:t>
            </a:r>
            <a:r>
              <a:rPr b="0" spc="90" dirty="0">
                <a:latin typeface="Calibri"/>
                <a:cs typeface="Calibri"/>
              </a:rPr>
              <a:t>do </a:t>
            </a:r>
            <a:r>
              <a:rPr b="0" spc="250" dirty="0">
                <a:latin typeface="Calibri"/>
                <a:cs typeface="Calibri"/>
              </a:rPr>
              <a:t>a </a:t>
            </a:r>
            <a:r>
              <a:rPr b="0" spc="-20" dirty="0">
                <a:latin typeface="Calibri"/>
                <a:cs typeface="Calibri"/>
              </a:rPr>
              <a:t>short </a:t>
            </a:r>
            <a:r>
              <a:rPr b="0" spc="-25" dirty="0">
                <a:latin typeface="Calibri"/>
                <a:cs typeface="Calibri"/>
              </a:rPr>
              <a:t>skit </a:t>
            </a:r>
            <a:r>
              <a:rPr b="0" spc="35" dirty="0">
                <a:latin typeface="Calibri"/>
                <a:cs typeface="Calibri"/>
              </a:rPr>
              <a:t>she </a:t>
            </a:r>
            <a:r>
              <a:rPr b="0" spc="15" dirty="0">
                <a:latin typeface="Calibri"/>
                <a:cs typeface="Calibri"/>
              </a:rPr>
              <a:t>wrote but </a:t>
            </a:r>
            <a:r>
              <a:rPr b="0" spc="120" dirty="0">
                <a:latin typeface="Calibri"/>
                <a:cs typeface="Calibri"/>
              </a:rPr>
              <a:t>Carlos </a:t>
            </a:r>
            <a:r>
              <a:rPr b="0" spc="45" dirty="0">
                <a:latin typeface="Calibri"/>
                <a:cs typeface="Calibri"/>
              </a:rPr>
              <a:t>wants  </a:t>
            </a:r>
            <a:r>
              <a:rPr b="0" spc="20" dirty="0">
                <a:latin typeface="Calibri"/>
                <a:cs typeface="Calibri"/>
              </a:rPr>
              <a:t>to </a:t>
            </a:r>
            <a:r>
              <a:rPr b="0" spc="90" dirty="0">
                <a:latin typeface="Calibri"/>
                <a:cs typeface="Calibri"/>
              </a:rPr>
              <a:t>do </a:t>
            </a:r>
            <a:r>
              <a:rPr b="0" spc="250" dirty="0">
                <a:latin typeface="Calibri"/>
                <a:cs typeface="Calibri"/>
              </a:rPr>
              <a:t>a </a:t>
            </a:r>
            <a:r>
              <a:rPr b="0" spc="-20" dirty="0">
                <a:latin typeface="Calibri"/>
                <a:cs typeface="Calibri"/>
              </a:rPr>
              <a:t>short </a:t>
            </a:r>
            <a:r>
              <a:rPr b="0" spc="-25" dirty="0">
                <a:latin typeface="Calibri"/>
                <a:cs typeface="Calibri"/>
              </a:rPr>
              <a:t>skit </a:t>
            </a:r>
            <a:r>
              <a:rPr b="0" spc="40" dirty="0">
                <a:latin typeface="Calibri"/>
                <a:cs typeface="Calibri"/>
              </a:rPr>
              <a:t>he </a:t>
            </a:r>
            <a:r>
              <a:rPr b="0" spc="20" dirty="0">
                <a:latin typeface="Calibri"/>
                <a:cs typeface="Calibri"/>
              </a:rPr>
              <a:t>wrote. </a:t>
            </a:r>
            <a:r>
              <a:rPr b="0" spc="-10" dirty="0">
                <a:latin typeface="Calibri"/>
                <a:cs typeface="Calibri"/>
              </a:rPr>
              <a:t>Neither will </a:t>
            </a:r>
            <a:r>
              <a:rPr b="0" spc="140" dirty="0">
                <a:latin typeface="Calibri"/>
                <a:cs typeface="Calibri"/>
              </a:rPr>
              <a:t>change </a:t>
            </a:r>
            <a:r>
              <a:rPr b="0" spc="-10" dirty="0">
                <a:latin typeface="Calibri"/>
                <a:cs typeface="Calibri"/>
              </a:rPr>
              <a:t>their mind  </a:t>
            </a:r>
            <a:r>
              <a:rPr b="0" spc="105" dirty="0">
                <a:latin typeface="Calibri"/>
                <a:cs typeface="Calibri"/>
              </a:rPr>
              <a:t>and </a:t>
            </a:r>
            <a:r>
              <a:rPr b="0" spc="20" dirty="0">
                <a:latin typeface="Calibri"/>
                <a:cs typeface="Calibri"/>
              </a:rPr>
              <a:t>the </a:t>
            </a:r>
            <a:r>
              <a:rPr b="0" spc="5" dirty="0">
                <a:latin typeface="Calibri"/>
                <a:cs typeface="Calibri"/>
              </a:rPr>
              <a:t>rest </a:t>
            </a:r>
            <a:r>
              <a:rPr b="0" spc="75" dirty="0">
                <a:latin typeface="Calibri"/>
                <a:cs typeface="Calibri"/>
              </a:rPr>
              <a:t>of </a:t>
            </a:r>
            <a:r>
              <a:rPr b="0" spc="20" dirty="0">
                <a:latin typeface="Calibri"/>
                <a:cs typeface="Calibri"/>
              </a:rPr>
              <a:t>the </a:t>
            </a:r>
            <a:r>
              <a:rPr b="0" spc="110" dirty="0">
                <a:latin typeface="Calibri"/>
                <a:cs typeface="Calibri"/>
              </a:rPr>
              <a:t>class </a:t>
            </a:r>
            <a:r>
              <a:rPr b="0" spc="10" dirty="0">
                <a:latin typeface="Calibri"/>
                <a:cs typeface="Calibri"/>
              </a:rPr>
              <a:t>is </a:t>
            </a:r>
            <a:r>
              <a:rPr b="0" spc="30" dirty="0">
                <a:latin typeface="Calibri"/>
                <a:cs typeface="Calibri"/>
              </a:rPr>
              <a:t>frustrated </a:t>
            </a:r>
            <a:r>
              <a:rPr b="0" spc="125" dirty="0">
                <a:latin typeface="Calibri"/>
                <a:cs typeface="Calibri"/>
              </a:rPr>
              <a:t>because </a:t>
            </a:r>
            <a:r>
              <a:rPr b="0" spc="-5" dirty="0">
                <a:latin typeface="Calibri"/>
                <a:cs typeface="Calibri"/>
              </a:rPr>
              <a:t>they </a:t>
            </a:r>
            <a:r>
              <a:rPr b="0" spc="80" dirty="0">
                <a:latin typeface="Calibri"/>
                <a:cs typeface="Calibri"/>
              </a:rPr>
              <a:t>need  </a:t>
            </a:r>
            <a:r>
              <a:rPr b="0" dirty="0">
                <a:latin typeface="Calibri"/>
                <a:cs typeface="Calibri"/>
              </a:rPr>
              <a:t>time </a:t>
            </a:r>
            <a:r>
              <a:rPr b="0" spc="20" dirty="0">
                <a:latin typeface="Calibri"/>
                <a:cs typeface="Calibri"/>
              </a:rPr>
              <a:t>to </a:t>
            </a:r>
            <a:r>
              <a:rPr b="0" spc="110" dirty="0">
                <a:latin typeface="Calibri"/>
                <a:cs typeface="Calibri"/>
              </a:rPr>
              <a:t>practice </a:t>
            </a:r>
            <a:r>
              <a:rPr b="0" spc="70" dirty="0">
                <a:latin typeface="Calibri"/>
                <a:cs typeface="Calibri"/>
              </a:rPr>
              <a:t>before </a:t>
            </a:r>
            <a:r>
              <a:rPr b="0" spc="20" dirty="0">
                <a:latin typeface="Calibri"/>
                <a:cs typeface="Calibri"/>
              </a:rPr>
              <a:t>the </a:t>
            </a:r>
            <a:r>
              <a:rPr b="0" spc="120" dirty="0">
                <a:latin typeface="Calibri"/>
                <a:cs typeface="Calibri"/>
              </a:rPr>
              <a:t>pep</a:t>
            </a:r>
            <a:r>
              <a:rPr b="0" spc="495" dirty="0">
                <a:latin typeface="Calibri"/>
                <a:cs typeface="Calibri"/>
              </a:rPr>
              <a:t> </a:t>
            </a:r>
            <a:r>
              <a:rPr b="0" spc="55" dirty="0">
                <a:latin typeface="Calibri"/>
                <a:cs typeface="Calibri"/>
              </a:rPr>
              <a:t>assembl.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898825" y="4646173"/>
            <a:ext cx="7070725" cy="5314950"/>
          </a:xfrm>
          <a:prstGeom prst="rect">
            <a:avLst/>
          </a:prstGeom>
        </p:spPr>
        <p:txBody>
          <a:bodyPr vert="horz" wrap="square" lIns="0" tIns="212725" rIns="0" bIns="0" rtlCol="0">
            <a:spAutoFit/>
          </a:bodyPr>
          <a:lstStyle/>
          <a:p>
            <a:pPr marL="48260" algn="ctr">
              <a:lnSpc>
                <a:spcPct val="100000"/>
              </a:lnSpc>
              <a:spcBef>
                <a:spcPts val="1675"/>
              </a:spcBef>
            </a:pPr>
            <a:r>
              <a:rPr sz="2600" b="1" spc="-5" dirty="0">
                <a:latin typeface="Arial"/>
                <a:cs typeface="Arial"/>
              </a:rPr>
              <a:t>Task for the</a:t>
            </a:r>
            <a:r>
              <a:rPr sz="2600" b="1" dirty="0">
                <a:latin typeface="Arial"/>
                <a:cs typeface="Arial"/>
              </a:rPr>
              <a:t> </a:t>
            </a:r>
            <a:r>
              <a:rPr sz="2600" b="1" spc="-5" dirty="0">
                <a:latin typeface="Arial"/>
                <a:cs typeface="Arial"/>
              </a:rPr>
              <a:t>Groups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16199"/>
              </a:lnSpc>
              <a:spcBef>
                <a:spcPts val="1180"/>
              </a:spcBef>
            </a:pPr>
            <a:r>
              <a:rPr sz="2850" spc="70" dirty="0">
                <a:latin typeface="Calibri"/>
                <a:cs typeface="Calibri"/>
              </a:rPr>
              <a:t>As </a:t>
            </a:r>
            <a:r>
              <a:rPr sz="2850" spc="254" dirty="0">
                <a:latin typeface="Calibri"/>
                <a:cs typeface="Calibri"/>
              </a:rPr>
              <a:t>a </a:t>
            </a:r>
            <a:r>
              <a:rPr sz="2850" spc="45" dirty="0">
                <a:latin typeface="Calibri"/>
                <a:cs typeface="Calibri"/>
              </a:rPr>
              <a:t>group, </a:t>
            </a:r>
            <a:r>
              <a:rPr sz="2850" spc="130" dirty="0">
                <a:latin typeface="Calibri"/>
                <a:cs typeface="Calibri"/>
              </a:rPr>
              <a:t>decide </a:t>
            </a:r>
            <a:r>
              <a:rPr sz="2850" spc="40" dirty="0">
                <a:latin typeface="Calibri"/>
                <a:cs typeface="Calibri"/>
              </a:rPr>
              <a:t>which </a:t>
            </a:r>
            <a:r>
              <a:rPr sz="2850" spc="75" dirty="0">
                <a:latin typeface="Calibri"/>
                <a:cs typeface="Calibri"/>
              </a:rPr>
              <a:t>conflict </a:t>
            </a:r>
            <a:r>
              <a:rPr sz="2850" dirty="0">
                <a:latin typeface="Calibri"/>
                <a:cs typeface="Calibri"/>
              </a:rPr>
              <a:t>resolution  </a:t>
            </a:r>
            <a:r>
              <a:rPr sz="2850" spc="5" dirty="0">
                <a:latin typeface="Calibri"/>
                <a:cs typeface="Calibri"/>
              </a:rPr>
              <a:t>style </a:t>
            </a:r>
            <a:r>
              <a:rPr sz="2850" spc="60" dirty="0">
                <a:latin typeface="Calibri"/>
                <a:cs typeface="Calibri"/>
              </a:rPr>
              <a:t>(competing, </a:t>
            </a:r>
            <a:r>
              <a:rPr sz="2850" spc="75" dirty="0">
                <a:latin typeface="Calibri"/>
                <a:cs typeface="Calibri"/>
              </a:rPr>
              <a:t>collaborating,  </a:t>
            </a:r>
            <a:r>
              <a:rPr sz="2850" spc="35" dirty="0">
                <a:latin typeface="Calibri"/>
                <a:cs typeface="Calibri"/>
              </a:rPr>
              <a:t>compromising, </a:t>
            </a:r>
            <a:r>
              <a:rPr sz="2850" spc="60" dirty="0">
                <a:latin typeface="Calibri"/>
                <a:cs typeface="Calibri"/>
              </a:rPr>
              <a:t>avoiding, </a:t>
            </a:r>
            <a:r>
              <a:rPr sz="2850" spc="-25" dirty="0">
                <a:latin typeface="Calibri"/>
                <a:cs typeface="Calibri"/>
              </a:rPr>
              <a:t>or </a:t>
            </a:r>
            <a:r>
              <a:rPr sz="2850" spc="95" dirty="0">
                <a:latin typeface="Calibri"/>
                <a:cs typeface="Calibri"/>
              </a:rPr>
              <a:t>accommodating)  </a:t>
            </a:r>
            <a:r>
              <a:rPr sz="2850" spc="35" dirty="0">
                <a:latin typeface="Calibri"/>
                <a:cs typeface="Calibri"/>
              </a:rPr>
              <a:t>Maya, </a:t>
            </a:r>
            <a:r>
              <a:rPr sz="2850" spc="100" dirty="0">
                <a:latin typeface="Calibri"/>
                <a:cs typeface="Calibri"/>
              </a:rPr>
              <a:t>Carlos,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20" dirty="0">
                <a:latin typeface="Calibri"/>
                <a:cs typeface="Calibri"/>
              </a:rPr>
              <a:t>Ben </a:t>
            </a:r>
            <a:r>
              <a:rPr sz="2850" spc="15" dirty="0">
                <a:latin typeface="Calibri"/>
                <a:cs typeface="Calibri"/>
              </a:rPr>
              <a:t>should </a:t>
            </a:r>
            <a:r>
              <a:rPr sz="2850" spc="35" dirty="0">
                <a:latin typeface="Calibri"/>
                <a:cs typeface="Calibri"/>
              </a:rPr>
              <a:t>use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135" dirty="0">
                <a:latin typeface="Calibri"/>
                <a:cs typeface="Calibri"/>
              </a:rPr>
              <a:t>get </a:t>
            </a:r>
            <a:r>
              <a:rPr sz="2850" spc="-10" dirty="0">
                <a:latin typeface="Calibri"/>
                <a:cs typeface="Calibri"/>
              </a:rPr>
              <a:t>their  </a:t>
            </a:r>
            <a:r>
              <a:rPr sz="2850" spc="65" dirty="0">
                <a:latin typeface="Calibri"/>
                <a:cs typeface="Calibri"/>
              </a:rPr>
              <a:t>performance </a:t>
            </a:r>
            <a:r>
              <a:rPr sz="2850" spc="60" dirty="0">
                <a:latin typeface="Calibri"/>
                <a:cs typeface="Calibri"/>
              </a:rPr>
              <a:t>done. </a:t>
            </a:r>
            <a:r>
              <a:rPr sz="2850" spc="55" dirty="0">
                <a:latin typeface="Calibri"/>
                <a:cs typeface="Calibri"/>
              </a:rPr>
              <a:t>Discuss </a:t>
            </a:r>
            <a:r>
              <a:rPr sz="2850" spc="-35" dirty="0">
                <a:latin typeface="Calibri"/>
                <a:cs typeface="Calibri"/>
              </a:rPr>
              <a:t>why </a:t>
            </a:r>
            <a:r>
              <a:rPr sz="2850" spc="-25" dirty="0">
                <a:latin typeface="Calibri"/>
                <a:cs typeface="Calibri"/>
              </a:rPr>
              <a:t>you </a:t>
            </a:r>
            <a:r>
              <a:rPr sz="2850" spc="60" dirty="0">
                <a:latin typeface="Calibri"/>
                <a:cs typeface="Calibri"/>
              </a:rPr>
              <a:t>believe  </a:t>
            </a:r>
            <a:r>
              <a:rPr sz="2850" spc="-45" dirty="0">
                <a:latin typeface="Calibri"/>
                <a:cs typeface="Calibri"/>
              </a:rPr>
              <a:t>your </a:t>
            </a:r>
            <a:r>
              <a:rPr sz="2850" spc="65" dirty="0">
                <a:latin typeface="Calibri"/>
                <a:cs typeface="Calibri"/>
              </a:rPr>
              <a:t>chosen </a:t>
            </a:r>
            <a:r>
              <a:rPr sz="2850" spc="5" dirty="0">
                <a:latin typeface="Calibri"/>
                <a:cs typeface="Calibri"/>
              </a:rPr>
              <a:t>style </a:t>
            </a:r>
            <a:r>
              <a:rPr sz="2850" spc="10" dirty="0">
                <a:latin typeface="Calibri"/>
                <a:cs typeface="Calibri"/>
              </a:rPr>
              <a:t>is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65" dirty="0">
                <a:latin typeface="Calibri"/>
                <a:cs typeface="Calibri"/>
              </a:rPr>
              <a:t>best </a:t>
            </a:r>
            <a:r>
              <a:rPr sz="2850" spc="15" dirty="0">
                <a:latin typeface="Calibri"/>
                <a:cs typeface="Calibri"/>
              </a:rPr>
              <a:t>for </a:t>
            </a:r>
            <a:r>
              <a:rPr sz="2850" spc="-10" dirty="0">
                <a:latin typeface="Calibri"/>
                <a:cs typeface="Calibri"/>
              </a:rPr>
              <a:t>this </a:t>
            </a:r>
            <a:r>
              <a:rPr sz="2850" spc="15" dirty="0">
                <a:latin typeface="Calibri"/>
                <a:cs typeface="Calibri"/>
              </a:rPr>
              <a:t>situation,  </a:t>
            </a:r>
            <a:r>
              <a:rPr sz="2850" spc="110" dirty="0">
                <a:latin typeface="Calibri"/>
                <a:cs typeface="Calibri"/>
              </a:rPr>
              <a:t>and </a:t>
            </a:r>
            <a:r>
              <a:rPr sz="2850" spc="60" dirty="0">
                <a:latin typeface="Calibri"/>
                <a:cs typeface="Calibri"/>
              </a:rPr>
              <a:t>consider </a:t>
            </a:r>
            <a:r>
              <a:rPr sz="2850" spc="20" dirty="0">
                <a:latin typeface="Calibri"/>
                <a:cs typeface="Calibri"/>
              </a:rPr>
              <a:t>the </a:t>
            </a:r>
            <a:r>
              <a:rPr sz="2850" spc="60" dirty="0">
                <a:latin typeface="Calibri"/>
                <a:cs typeface="Calibri"/>
              </a:rPr>
              <a:t>possible </a:t>
            </a:r>
            <a:r>
              <a:rPr sz="2850" spc="35" dirty="0">
                <a:latin typeface="Calibri"/>
                <a:cs typeface="Calibri"/>
              </a:rPr>
              <a:t>outcomes, </a:t>
            </a:r>
            <a:r>
              <a:rPr sz="2850" spc="60" dirty="0">
                <a:latin typeface="Calibri"/>
                <a:cs typeface="Calibri"/>
              </a:rPr>
              <a:t>Be  </a:t>
            </a:r>
            <a:r>
              <a:rPr sz="2850" spc="85" dirty="0">
                <a:latin typeface="Calibri"/>
                <a:cs typeface="Calibri"/>
              </a:rPr>
              <a:t>prepared </a:t>
            </a:r>
            <a:r>
              <a:rPr sz="2850" spc="20" dirty="0">
                <a:latin typeface="Calibri"/>
                <a:cs typeface="Calibri"/>
              </a:rPr>
              <a:t>to </a:t>
            </a:r>
            <a:r>
              <a:rPr sz="2850" spc="35" dirty="0">
                <a:latin typeface="Calibri"/>
                <a:cs typeface="Calibri"/>
              </a:rPr>
              <a:t>present </a:t>
            </a:r>
            <a:r>
              <a:rPr sz="2850" spc="-45" dirty="0">
                <a:latin typeface="Calibri"/>
                <a:cs typeface="Calibri"/>
              </a:rPr>
              <a:t>your </a:t>
            </a:r>
            <a:r>
              <a:rPr sz="2850" spc="30" dirty="0">
                <a:latin typeface="Calibri"/>
                <a:cs typeface="Calibri"/>
              </a:rPr>
              <a:t>group’s </a:t>
            </a:r>
            <a:r>
              <a:rPr sz="2850" spc="65" dirty="0">
                <a:latin typeface="Calibri"/>
                <a:cs typeface="Calibri"/>
              </a:rPr>
              <a:t>reasoning  </a:t>
            </a:r>
            <a:r>
              <a:rPr sz="2850" spc="20" dirty="0">
                <a:latin typeface="Calibri"/>
                <a:cs typeface="Calibri"/>
              </a:rPr>
              <a:t>to the</a:t>
            </a:r>
            <a:r>
              <a:rPr sz="2850" spc="225" dirty="0">
                <a:latin typeface="Calibri"/>
                <a:cs typeface="Calibri"/>
              </a:rPr>
              <a:t> </a:t>
            </a:r>
            <a:r>
              <a:rPr sz="2850" spc="110" dirty="0">
                <a:latin typeface="Calibri"/>
                <a:cs typeface="Calibri"/>
              </a:rPr>
              <a:t>class</a:t>
            </a:r>
            <a:endParaRPr sz="28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1027</Words>
  <Application>Microsoft Office PowerPoint</Application>
  <PresentationFormat>Custom</PresentationFormat>
  <Paragraphs>34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Arial</vt:lpstr>
      <vt:lpstr>Calibri</vt:lpstr>
      <vt:lpstr>Office Theme</vt:lpstr>
      <vt:lpstr>Reducing Aggressive Behaviors Through Conflict Resolution</vt:lpstr>
      <vt:lpstr>Scenario 1: A high school club is planning a major fundraiser to raise  money for an upcoming trip. The club president, Olivia,  has carefully created a budget that limits spending to  ensure the fundraiser meets its financial goals. During a  meeting, several club members suggest spending more  money on advertising and decorations to attract more  donors, believing that this will increase profits, even  though it would exceed the budget.</vt:lpstr>
      <vt:lpstr>Scenario 2: Two students, Mia and Ethan, are working together on a  group project for their history class. Mia wants to  create an elaborate presentation with visual aids and a  detailed timeline. Ethan prefers a simpler approach  that focuses more on written content and historical  analysis. Both feel strongly about their ideas, and the  project deadline is quickly approaching.</vt:lpstr>
      <vt:lpstr>Scenario 3:</vt:lpstr>
      <vt:lpstr>Scenario 4: A group of friends, including Emma, Jake, and Olivia,  are planning a weekend outing. Emma wants to spend  the day hiking at a nearby nature reserve because she  loves the outdoors and wants to explore a new trail.</vt:lpstr>
      <vt:lpstr>A group of students, including Maya, Carlos, and Ben, are  in the drama club. They have been told to create a 10  minute skit to perform at the upcoming pep assembly. Maya wants to do a short skit she wrote but Carlos wants  to do a short skit he wrote. Neither will change their mind  and the rest of the class is frustrated because they need  time to practice before the pep assembl.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L4: Conflict Resoution Style Scenario Cards</dc:title>
  <dc:creator>Arizona Bar Foundation</dc:creator>
  <cp:keywords>DAGSoPWj85Q,BAC4e4Nv8x8</cp:keywords>
  <cp:lastModifiedBy>Diana Strouth</cp:lastModifiedBy>
  <cp:revision>1</cp:revision>
  <cp:lastPrinted>2024-10-21T20:42:28Z</cp:lastPrinted>
  <dcterms:created xsi:type="dcterms:W3CDTF">2024-10-21T20:34:35Z</dcterms:created>
  <dcterms:modified xsi:type="dcterms:W3CDTF">2024-10-21T20:42:52Z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2024-10-21T00:00:00Z</vt:filetime>
  </property>
  <property fmtid="{D5CDD505-2E9C-101B-9397-08002B2CF9AE}" pid="3" name="Creator">
    <vt:lpwstr>Canva</vt:lpwstr>
  </property>
  <property fmtid="{D5CDD505-2E9C-101B-9397-08002B2CF9AE}" pid="4" name="LastSaved">
    <vt:filetime>2024-10-21T00:00:00Z</vt:filetime>
  </property>
</Properties>
</file>