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8288000" cy="10287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272" y="2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264" cy="467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8639" y="1"/>
            <a:ext cx="3043264" cy="467138"/>
          </a:xfrm>
          <a:prstGeom prst="rect">
            <a:avLst/>
          </a:prstGeom>
        </p:spPr>
        <p:txBody>
          <a:bodyPr vert="horz" lIns="91440" tIns="45720" rIns="91440" bIns="45720" rtlCol="0"/>
          <a:lstStyle>
            <a:lvl1pPr algn="r">
              <a:defRPr sz="1200"/>
            </a:lvl1pPr>
          </a:lstStyle>
          <a:p>
            <a:fld id="{0B4DCC35-6D07-480C-A5F6-25E70C998602}" type="datetimeFigureOut">
              <a:rPr lang="en-US" smtClean="0"/>
              <a:t>11/23/2025</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831" y="4479901"/>
            <a:ext cx="5619438" cy="36655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1962"/>
            <a:ext cx="3043264" cy="467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639" y="8841962"/>
            <a:ext cx="3043264" cy="467138"/>
          </a:xfrm>
          <a:prstGeom prst="rect">
            <a:avLst/>
          </a:prstGeom>
        </p:spPr>
        <p:txBody>
          <a:bodyPr vert="horz" lIns="91440" tIns="45720" rIns="91440" bIns="45720" rtlCol="0" anchor="b"/>
          <a:lstStyle>
            <a:lvl1pPr algn="r">
              <a:defRPr sz="1200"/>
            </a:lvl1pPr>
          </a:lstStyle>
          <a:p>
            <a:fld id="{3E809272-D77E-4345-9172-A222AA3CED60}" type="slidenum">
              <a:rPr lang="en-US" smtClean="0"/>
              <a:t>‹#›</a:t>
            </a:fld>
            <a:endParaRPr lang="en-US" dirty="0"/>
          </a:p>
        </p:txBody>
      </p:sp>
    </p:spTree>
    <p:extLst>
      <p:ext uri="{BB962C8B-B14F-4D97-AF65-F5344CB8AC3E}">
        <p14:creationId xmlns:p14="http://schemas.microsoft.com/office/powerpoint/2010/main" val="3916523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1</a:t>
            </a:fld>
            <a:endParaRPr lang="en-US" dirty="0"/>
          </a:p>
        </p:txBody>
      </p:sp>
    </p:spTree>
    <p:extLst>
      <p:ext uri="{BB962C8B-B14F-4D97-AF65-F5344CB8AC3E}">
        <p14:creationId xmlns:p14="http://schemas.microsoft.com/office/powerpoint/2010/main" val="1711221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2</a:t>
            </a:fld>
            <a:endParaRPr lang="en-US" dirty="0"/>
          </a:p>
        </p:txBody>
      </p:sp>
    </p:spTree>
    <p:extLst>
      <p:ext uri="{BB962C8B-B14F-4D97-AF65-F5344CB8AC3E}">
        <p14:creationId xmlns:p14="http://schemas.microsoft.com/office/powerpoint/2010/main" val="3368986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3</a:t>
            </a:fld>
            <a:endParaRPr lang="en-US" dirty="0"/>
          </a:p>
        </p:txBody>
      </p:sp>
    </p:spTree>
    <p:extLst>
      <p:ext uri="{BB962C8B-B14F-4D97-AF65-F5344CB8AC3E}">
        <p14:creationId xmlns:p14="http://schemas.microsoft.com/office/powerpoint/2010/main" val="974151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4</a:t>
            </a:fld>
            <a:endParaRPr lang="en-US" dirty="0"/>
          </a:p>
        </p:txBody>
      </p:sp>
    </p:spTree>
    <p:extLst>
      <p:ext uri="{BB962C8B-B14F-4D97-AF65-F5344CB8AC3E}">
        <p14:creationId xmlns:p14="http://schemas.microsoft.com/office/powerpoint/2010/main" val="2390347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5</a:t>
            </a:fld>
            <a:endParaRPr lang="en-US" dirty="0"/>
          </a:p>
        </p:txBody>
      </p:sp>
    </p:spTree>
    <p:extLst>
      <p:ext uri="{BB962C8B-B14F-4D97-AF65-F5344CB8AC3E}">
        <p14:creationId xmlns:p14="http://schemas.microsoft.com/office/powerpoint/2010/main" val="886562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809272-D77E-4345-9172-A222AA3CED60}" type="slidenum">
              <a:rPr lang="en-US" smtClean="0"/>
              <a:t>6</a:t>
            </a:fld>
            <a:endParaRPr lang="en-US" dirty="0"/>
          </a:p>
        </p:txBody>
      </p:sp>
    </p:spTree>
    <p:extLst>
      <p:ext uri="{BB962C8B-B14F-4D97-AF65-F5344CB8AC3E}">
        <p14:creationId xmlns:p14="http://schemas.microsoft.com/office/powerpoint/2010/main" val="871448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8287999" cy="10286999"/>
          </a:xfrm>
          <a:prstGeom prst="rect">
            <a:avLst/>
          </a:prstGeom>
          <a:blipFill>
            <a:blip r:embed="rId2" cstate="print"/>
            <a:stretch>
              <a:fillRect/>
            </a:stretch>
          </a:blipFill>
        </p:spPr>
        <p:txBody>
          <a:bodyPr wrap="square" lIns="0" tIns="0" rIns="0" bIns="0" rtlCol="0"/>
          <a:lstStyle/>
          <a:p>
            <a:endParaRPr dirty="0"/>
          </a:p>
        </p:txBody>
      </p:sp>
      <p:sp>
        <p:nvSpPr>
          <p:cNvPr id="17" name="bk object 17"/>
          <p:cNvSpPr/>
          <p:nvPr/>
        </p:nvSpPr>
        <p:spPr>
          <a:xfrm>
            <a:off x="224" y="6025350"/>
            <a:ext cx="3771449" cy="4064000"/>
          </a:xfrm>
          <a:prstGeom prst="rect">
            <a:avLst/>
          </a:prstGeom>
          <a:blipFill>
            <a:blip r:embed="rId3" cstate="print"/>
            <a:stretch>
              <a:fillRect/>
            </a:stretch>
          </a:blipFill>
        </p:spPr>
        <p:txBody>
          <a:bodyPr wrap="square" lIns="0" tIns="0" rIns="0" bIns="0" rtlCol="0"/>
          <a:lstStyle/>
          <a:p>
            <a:endParaRPr dirty="0"/>
          </a:p>
        </p:txBody>
      </p:sp>
      <p:sp>
        <p:nvSpPr>
          <p:cNvPr id="18" name="bk object 18"/>
          <p:cNvSpPr/>
          <p:nvPr/>
        </p:nvSpPr>
        <p:spPr>
          <a:xfrm>
            <a:off x="14516318" y="208646"/>
            <a:ext cx="3771449" cy="4064000"/>
          </a:xfrm>
          <a:prstGeom prst="rect">
            <a:avLst/>
          </a:prstGeom>
          <a:blipFill>
            <a:blip r:embed="rId4" cstate="print"/>
            <a:stretch>
              <a:fillRect/>
            </a:stretch>
          </a:blipFill>
        </p:spPr>
        <p:txBody>
          <a:bodyPr wrap="square" lIns="0" tIns="0" rIns="0" bIns="0" rtlCol="0"/>
          <a:lstStyle/>
          <a:p>
            <a:endParaRPr dirty="0"/>
          </a:p>
        </p:txBody>
      </p:sp>
      <p:sp>
        <p:nvSpPr>
          <p:cNvPr id="19" name="bk object 19"/>
          <p:cNvSpPr/>
          <p:nvPr/>
        </p:nvSpPr>
        <p:spPr>
          <a:xfrm>
            <a:off x="13985106" y="6327964"/>
            <a:ext cx="4064000" cy="3771449"/>
          </a:xfrm>
          <a:prstGeom prst="rect">
            <a:avLst/>
          </a:prstGeom>
          <a:blipFill>
            <a:blip r:embed="rId5" cstate="print"/>
            <a:stretch>
              <a:fillRect/>
            </a:stretch>
          </a:blipFill>
        </p:spPr>
        <p:txBody>
          <a:bodyPr wrap="square" lIns="0" tIns="0" rIns="0" bIns="0" rtlCol="0"/>
          <a:lstStyle/>
          <a:p>
            <a:endParaRPr dirty="0"/>
          </a:p>
        </p:txBody>
      </p:sp>
      <p:sp>
        <p:nvSpPr>
          <p:cNvPr id="20" name="bk object 20"/>
          <p:cNvSpPr/>
          <p:nvPr/>
        </p:nvSpPr>
        <p:spPr>
          <a:xfrm>
            <a:off x="67476" y="199652"/>
            <a:ext cx="4084550" cy="3773054"/>
          </a:xfrm>
          <a:prstGeom prst="rect">
            <a:avLst/>
          </a:prstGeom>
          <a:blipFill>
            <a:blip r:embed="rId6" cstate="print"/>
            <a:stretch>
              <a:fillRect/>
            </a:stretch>
          </a:blipFill>
        </p:spPr>
        <p:txBody>
          <a:bodyPr wrap="square" lIns="0" tIns="0" rIns="0" bIns="0" rtlCol="0"/>
          <a:lstStyle/>
          <a:p>
            <a:endParaRPr dirty="0"/>
          </a:p>
        </p:txBody>
      </p:sp>
      <p:sp>
        <p:nvSpPr>
          <p:cNvPr id="21" name="bk object 21"/>
          <p:cNvSpPr/>
          <p:nvPr/>
        </p:nvSpPr>
        <p:spPr>
          <a:xfrm>
            <a:off x="6059741" y="5484730"/>
            <a:ext cx="6172199" cy="2886074"/>
          </a:xfrm>
          <a:prstGeom prst="rect">
            <a:avLst/>
          </a:prstGeom>
          <a:blipFill>
            <a:blip r:embed="rId7" cstate="print"/>
            <a:stretch>
              <a:fillRect/>
            </a:stretch>
          </a:blipFill>
        </p:spPr>
        <p:txBody>
          <a:bodyPr wrap="square" lIns="0" tIns="0" rIns="0" bIns="0" rtlCol="0"/>
          <a:lstStyle/>
          <a:p>
            <a:endParaRPr dirty="0"/>
          </a:p>
        </p:txBody>
      </p:sp>
      <p:sp>
        <p:nvSpPr>
          <p:cNvPr id="2" name="Holder 2"/>
          <p:cNvSpPr>
            <a:spLocks noGrp="1"/>
          </p:cNvSpPr>
          <p:nvPr>
            <p:ph type="ctrTitle"/>
          </p:nvPr>
        </p:nvSpPr>
        <p:spPr>
          <a:xfrm>
            <a:off x="1266735" y="1823955"/>
            <a:ext cx="15754529" cy="665480"/>
          </a:xfrm>
          <a:prstGeom prst="rect">
            <a:avLst/>
          </a:prstGeom>
        </p:spPr>
        <p:txBody>
          <a:bodyPr wrap="square" lIns="0" tIns="0" rIns="0" bIns="0">
            <a:spAutoFit/>
          </a:bodyPr>
          <a:lstStyle>
            <a:lvl1pPr>
              <a:defRPr sz="4200" b="1" i="0">
                <a:solidFill>
                  <a:schemeClr val="tx1"/>
                </a:solidFill>
                <a:latin typeface="Arial"/>
                <a:cs typeface="Arial"/>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85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8287999" cy="10286999"/>
          </a:xfrm>
          <a:prstGeom prst="rect">
            <a:avLst/>
          </a:prstGeom>
          <a:blipFill>
            <a:blip r:embed="rId2" cstate="print"/>
            <a:stretch>
              <a:fillRect/>
            </a:stretch>
          </a:blipFill>
        </p:spPr>
        <p:txBody>
          <a:bodyPr wrap="square" lIns="0" tIns="0" rIns="0" bIns="0" rtlCol="0"/>
          <a:lstStyle/>
          <a:p>
            <a:endParaRPr dirty="0"/>
          </a:p>
        </p:txBody>
      </p:sp>
      <p:sp>
        <p:nvSpPr>
          <p:cNvPr id="17" name="bk object 17"/>
          <p:cNvSpPr/>
          <p:nvPr/>
        </p:nvSpPr>
        <p:spPr>
          <a:xfrm>
            <a:off x="269052" y="0"/>
            <a:ext cx="9897793" cy="9835250"/>
          </a:xfrm>
          <a:prstGeom prst="rect">
            <a:avLst/>
          </a:prstGeom>
          <a:blipFill>
            <a:blip r:embed="rId3" cstate="print"/>
            <a:stretch>
              <a:fillRect/>
            </a:stretch>
          </a:blipFill>
        </p:spPr>
        <p:txBody>
          <a:bodyPr wrap="square" lIns="0" tIns="0" rIns="0" bIns="0" rtlCol="0"/>
          <a:lstStyle/>
          <a:p>
            <a:endParaRPr dirty="0"/>
          </a:p>
        </p:txBody>
      </p:sp>
      <p:sp>
        <p:nvSpPr>
          <p:cNvPr id="2" name="Holder 2"/>
          <p:cNvSpPr>
            <a:spLocks noGrp="1"/>
          </p:cNvSpPr>
          <p:nvPr>
            <p:ph type="title"/>
          </p:nvPr>
        </p:nvSpPr>
        <p:spPr/>
        <p:txBody>
          <a:bodyPr lIns="0" tIns="0" rIns="0" bIns="0"/>
          <a:lstStyle>
            <a:lvl1pPr>
              <a:defRPr sz="2800" b="1" i="0">
                <a:solidFill>
                  <a:schemeClr val="tx1"/>
                </a:solidFill>
                <a:latin typeface="Arial"/>
                <a:cs typeface="Arial"/>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8287999" cy="10286999"/>
          </a:xfrm>
          <a:prstGeom prst="rect">
            <a:avLst/>
          </a:prstGeom>
          <a:blipFill>
            <a:blip r:embed="rId7" cstate="print"/>
            <a:stretch>
              <a:fillRect/>
            </a:stretch>
          </a:blipFill>
        </p:spPr>
        <p:txBody>
          <a:bodyPr wrap="square" lIns="0" tIns="0" rIns="0" bIns="0" rtlCol="0"/>
          <a:lstStyle/>
          <a:p>
            <a:endParaRPr dirty="0"/>
          </a:p>
        </p:txBody>
      </p:sp>
      <p:sp>
        <p:nvSpPr>
          <p:cNvPr id="2" name="Holder 2"/>
          <p:cNvSpPr>
            <a:spLocks noGrp="1"/>
          </p:cNvSpPr>
          <p:nvPr>
            <p:ph type="title"/>
          </p:nvPr>
        </p:nvSpPr>
        <p:spPr>
          <a:xfrm>
            <a:off x="1016000" y="279588"/>
            <a:ext cx="8471535" cy="2640965"/>
          </a:xfrm>
          <a:prstGeom prst="rect">
            <a:avLst/>
          </a:prstGeom>
        </p:spPr>
        <p:txBody>
          <a:bodyPr wrap="square" lIns="0" tIns="0" rIns="0" bIns="0">
            <a:spAutoFit/>
          </a:bodyPr>
          <a:lstStyle>
            <a:lvl1pPr>
              <a:defRPr sz="2800" b="1" i="0">
                <a:solidFill>
                  <a:schemeClr val="tx1"/>
                </a:solidFill>
                <a:latin typeface="Arial"/>
                <a:cs typeface="Arial"/>
              </a:defRPr>
            </a:lvl1pPr>
          </a:lstStyle>
          <a:p>
            <a:endParaRPr/>
          </a:p>
        </p:txBody>
      </p:sp>
      <p:sp>
        <p:nvSpPr>
          <p:cNvPr id="3" name="Holder 3"/>
          <p:cNvSpPr>
            <a:spLocks noGrp="1"/>
          </p:cNvSpPr>
          <p:nvPr>
            <p:ph type="body" idx="1"/>
          </p:nvPr>
        </p:nvSpPr>
        <p:spPr>
          <a:xfrm>
            <a:off x="1016000" y="2894557"/>
            <a:ext cx="8605520" cy="3559175"/>
          </a:xfrm>
          <a:prstGeom prst="rect">
            <a:avLst/>
          </a:prstGeom>
        </p:spPr>
        <p:txBody>
          <a:bodyPr wrap="square" lIns="0" tIns="0" rIns="0" bIns="0">
            <a:spAutoFit/>
          </a:bodyPr>
          <a:lstStyle>
            <a:lvl1pPr>
              <a:defRPr sz="285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11/23/2025</a:t>
            </a:fld>
            <a:endParaRPr lang="en-US" dirty="0"/>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2700" rIns="0" bIns="0" rtlCol="0">
            <a:spAutoFit/>
          </a:bodyPr>
          <a:lstStyle/>
          <a:p>
            <a:pPr marL="210820">
              <a:lnSpc>
                <a:spcPct val="100000"/>
              </a:lnSpc>
              <a:spcBef>
                <a:spcPts val="100"/>
              </a:spcBef>
            </a:pPr>
            <a:r>
              <a:rPr dirty="0"/>
              <a:t>Reducing </a:t>
            </a:r>
            <a:r>
              <a:rPr spc="-5" dirty="0"/>
              <a:t>Aggressive Behaviors </a:t>
            </a:r>
            <a:r>
              <a:rPr dirty="0"/>
              <a:t>Through Conflict</a:t>
            </a:r>
            <a:r>
              <a:rPr spc="5" dirty="0"/>
              <a:t> </a:t>
            </a:r>
            <a:r>
              <a:rPr dirty="0"/>
              <a:t>Resolution</a:t>
            </a:r>
          </a:p>
        </p:txBody>
      </p:sp>
      <p:sp>
        <p:nvSpPr>
          <p:cNvPr id="3" name="object 3"/>
          <p:cNvSpPr txBox="1"/>
          <p:nvPr/>
        </p:nvSpPr>
        <p:spPr>
          <a:xfrm>
            <a:off x="6023152" y="3619500"/>
            <a:ext cx="6241694" cy="595630"/>
          </a:xfrm>
          <a:prstGeom prst="rect">
            <a:avLst/>
          </a:prstGeom>
        </p:spPr>
        <p:txBody>
          <a:bodyPr vert="horz" wrap="square" lIns="0" tIns="11430" rIns="0" bIns="0" rtlCol="0">
            <a:spAutoFit/>
          </a:bodyPr>
          <a:lstStyle/>
          <a:p>
            <a:pPr marL="12700">
              <a:lnSpc>
                <a:spcPct val="100000"/>
              </a:lnSpc>
              <a:spcBef>
                <a:spcPts val="90"/>
              </a:spcBef>
            </a:pPr>
            <a:r>
              <a:rPr sz="3750" spc="-10" dirty="0">
                <a:latin typeface="Arial"/>
                <a:cs typeface="Arial"/>
              </a:rPr>
              <a:t>Lesson 4: </a:t>
            </a:r>
            <a:r>
              <a:rPr lang="en-US" sz="3750" spc="-10" dirty="0">
                <a:latin typeface="Arial"/>
                <a:cs typeface="Arial"/>
              </a:rPr>
              <a:t>Conflict </a:t>
            </a:r>
            <a:r>
              <a:rPr sz="3750" spc="-10" dirty="0">
                <a:latin typeface="Arial"/>
                <a:cs typeface="Arial"/>
              </a:rPr>
              <a:t>Scenarios</a:t>
            </a:r>
            <a:endParaRPr sz="375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175382" y="872935"/>
            <a:ext cx="6086474" cy="4048124"/>
          </a:xfrm>
          <a:prstGeom prst="rect">
            <a:avLst/>
          </a:prstGeom>
          <a:blipFill>
            <a:blip r:embed="rId3" cstate="print"/>
            <a:stretch>
              <a:fillRect/>
            </a:stretch>
          </a:blipFill>
        </p:spPr>
        <p:txBody>
          <a:bodyPr wrap="square" lIns="0" tIns="0" rIns="0" bIns="0" rtlCol="0"/>
          <a:lstStyle/>
          <a:p>
            <a:endParaRPr dirty="0"/>
          </a:p>
        </p:txBody>
      </p:sp>
      <p:sp>
        <p:nvSpPr>
          <p:cNvPr id="3" name="object 3"/>
          <p:cNvSpPr txBox="1">
            <a:spLocks noGrp="1"/>
          </p:cNvSpPr>
          <p:nvPr>
            <p:ph type="title"/>
          </p:nvPr>
        </p:nvSpPr>
        <p:spPr>
          <a:xfrm>
            <a:off x="851030" y="495300"/>
            <a:ext cx="8790940" cy="4531369"/>
          </a:xfrm>
          <a:prstGeom prst="rect">
            <a:avLst/>
          </a:prstGeom>
        </p:spPr>
        <p:txBody>
          <a:bodyPr vert="horz" wrap="square" lIns="0" tIns="92710" rIns="0" bIns="0" rtlCol="0">
            <a:spAutoFit/>
          </a:bodyPr>
          <a:lstStyle/>
          <a:p>
            <a:pPr marL="12700">
              <a:lnSpc>
                <a:spcPct val="100000"/>
              </a:lnSpc>
              <a:spcBef>
                <a:spcPts val="730"/>
              </a:spcBef>
            </a:pPr>
            <a:r>
              <a:rPr sz="3050" spc="220" dirty="0">
                <a:latin typeface="Calibri"/>
                <a:cs typeface="Calibri"/>
              </a:rPr>
              <a:t>Scenario</a:t>
            </a:r>
            <a:r>
              <a:rPr sz="3050" spc="65" dirty="0">
                <a:latin typeface="Calibri"/>
                <a:cs typeface="Calibri"/>
              </a:rPr>
              <a:t> </a:t>
            </a:r>
            <a:r>
              <a:rPr sz="3050" spc="-275" dirty="0">
                <a:latin typeface="Calibri"/>
                <a:cs typeface="Calibri"/>
              </a:rPr>
              <a:t>1:</a:t>
            </a:r>
            <a:endParaRPr sz="3050" dirty="0">
              <a:latin typeface="Calibri"/>
              <a:cs typeface="Calibri"/>
            </a:endParaRPr>
          </a:p>
          <a:p>
            <a:pPr marL="12700" marR="5080">
              <a:lnSpc>
                <a:spcPct val="116199"/>
              </a:lnSpc>
              <a:spcBef>
                <a:spcPts val="40"/>
              </a:spcBef>
            </a:pPr>
            <a:r>
              <a:rPr lang="en-US" b="0" spc="105" dirty="0">
                <a:latin typeface="Calibri"/>
                <a:cs typeface="Calibri"/>
              </a:rPr>
              <a:t>Olivia, Sarah, and Stephanie have been close friends for several years. This year, Olivia has a boyfriend that she spends a lot of time with and Sara and Stephanie both have other friends that they hang out with separately. Sarah thought everything was still good between them but then heard from her new friend group that Stephanie told Olivia that Sarah was talking bad about her to her new friends, which wasn’t true. </a:t>
            </a:r>
            <a:endParaRPr dirty="0">
              <a:latin typeface="Calibri"/>
              <a:cs typeface="Calibri"/>
            </a:endParaRPr>
          </a:p>
        </p:txBody>
      </p:sp>
      <p:sp>
        <p:nvSpPr>
          <p:cNvPr id="4" name="object 4"/>
          <p:cNvSpPr txBox="1"/>
          <p:nvPr/>
        </p:nvSpPr>
        <p:spPr>
          <a:xfrm>
            <a:off x="851030" y="5154105"/>
            <a:ext cx="9098280" cy="4443396"/>
          </a:xfrm>
          <a:prstGeom prst="rect">
            <a:avLst/>
          </a:prstGeom>
        </p:spPr>
        <p:txBody>
          <a:bodyPr vert="horz" wrap="square" lIns="0" tIns="12700" rIns="0" bIns="0" rtlCol="0">
            <a:spAutoFit/>
          </a:bodyPr>
          <a:lstStyle/>
          <a:p>
            <a:pPr marL="12700" marR="5080">
              <a:lnSpc>
                <a:spcPct val="114799"/>
              </a:lnSpc>
              <a:spcBef>
                <a:spcPts val="100"/>
              </a:spcBef>
            </a:pPr>
            <a:r>
              <a:rPr lang="en-US" sz="2800" spc="85" dirty="0">
                <a:latin typeface="Calibri"/>
                <a:cs typeface="Calibri"/>
              </a:rPr>
              <a:t>Sarah is devastated that Stephanie is spreading lies about her and asks her if she really talked bad about her. Stephanie denies it but Olivia confirms that Stephanie did. Sarah wants to talk with both of them at the same time so they can clear the air and to see who is telling the truth. Olivia and Stephanie agree to talk but are always busy. They all play together on the basketball team, so they need to work things out. Plus, Sara doesn’t think they can stay friends if she can’t trust them.</a:t>
            </a:r>
            <a:endParaRPr sz="2800" dirty="0">
              <a:latin typeface="Calibri"/>
              <a:cs typeface="Calibri"/>
            </a:endParaRPr>
          </a:p>
        </p:txBody>
      </p:sp>
      <p:sp>
        <p:nvSpPr>
          <p:cNvPr id="5" name="object 5"/>
          <p:cNvSpPr txBox="1"/>
          <p:nvPr/>
        </p:nvSpPr>
        <p:spPr>
          <a:xfrm>
            <a:off x="10966095" y="5314110"/>
            <a:ext cx="6984365" cy="4510405"/>
          </a:xfrm>
          <a:prstGeom prst="rect">
            <a:avLst/>
          </a:prstGeom>
        </p:spPr>
        <p:txBody>
          <a:bodyPr vert="horz" wrap="square" lIns="0" tIns="104775" rIns="0" bIns="0" rtlCol="0">
            <a:spAutoFit/>
          </a:bodyPr>
          <a:lstStyle/>
          <a:p>
            <a:pPr algn="ctr">
              <a:lnSpc>
                <a:spcPct val="100000"/>
              </a:lnSpc>
              <a:spcBef>
                <a:spcPts val="825"/>
              </a:spcBef>
            </a:pPr>
            <a:r>
              <a:rPr sz="2600" b="1" spc="-5" dirty="0">
                <a:latin typeface="Arial"/>
                <a:cs typeface="Arial"/>
              </a:rPr>
              <a:t>Task for the</a:t>
            </a:r>
            <a:r>
              <a:rPr sz="2600" b="1" dirty="0">
                <a:latin typeface="Arial"/>
                <a:cs typeface="Arial"/>
              </a:rPr>
              <a:t> </a:t>
            </a:r>
            <a:r>
              <a:rPr sz="2600" b="1" spc="-5" dirty="0">
                <a:latin typeface="Arial"/>
                <a:cs typeface="Arial"/>
              </a:rPr>
              <a:t>Groups</a:t>
            </a:r>
            <a:endParaRPr sz="2600" dirty="0">
              <a:latin typeface="Arial"/>
              <a:cs typeface="Arial"/>
            </a:endParaRPr>
          </a:p>
          <a:p>
            <a:pPr marL="12065" marR="5080" indent="-635" algn="ctr">
              <a:lnSpc>
                <a:spcPct val="116100"/>
              </a:lnSpc>
              <a:spcBef>
                <a:spcPts val="260"/>
              </a:spcBef>
            </a:pPr>
            <a:r>
              <a:rPr sz="2800" spc="75" dirty="0">
                <a:latin typeface="Calibri"/>
                <a:cs typeface="Calibri"/>
              </a:rPr>
              <a:t>As </a:t>
            </a:r>
            <a:r>
              <a:rPr sz="2800" spc="265" dirty="0">
                <a:latin typeface="Calibri"/>
                <a:cs typeface="Calibri"/>
              </a:rPr>
              <a:t>a </a:t>
            </a:r>
            <a:r>
              <a:rPr sz="2800" spc="50" dirty="0">
                <a:latin typeface="Calibri"/>
                <a:cs typeface="Calibri"/>
              </a:rPr>
              <a:t>group, </a:t>
            </a:r>
            <a:r>
              <a:rPr sz="2800" spc="135" dirty="0">
                <a:latin typeface="Calibri"/>
                <a:cs typeface="Calibri"/>
              </a:rPr>
              <a:t>decide </a:t>
            </a:r>
            <a:r>
              <a:rPr sz="2800" spc="45" dirty="0">
                <a:latin typeface="Calibri"/>
                <a:cs typeface="Calibri"/>
              </a:rPr>
              <a:t>which </a:t>
            </a:r>
            <a:r>
              <a:rPr sz="2800" spc="80" dirty="0">
                <a:latin typeface="Calibri"/>
                <a:cs typeface="Calibri"/>
              </a:rPr>
              <a:t>conflict </a:t>
            </a:r>
            <a:r>
              <a:rPr sz="2800" spc="5" dirty="0">
                <a:latin typeface="Calibri"/>
                <a:cs typeface="Calibri"/>
              </a:rPr>
              <a:t>resolution </a:t>
            </a:r>
            <a:r>
              <a:rPr lang="en-US" sz="2800" spc="5" dirty="0">
                <a:latin typeface="Calibri"/>
                <a:cs typeface="Calibri"/>
              </a:rPr>
              <a:t> </a:t>
            </a:r>
            <a:r>
              <a:rPr sz="2800" spc="10" dirty="0">
                <a:latin typeface="Calibri"/>
                <a:cs typeface="Calibri"/>
              </a:rPr>
              <a:t>style </a:t>
            </a:r>
            <a:r>
              <a:rPr sz="2800" spc="65" dirty="0">
                <a:latin typeface="Calibri"/>
                <a:cs typeface="Calibri"/>
              </a:rPr>
              <a:t>(competing, </a:t>
            </a:r>
            <a:r>
              <a:rPr sz="2800" spc="75" dirty="0">
                <a:latin typeface="Calibri"/>
                <a:cs typeface="Calibri"/>
              </a:rPr>
              <a:t>collaborating,  </a:t>
            </a:r>
            <a:r>
              <a:rPr sz="2800" spc="35" dirty="0">
                <a:latin typeface="Calibri"/>
                <a:cs typeface="Calibri"/>
              </a:rPr>
              <a:t>compromising, </a:t>
            </a:r>
            <a:r>
              <a:rPr sz="2800" spc="65" dirty="0">
                <a:latin typeface="Calibri"/>
                <a:cs typeface="Calibri"/>
              </a:rPr>
              <a:t>avoiding, </a:t>
            </a:r>
            <a:r>
              <a:rPr sz="2800" spc="-20" dirty="0">
                <a:latin typeface="Calibri"/>
                <a:cs typeface="Calibri"/>
              </a:rPr>
              <a:t>or </a:t>
            </a:r>
            <a:r>
              <a:rPr sz="2800" spc="105" dirty="0">
                <a:latin typeface="Calibri"/>
                <a:cs typeface="Calibri"/>
              </a:rPr>
              <a:t>accommodating</a:t>
            </a:r>
            <a:r>
              <a:rPr lang="en-US" sz="2800" spc="105" dirty="0">
                <a:latin typeface="Calibri"/>
                <a:cs typeface="Calibri"/>
              </a:rPr>
              <a:t>)</a:t>
            </a:r>
            <a:r>
              <a:rPr sz="2800" spc="105" dirty="0">
                <a:latin typeface="Calibri"/>
                <a:cs typeface="Calibri"/>
              </a:rPr>
              <a:t>  </a:t>
            </a:r>
            <a:r>
              <a:rPr sz="2800" spc="30" dirty="0">
                <a:latin typeface="Calibri"/>
                <a:cs typeface="Calibri"/>
              </a:rPr>
              <a:t>would </a:t>
            </a:r>
            <a:r>
              <a:rPr sz="2800" spc="135" dirty="0">
                <a:latin typeface="Calibri"/>
                <a:cs typeface="Calibri"/>
              </a:rPr>
              <a:t>be </a:t>
            </a:r>
            <a:r>
              <a:rPr sz="2800" dirty="0">
                <a:latin typeface="Calibri"/>
                <a:cs typeface="Calibri"/>
              </a:rPr>
              <a:t>most </a:t>
            </a:r>
            <a:r>
              <a:rPr sz="2800" spc="90" dirty="0">
                <a:latin typeface="Calibri"/>
                <a:cs typeface="Calibri"/>
              </a:rPr>
              <a:t>effective </a:t>
            </a:r>
            <a:r>
              <a:rPr sz="2800" spc="20" dirty="0">
                <a:latin typeface="Calibri"/>
                <a:cs typeface="Calibri"/>
              </a:rPr>
              <a:t>for </a:t>
            </a:r>
            <a:r>
              <a:rPr sz="2800" spc="85" dirty="0">
                <a:latin typeface="Calibri"/>
                <a:cs typeface="Calibri"/>
              </a:rPr>
              <a:t>Olivia </a:t>
            </a:r>
            <a:r>
              <a:rPr sz="2800" spc="114" dirty="0">
                <a:latin typeface="Calibri"/>
                <a:cs typeface="Calibri"/>
              </a:rPr>
              <a:t>and </a:t>
            </a:r>
            <a:r>
              <a:rPr sz="2800" spc="25" dirty="0">
                <a:latin typeface="Calibri"/>
                <a:cs typeface="Calibri"/>
              </a:rPr>
              <a:t>the  </a:t>
            </a:r>
            <a:r>
              <a:rPr sz="2800" spc="85" dirty="0">
                <a:latin typeface="Calibri"/>
                <a:cs typeface="Calibri"/>
              </a:rPr>
              <a:t>club </a:t>
            </a:r>
            <a:r>
              <a:rPr sz="2800" spc="-20" dirty="0">
                <a:latin typeface="Calibri"/>
                <a:cs typeface="Calibri"/>
              </a:rPr>
              <a:t>in </a:t>
            </a:r>
            <a:r>
              <a:rPr sz="2800" spc="-10" dirty="0">
                <a:latin typeface="Calibri"/>
                <a:cs typeface="Calibri"/>
              </a:rPr>
              <a:t>this </a:t>
            </a:r>
            <a:r>
              <a:rPr sz="2800" spc="25" dirty="0">
                <a:latin typeface="Calibri"/>
                <a:cs typeface="Calibri"/>
              </a:rPr>
              <a:t>situation. </a:t>
            </a:r>
            <a:r>
              <a:rPr sz="2800" spc="60" dirty="0">
                <a:latin typeface="Calibri"/>
                <a:cs typeface="Calibri"/>
              </a:rPr>
              <a:t>Discuss </a:t>
            </a:r>
            <a:r>
              <a:rPr sz="2800" spc="-30" dirty="0">
                <a:latin typeface="Calibri"/>
                <a:cs typeface="Calibri"/>
              </a:rPr>
              <a:t>why </a:t>
            </a:r>
            <a:r>
              <a:rPr sz="2800" spc="-40" dirty="0">
                <a:latin typeface="Calibri"/>
                <a:cs typeface="Calibri"/>
              </a:rPr>
              <a:t>your </a:t>
            </a:r>
            <a:r>
              <a:rPr sz="2800" spc="70" dirty="0">
                <a:latin typeface="Calibri"/>
                <a:cs typeface="Calibri"/>
              </a:rPr>
              <a:t>chosen  </a:t>
            </a:r>
            <a:r>
              <a:rPr sz="2800" spc="10" dirty="0">
                <a:latin typeface="Calibri"/>
                <a:cs typeface="Calibri"/>
              </a:rPr>
              <a:t>style </a:t>
            </a:r>
            <a:r>
              <a:rPr sz="2800" spc="15" dirty="0">
                <a:latin typeface="Calibri"/>
                <a:cs typeface="Calibri"/>
              </a:rPr>
              <a:t>is </a:t>
            </a:r>
            <a:r>
              <a:rPr sz="2800" spc="70" dirty="0">
                <a:latin typeface="Calibri"/>
                <a:cs typeface="Calibri"/>
              </a:rPr>
              <a:t>appropriate, </a:t>
            </a:r>
            <a:r>
              <a:rPr sz="2800" spc="114" dirty="0">
                <a:latin typeface="Calibri"/>
                <a:cs typeface="Calibri"/>
              </a:rPr>
              <a:t>and </a:t>
            </a:r>
            <a:r>
              <a:rPr sz="2800" spc="60" dirty="0">
                <a:latin typeface="Calibri"/>
                <a:cs typeface="Calibri"/>
              </a:rPr>
              <a:t>what </a:t>
            </a:r>
            <a:r>
              <a:rPr sz="2800" spc="25" dirty="0">
                <a:latin typeface="Calibri"/>
                <a:cs typeface="Calibri"/>
              </a:rPr>
              <a:t>the </a:t>
            </a:r>
            <a:r>
              <a:rPr sz="2800" spc="55" dirty="0">
                <a:latin typeface="Calibri"/>
                <a:cs typeface="Calibri"/>
              </a:rPr>
              <a:t>potential  outcomes </a:t>
            </a:r>
            <a:r>
              <a:rPr sz="2800" spc="85" dirty="0">
                <a:latin typeface="Calibri"/>
                <a:cs typeface="Calibri"/>
              </a:rPr>
              <a:t>of </a:t>
            </a:r>
            <a:r>
              <a:rPr sz="2800" spc="50" dirty="0">
                <a:latin typeface="Calibri"/>
                <a:cs typeface="Calibri"/>
              </a:rPr>
              <a:t>using </a:t>
            </a:r>
            <a:r>
              <a:rPr sz="2800" spc="45" dirty="0">
                <a:latin typeface="Calibri"/>
                <a:cs typeface="Calibri"/>
              </a:rPr>
              <a:t>that </a:t>
            </a:r>
            <a:r>
              <a:rPr sz="2800" spc="10" dirty="0">
                <a:latin typeface="Calibri"/>
                <a:cs typeface="Calibri"/>
              </a:rPr>
              <a:t>style </a:t>
            </a:r>
            <a:r>
              <a:rPr sz="2800" spc="80" dirty="0">
                <a:latin typeface="Calibri"/>
                <a:cs typeface="Calibri"/>
              </a:rPr>
              <a:t>could </a:t>
            </a:r>
            <a:r>
              <a:rPr sz="2800" spc="105" dirty="0">
                <a:latin typeface="Calibri"/>
                <a:cs typeface="Calibri"/>
              </a:rPr>
              <a:t>be. </a:t>
            </a:r>
            <a:r>
              <a:rPr sz="2800" spc="65" dirty="0">
                <a:latin typeface="Calibri"/>
                <a:cs typeface="Calibri"/>
              </a:rPr>
              <a:t>Be  </a:t>
            </a:r>
            <a:r>
              <a:rPr sz="2800" spc="70" dirty="0">
                <a:latin typeface="Calibri"/>
                <a:cs typeface="Calibri"/>
              </a:rPr>
              <a:t>ready </a:t>
            </a:r>
            <a:r>
              <a:rPr sz="2800" spc="25" dirty="0">
                <a:latin typeface="Calibri"/>
                <a:cs typeface="Calibri"/>
              </a:rPr>
              <a:t>to </a:t>
            </a:r>
            <a:r>
              <a:rPr sz="2800" spc="40" dirty="0">
                <a:latin typeface="Calibri"/>
                <a:cs typeface="Calibri"/>
              </a:rPr>
              <a:t>present </a:t>
            </a:r>
            <a:r>
              <a:rPr sz="2800" spc="114" dirty="0">
                <a:latin typeface="Calibri"/>
                <a:cs typeface="Calibri"/>
              </a:rPr>
              <a:t>and </a:t>
            </a:r>
            <a:r>
              <a:rPr sz="2800" spc="70" dirty="0">
                <a:latin typeface="Calibri"/>
                <a:cs typeface="Calibri"/>
              </a:rPr>
              <a:t>explain </a:t>
            </a:r>
            <a:r>
              <a:rPr sz="2800" spc="-40" dirty="0">
                <a:latin typeface="Calibri"/>
                <a:cs typeface="Calibri"/>
              </a:rPr>
              <a:t>your</a:t>
            </a:r>
            <a:r>
              <a:rPr sz="2800" spc="405" dirty="0">
                <a:latin typeface="Calibri"/>
                <a:cs typeface="Calibri"/>
              </a:rPr>
              <a:t> </a:t>
            </a:r>
            <a:r>
              <a:rPr sz="2800" spc="65" dirty="0">
                <a:latin typeface="Calibri"/>
                <a:cs typeface="Calibri"/>
              </a:rPr>
              <a:t>reasoning.</a:t>
            </a:r>
            <a:endParaRPr sz="2800" dirty="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338974" y="762157"/>
            <a:ext cx="6238874" cy="4152899"/>
          </a:xfrm>
          <a:prstGeom prst="rect">
            <a:avLst/>
          </a:prstGeom>
          <a:blipFill>
            <a:blip r:embed="rId3" cstate="print"/>
            <a:stretch>
              <a:fillRect/>
            </a:stretch>
          </a:blipFill>
        </p:spPr>
        <p:txBody>
          <a:bodyPr wrap="square" lIns="0" tIns="0" rIns="0" bIns="0" rtlCol="0"/>
          <a:lstStyle/>
          <a:p>
            <a:endParaRPr dirty="0"/>
          </a:p>
        </p:txBody>
      </p:sp>
      <p:sp>
        <p:nvSpPr>
          <p:cNvPr id="3" name="object 3"/>
          <p:cNvSpPr txBox="1">
            <a:spLocks noGrp="1"/>
          </p:cNvSpPr>
          <p:nvPr>
            <p:ph type="title"/>
          </p:nvPr>
        </p:nvSpPr>
        <p:spPr>
          <a:xfrm>
            <a:off x="1016000" y="552316"/>
            <a:ext cx="8703310" cy="4155440"/>
          </a:xfrm>
          <a:prstGeom prst="rect">
            <a:avLst/>
          </a:prstGeom>
        </p:spPr>
        <p:txBody>
          <a:bodyPr vert="horz" wrap="square" lIns="0" tIns="132715" rIns="0" bIns="0" rtlCol="0">
            <a:spAutoFit/>
          </a:bodyPr>
          <a:lstStyle/>
          <a:p>
            <a:pPr marL="12700">
              <a:lnSpc>
                <a:spcPct val="100000"/>
              </a:lnSpc>
              <a:spcBef>
                <a:spcPts val="1045"/>
              </a:spcBef>
            </a:pPr>
            <a:r>
              <a:rPr spc="5" dirty="0"/>
              <a:t>Scenario</a:t>
            </a:r>
            <a:r>
              <a:rPr dirty="0"/>
              <a:t> </a:t>
            </a:r>
            <a:r>
              <a:rPr spc="5" dirty="0"/>
              <a:t>2:</a:t>
            </a:r>
          </a:p>
          <a:p>
            <a:pPr marL="12700" marR="5080">
              <a:lnSpc>
                <a:spcPct val="116199"/>
              </a:lnSpc>
              <a:spcBef>
                <a:spcPts val="385"/>
              </a:spcBef>
            </a:pPr>
            <a:r>
              <a:rPr b="0" spc="-15" dirty="0">
                <a:latin typeface="Calibri"/>
                <a:cs typeface="Calibri"/>
              </a:rPr>
              <a:t>Two </a:t>
            </a:r>
            <a:r>
              <a:rPr b="0" spc="15" dirty="0">
                <a:latin typeface="Calibri"/>
                <a:cs typeface="Calibri"/>
              </a:rPr>
              <a:t>students, Mia </a:t>
            </a:r>
            <a:r>
              <a:rPr b="0" spc="110" dirty="0">
                <a:latin typeface="Calibri"/>
                <a:cs typeface="Calibri"/>
              </a:rPr>
              <a:t>and </a:t>
            </a:r>
            <a:r>
              <a:rPr b="0" spc="45" dirty="0">
                <a:latin typeface="Calibri"/>
                <a:cs typeface="Calibri"/>
              </a:rPr>
              <a:t>Ethan, </a:t>
            </a:r>
            <a:r>
              <a:rPr b="0" spc="95" dirty="0">
                <a:latin typeface="Calibri"/>
                <a:cs typeface="Calibri"/>
              </a:rPr>
              <a:t>are </a:t>
            </a:r>
            <a:r>
              <a:rPr b="0" spc="20" dirty="0">
                <a:latin typeface="Calibri"/>
                <a:cs typeface="Calibri"/>
              </a:rPr>
              <a:t>working </a:t>
            </a:r>
            <a:r>
              <a:rPr b="0" spc="55" dirty="0">
                <a:latin typeface="Calibri"/>
                <a:cs typeface="Calibri"/>
              </a:rPr>
              <a:t>together </a:t>
            </a:r>
            <a:r>
              <a:rPr b="0" spc="5" dirty="0">
                <a:latin typeface="Calibri"/>
                <a:cs typeface="Calibri"/>
              </a:rPr>
              <a:t>on </a:t>
            </a:r>
            <a:r>
              <a:rPr b="0" spc="254" dirty="0">
                <a:latin typeface="Calibri"/>
                <a:cs typeface="Calibri"/>
              </a:rPr>
              <a:t>a  </a:t>
            </a:r>
            <a:r>
              <a:rPr b="0" spc="65" dirty="0">
                <a:latin typeface="Calibri"/>
                <a:cs typeface="Calibri"/>
              </a:rPr>
              <a:t>group project </a:t>
            </a:r>
            <a:r>
              <a:rPr b="0" spc="15" dirty="0">
                <a:latin typeface="Calibri"/>
                <a:cs typeface="Calibri"/>
              </a:rPr>
              <a:t>for </a:t>
            </a:r>
            <a:r>
              <a:rPr b="0" spc="-10" dirty="0">
                <a:latin typeface="Calibri"/>
                <a:cs typeface="Calibri"/>
              </a:rPr>
              <a:t>their </a:t>
            </a:r>
            <a:r>
              <a:rPr b="0" spc="-25" dirty="0">
                <a:latin typeface="Calibri"/>
                <a:cs typeface="Calibri"/>
              </a:rPr>
              <a:t>history </a:t>
            </a:r>
            <a:r>
              <a:rPr b="0" spc="100" dirty="0">
                <a:latin typeface="Calibri"/>
                <a:cs typeface="Calibri"/>
              </a:rPr>
              <a:t>class. </a:t>
            </a:r>
            <a:r>
              <a:rPr b="0" spc="15" dirty="0">
                <a:latin typeface="Calibri"/>
                <a:cs typeface="Calibri"/>
              </a:rPr>
              <a:t>Mia </a:t>
            </a:r>
            <a:r>
              <a:rPr b="0" spc="50" dirty="0">
                <a:latin typeface="Calibri"/>
                <a:cs typeface="Calibri"/>
              </a:rPr>
              <a:t>wants </a:t>
            </a:r>
            <a:r>
              <a:rPr b="0" spc="20" dirty="0">
                <a:latin typeface="Calibri"/>
                <a:cs typeface="Calibri"/>
              </a:rPr>
              <a:t>to  </a:t>
            </a:r>
            <a:r>
              <a:rPr b="0" spc="110" dirty="0">
                <a:latin typeface="Calibri"/>
                <a:cs typeface="Calibri"/>
              </a:rPr>
              <a:t>create </a:t>
            </a:r>
            <a:r>
              <a:rPr b="0" spc="105" dirty="0">
                <a:latin typeface="Calibri"/>
                <a:cs typeface="Calibri"/>
              </a:rPr>
              <a:t>an </a:t>
            </a:r>
            <a:r>
              <a:rPr b="0" spc="90" dirty="0">
                <a:latin typeface="Calibri"/>
                <a:cs typeface="Calibri"/>
              </a:rPr>
              <a:t>elaborate </a:t>
            </a:r>
            <a:r>
              <a:rPr b="0" spc="40" dirty="0">
                <a:latin typeface="Calibri"/>
                <a:cs typeface="Calibri"/>
              </a:rPr>
              <a:t>presentation </a:t>
            </a:r>
            <a:r>
              <a:rPr b="0" spc="-10" dirty="0">
                <a:latin typeface="Calibri"/>
                <a:cs typeface="Calibri"/>
              </a:rPr>
              <a:t>with </a:t>
            </a:r>
            <a:r>
              <a:rPr b="0" spc="20" dirty="0">
                <a:latin typeface="Calibri"/>
                <a:cs typeface="Calibri"/>
              </a:rPr>
              <a:t>visual </a:t>
            </a:r>
            <a:r>
              <a:rPr b="0" spc="100" dirty="0">
                <a:latin typeface="Calibri"/>
                <a:cs typeface="Calibri"/>
              </a:rPr>
              <a:t>aids </a:t>
            </a:r>
            <a:r>
              <a:rPr b="0" spc="110" dirty="0">
                <a:latin typeface="Calibri"/>
                <a:cs typeface="Calibri"/>
              </a:rPr>
              <a:t>and </a:t>
            </a:r>
            <a:r>
              <a:rPr b="0" spc="254" dirty="0">
                <a:latin typeface="Calibri"/>
                <a:cs typeface="Calibri"/>
              </a:rPr>
              <a:t>a  </a:t>
            </a:r>
            <a:r>
              <a:rPr b="0" spc="90" dirty="0">
                <a:latin typeface="Calibri"/>
                <a:cs typeface="Calibri"/>
              </a:rPr>
              <a:t>detailed </a:t>
            </a:r>
            <a:r>
              <a:rPr b="0" spc="10" dirty="0">
                <a:latin typeface="Calibri"/>
                <a:cs typeface="Calibri"/>
              </a:rPr>
              <a:t>timeline. </a:t>
            </a:r>
            <a:r>
              <a:rPr b="0" spc="65" dirty="0">
                <a:latin typeface="Calibri"/>
                <a:cs typeface="Calibri"/>
              </a:rPr>
              <a:t>Ethan </a:t>
            </a:r>
            <a:r>
              <a:rPr b="0" spc="45" dirty="0">
                <a:latin typeface="Calibri"/>
                <a:cs typeface="Calibri"/>
              </a:rPr>
              <a:t>prefers </a:t>
            </a:r>
            <a:r>
              <a:rPr b="0" spc="254" dirty="0">
                <a:latin typeface="Calibri"/>
                <a:cs typeface="Calibri"/>
              </a:rPr>
              <a:t>a </a:t>
            </a:r>
            <a:r>
              <a:rPr b="0" spc="5" dirty="0">
                <a:latin typeface="Calibri"/>
                <a:cs typeface="Calibri"/>
              </a:rPr>
              <a:t>simpler </a:t>
            </a:r>
            <a:r>
              <a:rPr b="0" spc="120" dirty="0">
                <a:latin typeface="Calibri"/>
                <a:cs typeface="Calibri"/>
              </a:rPr>
              <a:t>approach  </a:t>
            </a:r>
            <a:r>
              <a:rPr b="0" spc="40" dirty="0">
                <a:latin typeface="Calibri"/>
                <a:cs typeface="Calibri"/>
              </a:rPr>
              <a:t>that </a:t>
            </a:r>
            <a:r>
              <a:rPr b="0" spc="85" dirty="0">
                <a:latin typeface="Calibri"/>
                <a:cs typeface="Calibri"/>
              </a:rPr>
              <a:t>focuses </a:t>
            </a:r>
            <a:r>
              <a:rPr b="0" spc="-5" dirty="0">
                <a:latin typeface="Calibri"/>
                <a:cs typeface="Calibri"/>
              </a:rPr>
              <a:t>more </a:t>
            </a:r>
            <a:r>
              <a:rPr b="0" spc="5" dirty="0">
                <a:latin typeface="Calibri"/>
                <a:cs typeface="Calibri"/>
              </a:rPr>
              <a:t>on </a:t>
            </a:r>
            <a:r>
              <a:rPr b="0" spc="-5" dirty="0">
                <a:latin typeface="Calibri"/>
                <a:cs typeface="Calibri"/>
              </a:rPr>
              <a:t>written </a:t>
            </a:r>
            <a:r>
              <a:rPr b="0" spc="50" dirty="0">
                <a:latin typeface="Calibri"/>
                <a:cs typeface="Calibri"/>
              </a:rPr>
              <a:t>content </a:t>
            </a:r>
            <a:r>
              <a:rPr b="0" spc="110" dirty="0">
                <a:latin typeface="Calibri"/>
                <a:cs typeface="Calibri"/>
              </a:rPr>
              <a:t>and </a:t>
            </a:r>
            <a:r>
              <a:rPr b="0" spc="40" dirty="0">
                <a:latin typeface="Calibri"/>
                <a:cs typeface="Calibri"/>
              </a:rPr>
              <a:t>historical  </a:t>
            </a:r>
            <a:r>
              <a:rPr b="0" spc="50" dirty="0">
                <a:latin typeface="Calibri"/>
                <a:cs typeface="Calibri"/>
              </a:rPr>
              <a:t>analysis. </a:t>
            </a:r>
            <a:r>
              <a:rPr b="0" spc="-5" dirty="0">
                <a:latin typeface="Calibri"/>
                <a:cs typeface="Calibri"/>
              </a:rPr>
              <a:t>Both </a:t>
            </a:r>
            <a:r>
              <a:rPr b="0" spc="85" dirty="0">
                <a:latin typeface="Calibri"/>
                <a:cs typeface="Calibri"/>
              </a:rPr>
              <a:t>feel </a:t>
            </a:r>
            <a:r>
              <a:rPr b="0" spc="10" dirty="0">
                <a:latin typeface="Calibri"/>
                <a:cs typeface="Calibri"/>
              </a:rPr>
              <a:t>strongly </a:t>
            </a:r>
            <a:r>
              <a:rPr b="0" spc="75" dirty="0">
                <a:latin typeface="Calibri"/>
                <a:cs typeface="Calibri"/>
              </a:rPr>
              <a:t>about </a:t>
            </a:r>
            <a:r>
              <a:rPr b="0" spc="-10" dirty="0">
                <a:latin typeface="Calibri"/>
                <a:cs typeface="Calibri"/>
              </a:rPr>
              <a:t>their </a:t>
            </a:r>
            <a:r>
              <a:rPr b="0" spc="80" dirty="0">
                <a:latin typeface="Calibri"/>
                <a:cs typeface="Calibri"/>
              </a:rPr>
              <a:t>ideas, </a:t>
            </a:r>
            <a:r>
              <a:rPr b="0" spc="110" dirty="0">
                <a:latin typeface="Calibri"/>
                <a:cs typeface="Calibri"/>
              </a:rPr>
              <a:t>and </a:t>
            </a:r>
            <a:r>
              <a:rPr b="0" spc="20" dirty="0">
                <a:latin typeface="Calibri"/>
                <a:cs typeface="Calibri"/>
              </a:rPr>
              <a:t>the  </a:t>
            </a:r>
            <a:r>
              <a:rPr b="0" spc="65" dirty="0">
                <a:latin typeface="Calibri"/>
                <a:cs typeface="Calibri"/>
              </a:rPr>
              <a:t>project </a:t>
            </a:r>
            <a:r>
              <a:rPr b="0" spc="85" dirty="0">
                <a:latin typeface="Calibri"/>
                <a:cs typeface="Calibri"/>
              </a:rPr>
              <a:t>deadline </a:t>
            </a:r>
            <a:r>
              <a:rPr b="0" spc="10" dirty="0">
                <a:latin typeface="Calibri"/>
                <a:cs typeface="Calibri"/>
              </a:rPr>
              <a:t>is </a:t>
            </a:r>
            <a:r>
              <a:rPr b="0" spc="20" dirty="0">
                <a:latin typeface="Calibri"/>
                <a:cs typeface="Calibri"/>
              </a:rPr>
              <a:t>quickly</a:t>
            </a:r>
            <a:r>
              <a:rPr b="0" spc="340" dirty="0">
                <a:latin typeface="Calibri"/>
                <a:cs typeface="Calibri"/>
              </a:rPr>
              <a:t> </a:t>
            </a:r>
            <a:r>
              <a:rPr b="0" spc="100" dirty="0">
                <a:latin typeface="Calibri"/>
                <a:cs typeface="Calibri"/>
              </a:rPr>
              <a:t>approaching.</a:t>
            </a:r>
            <a:endParaRPr dirty="0">
              <a:latin typeface="Calibri"/>
              <a:cs typeface="Calibri"/>
            </a:endParaRPr>
          </a:p>
        </p:txBody>
      </p:sp>
      <p:sp>
        <p:nvSpPr>
          <p:cNvPr id="4" name="object 4"/>
          <p:cNvSpPr txBox="1"/>
          <p:nvPr/>
        </p:nvSpPr>
        <p:spPr>
          <a:xfrm>
            <a:off x="1016000" y="5186584"/>
            <a:ext cx="8535670" cy="4064000"/>
          </a:xfrm>
          <a:prstGeom prst="rect">
            <a:avLst/>
          </a:prstGeom>
        </p:spPr>
        <p:txBody>
          <a:bodyPr vert="horz" wrap="square" lIns="0" tIns="12700" rIns="0" bIns="0" rtlCol="0">
            <a:spAutoFit/>
          </a:bodyPr>
          <a:lstStyle/>
          <a:p>
            <a:pPr marL="12700" marR="5080">
              <a:lnSpc>
                <a:spcPct val="116199"/>
              </a:lnSpc>
              <a:spcBef>
                <a:spcPts val="100"/>
              </a:spcBef>
            </a:pPr>
            <a:r>
              <a:rPr sz="2800" spc="70" dirty="0">
                <a:latin typeface="Calibri"/>
                <a:cs typeface="Calibri"/>
              </a:rPr>
              <a:t>As </a:t>
            </a:r>
            <a:r>
              <a:rPr sz="2800" spc="20" dirty="0">
                <a:latin typeface="Calibri"/>
                <a:cs typeface="Calibri"/>
              </a:rPr>
              <a:t>the </a:t>
            </a:r>
            <a:r>
              <a:rPr sz="2800" spc="45" dirty="0">
                <a:latin typeface="Calibri"/>
                <a:cs typeface="Calibri"/>
              </a:rPr>
              <a:t>discussion </a:t>
            </a:r>
            <a:r>
              <a:rPr sz="2800" spc="95" dirty="0">
                <a:latin typeface="Calibri"/>
                <a:cs typeface="Calibri"/>
              </a:rPr>
              <a:t>becomes </a:t>
            </a:r>
            <a:r>
              <a:rPr sz="2800" spc="-5" dirty="0">
                <a:latin typeface="Calibri"/>
                <a:cs typeface="Calibri"/>
              </a:rPr>
              <a:t>more </a:t>
            </a:r>
            <a:r>
              <a:rPr sz="2800" spc="75" dirty="0">
                <a:latin typeface="Calibri"/>
                <a:cs typeface="Calibri"/>
              </a:rPr>
              <a:t>heated, </a:t>
            </a:r>
            <a:r>
              <a:rPr sz="2800" spc="-5" dirty="0">
                <a:latin typeface="Calibri"/>
                <a:cs typeface="Calibri"/>
              </a:rPr>
              <a:t>they </a:t>
            </a:r>
            <a:r>
              <a:rPr sz="2800" spc="80" dirty="0">
                <a:latin typeface="Calibri"/>
                <a:cs typeface="Calibri"/>
              </a:rPr>
              <a:t>realize  </a:t>
            </a:r>
            <a:r>
              <a:rPr sz="2800" spc="-5" dirty="0">
                <a:latin typeface="Calibri"/>
                <a:cs typeface="Calibri"/>
              </a:rPr>
              <a:t>they </a:t>
            </a:r>
            <a:r>
              <a:rPr sz="2800" spc="85" dirty="0">
                <a:latin typeface="Calibri"/>
                <a:cs typeface="Calibri"/>
              </a:rPr>
              <a:t>need </a:t>
            </a:r>
            <a:r>
              <a:rPr sz="2800" spc="20" dirty="0">
                <a:latin typeface="Calibri"/>
                <a:cs typeface="Calibri"/>
              </a:rPr>
              <a:t>to </a:t>
            </a:r>
            <a:r>
              <a:rPr sz="2800" spc="45" dirty="0">
                <a:latin typeface="Calibri"/>
                <a:cs typeface="Calibri"/>
              </a:rPr>
              <a:t>make </a:t>
            </a:r>
            <a:r>
              <a:rPr sz="2800" spc="254" dirty="0">
                <a:latin typeface="Calibri"/>
                <a:cs typeface="Calibri"/>
              </a:rPr>
              <a:t>a </a:t>
            </a:r>
            <a:r>
              <a:rPr sz="2800" spc="70" dirty="0">
                <a:latin typeface="Calibri"/>
                <a:cs typeface="Calibri"/>
              </a:rPr>
              <a:t>decision </a:t>
            </a:r>
            <a:r>
              <a:rPr sz="2800" spc="25" dirty="0">
                <a:latin typeface="Calibri"/>
                <a:cs typeface="Calibri"/>
              </a:rPr>
              <a:t>soon </a:t>
            </a:r>
            <a:r>
              <a:rPr sz="2800" spc="20" dirty="0">
                <a:latin typeface="Calibri"/>
                <a:cs typeface="Calibri"/>
              </a:rPr>
              <a:t>to </a:t>
            </a:r>
            <a:r>
              <a:rPr sz="2800" spc="15" dirty="0">
                <a:latin typeface="Calibri"/>
                <a:cs typeface="Calibri"/>
              </a:rPr>
              <a:t>ensure </a:t>
            </a:r>
            <a:r>
              <a:rPr sz="2800" spc="20" dirty="0">
                <a:latin typeface="Calibri"/>
                <a:cs typeface="Calibri"/>
              </a:rPr>
              <a:t>the  </a:t>
            </a:r>
            <a:r>
              <a:rPr sz="2800" spc="65" dirty="0">
                <a:latin typeface="Calibri"/>
                <a:cs typeface="Calibri"/>
              </a:rPr>
              <a:t>project </a:t>
            </a:r>
            <a:r>
              <a:rPr sz="2800" spc="10" dirty="0">
                <a:latin typeface="Calibri"/>
                <a:cs typeface="Calibri"/>
              </a:rPr>
              <a:t>is </a:t>
            </a:r>
            <a:r>
              <a:rPr sz="2800" spc="80" dirty="0">
                <a:latin typeface="Calibri"/>
                <a:cs typeface="Calibri"/>
              </a:rPr>
              <a:t>completed </a:t>
            </a:r>
            <a:r>
              <a:rPr sz="2800" spc="5" dirty="0">
                <a:latin typeface="Calibri"/>
                <a:cs typeface="Calibri"/>
              </a:rPr>
              <a:t>on </a:t>
            </a:r>
            <a:r>
              <a:rPr sz="2800" spc="10" dirty="0">
                <a:latin typeface="Calibri"/>
                <a:cs typeface="Calibri"/>
              </a:rPr>
              <a:t>time. </a:t>
            </a:r>
            <a:r>
              <a:rPr sz="2800" spc="65" dirty="0">
                <a:latin typeface="Calibri"/>
                <a:cs typeface="Calibri"/>
              </a:rPr>
              <a:t>Ethan </a:t>
            </a:r>
            <a:r>
              <a:rPr sz="2800" spc="75" dirty="0">
                <a:latin typeface="Calibri"/>
                <a:cs typeface="Calibri"/>
              </a:rPr>
              <a:t>feels </a:t>
            </a:r>
            <a:r>
              <a:rPr sz="2800" spc="40" dirty="0">
                <a:latin typeface="Calibri"/>
                <a:cs typeface="Calibri"/>
              </a:rPr>
              <a:t>that </a:t>
            </a:r>
            <a:r>
              <a:rPr sz="2800" spc="-10" dirty="0">
                <a:latin typeface="Calibri"/>
                <a:cs typeface="Calibri"/>
              </a:rPr>
              <a:t>his  </a:t>
            </a:r>
            <a:r>
              <a:rPr sz="2800" spc="120" dirty="0">
                <a:latin typeface="Calibri"/>
                <a:cs typeface="Calibri"/>
              </a:rPr>
              <a:t>approach </a:t>
            </a:r>
            <a:r>
              <a:rPr sz="2800" spc="-10" dirty="0">
                <a:latin typeface="Calibri"/>
                <a:cs typeface="Calibri"/>
              </a:rPr>
              <a:t>will </a:t>
            </a:r>
            <a:r>
              <a:rPr sz="2800" spc="120" dirty="0">
                <a:latin typeface="Calibri"/>
                <a:cs typeface="Calibri"/>
              </a:rPr>
              <a:t>lead </a:t>
            </a:r>
            <a:r>
              <a:rPr sz="2800" spc="20" dirty="0">
                <a:latin typeface="Calibri"/>
                <a:cs typeface="Calibri"/>
              </a:rPr>
              <a:t>to </a:t>
            </a:r>
            <a:r>
              <a:rPr sz="2800" spc="254" dirty="0">
                <a:latin typeface="Calibri"/>
                <a:cs typeface="Calibri"/>
              </a:rPr>
              <a:t>a </a:t>
            </a:r>
            <a:r>
              <a:rPr sz="2800" spc="40" dirty="0">
                <a:latin typeface="Calibri"/>
                <a:cs typeface="Calibri"/>
              </a:rPr>
              <a:t>better </a:t>
            </a:r>
            <a:r>
              <a:rPr sz="2800" spc="110" dirty="0">
                <a:latin typeface="Calibri"/>
                <a:cs typeface="Calibri"/>
              </a:rPr>
              <a:t>grade, </a:t>
            </a:r>
            <a:r>
              <a:rPr sz="2800" spc="15" dirty="0">
                <a:latin typeface="Calibri"/>
                <a:cs typeface="Calibri"/>
              </a:rPr>
              <a:t>while Mia  </a:t>
            </a:r>
            <a:r>
              <a:rPr sz="2800" spc="55" dirty="0">
                <a:latin typeface="Calibri"/>
                <a:cs typeface="Calibri"/>
              </a:rPr>
              <a:t>believes </a:t>
            </a:r>
            <a:r>
              <a:rPr sz="2800" spc="-10" dirty="0">
                <a:latin typeface="Calibri"/>
                <a:cs typeface="Calibri"/>
              </a:rPr>
              <a:t>her </a:t>
            </a:r>
            <a:r>
              <a:rPr sz="2800" spc="120" dirty="0">
                <a:latin typeface="Calibri"/>
                <a:cs typeface="Calibri"/>
              </a:rPr>
              <a:t>approach </a:t>
            </a:r>
            <a:r>
              <a:rPr sz="2800" spc="-10" dirty="0">
                <a:latin typeface="Calibri"/>
                <a:cs typeface="Calibri"/>
              </a:rPr>
              <a:t>will </a:t>
            </a:r>
            <a:r>
              <a:rPr sz="2800" spc="45" dirty="0">
                <a:latin typeface="Calibri"/>
                <a:cs typeface="Calibri"/>
              </a:rPr>
              <a:t>make </a:t>
            </a:r>
            <a:r>
              <a:rPr sz="2800" spc="20" dirty="0">
                <a:latin typeface="Calibri"/>
                <a:cs typeface="Calibri"/>
              </a:rPr>
              <a:t>the </a:t>
            </a:r>
            <a:r>
              <a:rPr sz="2800" spc="65" dirty="0">
                <a:latin typeface="Calibri"/>
                <a:cs typeface="Calibri"/>
              </a:rPr>
              <a:t>project </a:t>
            </a:r>
            <a:r>
              <a:rPr sz="2800" spc="-5" dirty="0">
                <a:latin typeface="Calibri"/>
                <a:cs typeface="Calibri"/>
              </a:rPr>
              <a:t>more  </a:t>
            </a:r>
            <a:r>
              <a:rPr sz="2800" spc="135" dirty="0">
                <a:latin typeface="Calibri"/>
                <a:cs typeface="Calibri"/>
              </a:rPr>
              <a:t>engaging. </a:t>
            </a:r>
            <a:r>
              <a:rPr sz="2800" spc="-5" dirty="0">
                <a:latin typeface="Calibri"/>
                <a:cs typeface="Calibri"/>
              </a:rPr>
              <a:t>Neither </a:t>
            </a:r>
            <a:r>
              <a:rPr sz="2800" spc="80" dirty="0">
                <a:latin typeface="Calibri"/>
                <a:cs typeface="Calibri"/>
              </a:rPr>
              <a:t>of </a:t>
            </a:r>
            <a:r>
              <a:rPr sz="2800" spc="-10" dirty="0">
                <a:latin typeface="Calibri"/>
                <a:cs typeface="Calibri"/>
              </a:rPr>
              <a:t>them </a:t>
            </a:r>
            <a:r>
              <a:rPr sz="2800" spc="50" dirty="0">
                <a:latin typeface="Calibri"/>
                <a:cs typeface="Calibri"/>
              </a:rPr>
              <a:t>wants </a:t>
            </a:r>
            <a:r>
              <a:rPr sz="2800" spc="20" dirty="0">
                <a:latin typeface="Calibri"/>
                <a:cs typeface="Calibri"/>
              </a:rPr>
              <a:t>to </a:t>
            </a:r>
            <a:r>
              <a:rPr sz="2800" spc="35" dirty="0">
                <a:latin typeface="Calibri"/>
                <a:cs typeface="Calibri"/>
              </a:rPr>
              <a:t>compromise </a:t>
            </a:r>
            <a:r>
              <a:rPr sz="2800" spc="-10" dirty="0">
                <a:latin typeface="Calibri"/>
                <a:cs typeface="Calibri"/>
              </a:rPr>
              <a:t>their  </a:t>
            </a:r>
            <a:r>
              <a:rPr sz="2800" spc="80" dirty="0">
                <a:latin typeface="Calibri"/>
                <a:cs typeface="Calibri"/>
              </a:rPr>
              <a:t>ideas, </a:t>
            </a:r>
            <a:r>
              <a:rPr sz="2800" spc="110" dirty="0">
                <a:latin typeface="Calibri"/>
                <a:cs typeface="Calibri"/>
              </a:rPr>
              <a:t>and </a:t>
            </a:r>
            <a:r>
              <a:rPr sz="2800" spc="-20" dirty="0">
                <a:latin typeface="Calibri"/>
                <a:cs typeface="Calibri"/>
              </a:rPr>
              <a:t>they’re </a:t>
            </a:r>
            <a:r>
              <a:rPr sz="2800" spc="-15" dirty="0">
                <a:latin typeface="Calibri"/>
                <a:cs typeface="Calibri"/>
              </a:rPr>
              <a:t>unsure </a:t>
            </a:r>
            <a:r>
              <a:rPr sz="2800" spc="10" dirty="0">
                <a:latin typeface="Calibri"/>
                <a:cs typeface="Calibri"/>
              </a:rPr>
              <a:t>how </a:t>
            </a:r>
            <a:r>
              <a:rPr sz="2800" spc="20" dirty="0">
                <a:latin typeface="Calibri"/>
                <a:cs typeface="Calibri"/>
              </a:rPr>
              <a:t>to </a:t>
            </a:r>
            <a:r>
              <a:rPr sz="2800" spc="5" dirty="0">
                <a:latin typeface="Calibri"/>
                <a:cs typeface="Calibri"/>
              </a:rPr>
              <a:t>move </a:t>
            </a:r>
            <a:r>
              <a:rPr sz="2800" spc="50" dirty="0">
                <a:latin typeface="Calibri"/>
                <a:cs typeface="Calibri"/>
              </a:rPr>
              <a:t>forward </a:t>
            </a:r>
            <a:r>
              <a:rPr sz="2800" spc="-10" dirty="0">
                <a:latin typeface="Calibri"/>
                <a:cs typeface="Calibri"/>
              </a:rPr>
              <a:t>without  </a:t>
            </a:r>
            <a:r>
              <a:rPr sz="2800" dirty="0">
                <a:latin typeface="Calibri"/>
                <a:cs typeface="Calibri"/>
              </a:rPr>
              <a:t>hurting </a:t>
            </a:r>
            <a:r>
              <a:rPr sz="2800" spc="-10" dirty="0">
                <a:latin typeface="Calibri"/>
                <a:cs typeface="Calibri"/>
              </a:rPr>
              <a:t>their</a:t>
            </a:r>
            <a:r>
              <a:rPr sz="2800" spc="245" dirty="0">
                <a:latin typeface="Calibri"/>
                <a:cs typeface="Calibri"/>
              </a:rPr>
              <a:t> </a:t>
            </a:r>
            <a:r>
              <a:rPr sz="2800" spc="60" dirty="0">
                <a:latin typeface="Calibri"/>
                <a:cs typeface="Calibri"/>
              </a:rPr>
              <a:t>project.</a:t>
            </a:r>
            <a:endParaRPr sz="2800" dirty="0">
              <a:latin typeface="Calibri"/>
              <a:cs typeface="Calibri"/>
            </a:endParaRPr>
          </a:p>
        </p:txBody>
      </p:sp>
      <p:sp>
        <p:nvSpPr>
          <p:cNvPr id="5" name="object 5"/>
          <p:cNvSpPr txBox="1"/>
          <p:nvPr/>
        </p:nvSpPr>
        <p:spPr>
          <a:xfrm>
            <a:off x="10898825" y="5406134"/>
            <a:ext cx="7074534" cy="4586512"/>
          </a:xfrm>
          <a:prstGeom prst="rect">
            <a:avLst/>
          </a:prstGeom>
        </p:spPr>
        <p:txBody>
          <a:bodyPr vert="horz" wrap="square" lIns="0" tIns="12700" rIns="0" bIns="0" rtlCol="0">
            <a:spAutoFit/>
          </a:bodyPr>
          <a:lstStyle/>
          <a:p>
            <a:pPr marL="43815" algn="ctr">
              <a:lnSpc>
                <a:spcPct val="100000"/>
              </a:lnSpc>
              <a:spcBef>
                <a:spcPts val="100"/>
              </a:spcBef>
            </a:pPr>
            <a:r>
              <a:rPr sz="2600" b="1" spc="-5" dirty="0">
                <a:latin typeface="Arial"/>
                <a:cs typeface="Arial"/>
              </a:rPr>
              <a:t>Task for the</a:t>
            </a:r>
            <a:r>
              <a:rPr sz="2600" b="1" dirty="0">
                <a:latin typeface="Arial"/>
                <a:cs typeface="Arial"/>
              </a:rPr>
              <a:t> </a:t>
            </a:r>
            <a:r>
              <a:rPr sz="2600" b="1" spc="-5" dirty="0">
                <a:latin typeface="Arial"/>
                <a:cs typeface="Arial"/>
              </a:rPr>
              <a:t>Groups</a:t>
            </a:r>
            <a:endParaRPr sz="2600" dirty="0">
              <a:latin typeface="Arial"/>
              <a:cs typeface="Arial"/>
            </a:endParaRPr>
          </a:p>
          <a:p>
            <a:pPr marL="12700" marR="5080" algn="ctr">
              <a:lnSpc>
                <a:spcPct val="116199"/>
              </a:lnSpc>
              <a:spcBef>
                <a:spcPts val="1570"/>
              </a:spcBef>
            </a:pPr>
            <a:r>
              <a:rPr sz="2800" spc="70" dirty="0">
                <a:cs typeface="Calibri"/>
              </a:rPr>
              <a:t>As </a:t>
            </a:r>
            <a:r>
              <a:rPr sz="2800" spc="254" dirty="0">
                <a:cs typeface="Calibri"/>
              </a:rPr>
              <a:t>a </a:t>
            </a:r>
            <a:r>
              <a:rPr sz="2800" spc="45" dirty="0">
                <a:cs typeface="Calibri"/>
              </a:rPr>
              <a:t>group, </a:t>
            </a:r>
            <a:r>
              <a:rPr sz="2800" spc="130" dirty="0">
                <a:cs typeface="Calibri"/>
              </a:rPr>
              <a:t>decide </a:t>
            </a:r>
            <a:r>
              <a:rPr sz="2800" spc="40" dirty="0">
                <a:cs typeface="Calibri"/>
              </a:rPr>
              <a:t>which </a:t>
            </a:r>
            <a:r>
              <a:rPr sz="2800" spc="75" dirty="0">
                <a:cs typeface="Calibri"/>
              </a:rPr>
              <a:t>conflict </a:t>
            </a:r>
            <a:r>
              <a:rPr sz="2800" dirty="0">
                <a:cs typeface="Calibri"/>
              </a:rPr>
              <a:t>resolution  </a:t>
            </a:r>
            <a:r>
              <a:rPr sz="2800" spc="5" dirty="0">
                <a:cs typeface="Calibri"/>
              </a:rPr>
              <a:t>style </a:t>
            </a:r>
            <a:r>
              <a:rPr sz="2800" spc="60" dirty="0">
                <a:cs typeface="Calibri"/>
              </a:rPr>
              <a:t>(competing, </a:t>
            </a:r>
            <a:r>
              <a:rPr sz="2800" spc="75" dirty="0">
                <a:cs typeface="Calibri"/>
              </a:rPr>
              <a:t>collaborating,  </a:t>
            </a:r>
            <a:r>
              <a:rPr sz="2800" spc="35" dirty="0">
                <a:cs typeface="Calibri"/>
              </a:rPr>
              <a:t>compromising, </a:t>
            </a:r>
            <a:r>
              <a:rPr sz="2800" spc="60" dirty="0">
                <a:cs typeface="Calibri"/>
              </a:rPr>
              <a:t>avoiding, </a:t>
            </a:r>
            <a:r>
              <a:rPr sz="2800" spc="-25" dirty="0">
                <a:cs typeface="Calibri"/>
              </a:rPr>
              <a:t>or </a:t>
            </a:r>
            <a:r>
              <a:rPr sz="2800" spc="95" dirty="0">
                <a:cs typeface="Calibri"/>
              </a:rPr>
              <a:t>accommodating)  </a:t>
            </a:r>
            <a:r>
              <a:rPr sz="2800" spc="15" dirty="0">
                <a:cs typeface="Calibri"/>
              </a:rPr>
              <a:t>Mia </a:t>
            </a:r>
            <a:r>
              <a:rPr sz="2800" spc="110" dirty="0">
                <a:cs typeface="Calibri"/>
              </a:rPr>
              <a:t>and </a:t>
            </a:r>
            <a:r>
              <a:rPr sz="2800" spc="65" dirty="0">
                <a:cs typeface="Calibri"/>
              </a:rPr>
              <a:t>Ethan </a:t>
            </a:r>
            <a:r>
              <a:rPr sz="2800" spc="15" dirty="0">
                <a:cs typeface="Calibri"/>
              </a:rPr>
              <a:t>should </a:t>
            </a:r>
            <a:r>
              <a:rPr sz="2800" spc="35" dirty="0">
                <a:cs typeface="Calibri"/>
              </a:rPr>
              <a:t>use </a:t>
            </a:r>
            <a:r>
              <a:rPr sz="2800" spc="20" dirty="0">
                <a:cs typeface="Calibri"/>
              </a:rPr>
              <a:t>to resolve </a:t>
            </a:r>
            <a:r>
              <a:rPr sz="2800" spc="-10" dirty="0">
                <a:cs typeface="Calibri"/>
              </a:rPr>
              <a:t>their  </a:t>
            </a:r>
            <a:r>
              <a:rPr sz="2800" spc="65" dirty="0">
                <a:cs typeface="Calibri"/>
              </a:rPr>
              <a:t>disagreement. </a:t>
            </a:r>
            <a:r>
              <a:rPr lang="en-US" sz="2800" spc="60" dirty="0">
                <a:cs typeface="Calibri"/>
              </a:rPr>
              <a:t>Discuss </a:t>
            </a:r>
            <a:r>
              <a:rPr lang="en-US" sz="2800" spc="-30" dirty="0">
                <a:cs typeface="Calibri"/>
              </a:rPr>
              <a:t>why </a:t>
            </a:r>
            <a:r>
              <a:rPr lang="en-US" sz="2800" spc="-40" dirty="0">
                <a:cs typeface="Calibri"/>
              </a:rPr>
              <a:t>your </a:t>
            </a:r>
            <a:r>
              <a:rPr lang="en-US" sz="2800" spc="70" dirty="0">
                <a:cs typeface="Calibri"/>
              </a:rPr>
              <a:t>chosen  </a:t>
            </a:r>
            <a:r>
              <a:rPr lang="en-US" sz="2800" spc="10" dirty="0">
                <a:cs typeface="Calibri"/>
              </a:rPr>
              <a:t>style </a:t>
            </a:r>
            <a:r>
              <a:rPr lang="en-US" sz="2800" spc="15" dirty="0">
                <a:cs typeface="Calibri"/>
              </a:rPr>
              <a:t>is </a:t>
            </a:r>
            <a:r>
              <a:rPr lang="en-US" sz="2800" spc="70" dirty="0">
                <a:cs typeface="Calibri"/>
              </a:rPr>
              <a:t>appropriate, </a:t>
            </a:r>
            <a:r>
              <a:rPr lang="en-US" sz="2800" spc="114" dirty="0">
                <a:cs typeface="Calibri"/>
              </a:rPr>
              <a:t>and </a:t>
            </a:r>
            <a:r>
              <a:rPr lang="en-US" sz="2800" spc="60" dirty="0">
                <a:cs typeface="Calibri"/>
              </a:rPr>
              <a:t>what </a:t>
            </a:r>
            <a:r>
              <a:rPr lang="en-US" sz="2800" spc="25" dirty="0">
                <a:cs typeface="Calibri"/>
              </a:rPr>
              <a:t>the </a:t>
            </a:r>
            <a:r>
              <a:rPr lang="en-US" sz="2800" spc="55" dirty="0">
                <a:cs typeface="Calibri"/>
              </a:rPr>
              <a:t>potential  outcomes </a:t>
            </a:r>
            <a:r>
              <a:rPr lang="en-US" sz="2800" spc="85" dirty="0">
                <a:cs typeface="Calibri"/>
              </a:rPr>
              <a:t>of </a:t>
            </a:r>
            <a:r>
              <a:rPr lang="en-US" sz="2800" spc="50" dirty="0">
                <a:cs typeface="Calibri"/>
              </a:rPr>
              <a:t>using </a:t>
            </a:r>
            <a:r>
              <a:rPr lang="en-US" sz="2800" spc="45" dirty="0">
                <a:cs typeface="Calibri"/>
              </a:rPr>
              <a:t>that </a:t>
            </a:r>
            <a:r>
              <a:rPr lang="en-US" sz="2800" spc="10" dirty="0">
                <a:cs typeface="Calibri"/>
              </a:rPr>
              <a:t>style </a:t>
            </a:r>
            <a:r>
              <a:rPr lang="en-US" sz="2800" spc="80" dirty="0">
                <a:cs typeface="Calibri"/>
              </a:rPr>
              <a:t>could </a:t>
            </a:r>
            <a:r>
              <a:rPr lang="en-US" sz="2800" spc="105" dirty="0">
                <a:cs typeface="Calibri"/>
              </a:rPr>
              <a:t>be. </a:t>
            </a:r>
            <a:r>
              <a:rPr lang="en-US" sz="2800" spc="65" dirty="0">
                <a:cs typeface="Calibri"/>
              </a:rPr>
              <a:t>Be  </a:t>
            </a:r>
            <a:r>
              <a:rPr lang="en-US" sz="2800" spc="70" dirty="0">
                <a:cs typeface="Calibri"/>
              </a:rPr>
              <a:t>ready </a:t>
            </a:r>
            <a:r>
              <a:rPr lang="en-US" sz="2800" spc="25" dirty="0">
                <a:cs typeface="Calibri"/>
              </a:rPr>
              <a:t>to </a:t>
            </a:r>
            <a:r>
              <a:rPr lang="en-US" sz="2800" spc="40" dirty="0">
                <a:cs typeface="Calibri"/>
              </a:rPr>
              <a:t>present </a:t>
            </a:r>
            <a:r>
              <a:rPr lang="en-US" sz="2800" spc="114" dirty="0">
                <a:cs typeface="Calibri"/>
              </a:rPr>
              <a:t>and </a:t>
            </a:r>
            <a:r>
              <a:rPr lang="en-US" sz="2800" spc="70" dirty="0">
                <a:cs typeface="Calibri"/>
              </a:rPr>
              <a:t>explain </a:t>
            </a:r>
            <a:r>
              <a:rPr lang="en-US" sz="2800" spc="-40" dirty="0">
                <a:cs typeface="Calibri"/>
              </a:rPr>
              <a:t>your</a:t>
            </a:r>
            <a:r>
              <a:rPr lang="en-US" sz="2800" spc="405" dirty="0">
                <a:cs typeface="Calibri"/>
              </a:rPr>
              <a:t> </a:t>
            </a:r>
            <a:r>
              <a:rPr lang="en-US" sz="2800" spc="65" dirty="0">
                <a:cs typeface="Calibri"/>
              </a:rPr>
              <a:t>reasoning.</a:t>
            </a:r>
            <a:endParaRPr sz="2800" dirty="0">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69191" y="0"/>
            <a:ext cx="10107064" cy="9835184"/>
          </a:xfrm>
          <a:prstGeom prst="rect">
            <a:avLst/>
          </a:prstGeom>
          <a:blipFill>
            <a:blip r:embed="rId3" cstate="print"/>
            <a:stretch>
              <a:fillRect/>
            </a:stretch>
          </a:blipFill>
        </p:spPr>
        <p:txBody>
          <a:bodyPr wrap="square" lIns="0" tIns="0" rIns="0" bIns="0" rtlCol="0"/>
          <a:lstStyle/>
          <a:p>
            <a:endParaRPr dirty="0"/>
          </a:p>
        </p:txBody>
      </p:sp>
      <p:sp>
        <p:nvSpPr>
          <p:cNvPr id="3" name="object 3"/>
          <p:cNvSpPr/>
          <p:nvPr/>
        </p:nvSpPr>
        <p:spPr>
          <a:xfrm>
            <a:off x="11074990" y="570975"/>
            <a:ext cx="6372224" cy="4238624"/>
          </a:xfrm>
          <a:prstGeom prst="rect">
            <a:avLst/>
          </a:prstGeom>
          <a:blipFill>
            <a:blip r:embed="rId4" cstate="print"/>
            <a:stretch>
              <a:fillRect/>
            </a:stretch>
          </a:blipFill>
        </p:spPr>
        <p:txBody>
          <a:bodyPr wrap="square" lIns="0" tIns="0" rIns="0" bIns="0" rtlCol="0"/>
          <a:lstStyle/>
          <a:p>
            <a:endParaRPr dirty="0"/>
          </a:p>
        </p:txBody>
      </p:sp>
      <p:sp>
        <p:nvSpPr>
          <p:cNvPr id="4" name="object 4"/>
          <p:cNvSpPr txBox="1">
            <a:spLocks noGrp="1"/>
          </p:cNvSpPr>
          <p:nvPr>
            <p:ph type="title"/>
          </p:nvPr>
        </p:nvSpPr>
        <p:spPr>
          <a:xfrm>
            <a:off x="1016000" y="397196"/>
            <a:ext cx="1955164" cy="455295"/>
          </a:xfrm>
          <a:prstGeom prst="rect">
            <a:avLst/>
          </a:prstGeom>
        </p:spPr>
        <p:txBody>
          <a:bodyPr vert="horz" wrap="square" lIns="0" tIns="15240" rIns="0" bIns="0" rtlCol="0">
            <a:spAutoFit/>
          </a:bodyPr>
          <a:lstStyle/>
          <a:p>
            <a:pPr marL="12700">
              <a:lnSpc>
                <a:spcPct val="100000"/>
              </a:lnSpc>
              <a:spcBef>
                <a:spcPts val="120"/>
              </a:spcBef>
            </a:pPr>
            <a:r>
              <a:rPr spc="5" dirty="0"/>
              <a:t>Scenario</a:t>
            </a:r>
            <a:r>
              <a:rPr spc="-75" dirty="0"/>
              <a:t> </a:t>
            </a:r>
            <a:r>
              <a:rPr spc="5" dirty="0"/>
              <a:t>3:</a:t>
            </a:r>
          </a:p>
        </p:txBody>
      </p:sp>
      <p:sp>
        <p:nvSpPr>
          <p:cNvPr id="5" name="object 5"/>
          <p:cNvSpPr txBox="1"/>
          <p:nvPr/>
        </p:nvSpPr>
        <p:spPr>
          <a:xfrm>
            <a:off x="1016000" y="875256"/>
            <a:ext cx="8784590" cy="5073650"/>
          </a:xfrm>
          <a:prstGeom prst="rect">
            <a:avLst/>
          </a:prstGeom>
        </p:spPr>
        <p:txBody>
          <a:bodyPr vert="horz" wrap="square" lIns="0" tIns="12700" rIns="0" bIns="0" rtlCol="0">
            <a:spAutoFit/>
          </a:bodyPr>
          <a:lstStyle/>
          <a:p>
            <a:pPr marL="12700" marR="5080">
              <a:lnSpc>
                <a:spcPct val="116199"/>
              </a:lnSpc>
              <a:spcBef>
                <a:spcPts val="100"/>
              </a:spcBef>
            </a:pPr>
            <a:r>
              <a:rPr sz="2800" spc="30" dirty="0">
                <a:latin typeface="Calibri"/>
                <a:cs typeface="Calibri"/>
              </a:rPr>
              <a:t>During </a:t>
            </a:r>
            <a:r>
              <a:rPr sz="2800" spc="20" dirty="0">
                <a:latin typeface="Calibri"/>
                <a:cs typeface="Calibri"/>
              </a:rPr>
              <a:t>lunch </a:t>
            </a:r>
            <a:r>
              <a:rPr sz="2800" spc="40" dirty="0">
                <a:latin typeface="Calibri"/>
                <a:cs typeface="Calibri"/>
              </a:rPr>
              <a:t>break, </a:t>
            </a:r>
            <a:r>
              <a:rPr sz="2800" spc="20" dirty="0">
                <a:latin typeface="Calibri"/>
                <a:cs typeface="Calibri"/>
              </a:rPr>
              <a:t>two </a:t>
            </a:r>
            <a:r>
              <a:rPr sz="2800" spc="15" dirty="0">
                <a:latin typeface="Calibri"/>
                <a:cs typeface="Calibri"/>
              </a:rPr>
              <a:t>students, </a:t>
            </a:r>
            <a:r>
              <a:rPr sz="2800" spc="70" dirty="0">
                <a:latin typeface="Calibri"/>
                <a:cs typeface="Calibri"/>
              </a:rPr>
              <a:t>Jordan </a:t>
            </a:r>
            <a:r>
              <a:rPr sz="2800" spc="110" dirty="0">
                <a:latin typeface="Calibri"/>
                <a:cs typeface="Calibri"/>
              </a:rPr>
              <a:t>and </a:t>
            </a:r>
            <a:r>
              <a:rPr sz="2800" spc="60" dirty="0">
                <a:latin typeface="Calibri"/>
                <a:cs typeface="Calibri"/>
              </a:rPr>
              <a:t>Chris, </a:t>
            </a:r>
            <a:r>
              <a:rPr sz="2800" spc="135" dirty="0">
                <a:latin typeface="Calibri"/>
                <a:cs typeface="Calibri"/>
              </a:rPr>
              <a:t>get  </a:t>
            </a:r>
            <a:r>
              <a:rPr sz="2800" spc="-5" dirty="0">
                <a:latin typeface="Calibri"/>
                <a:cs typeface="Calibri"/>
              </a:rPr>
              <a:t>into </a:t>
            </a:r>
            <a:r>
              <a:rPr sz="2800" spc="254" dirty="0">
                <a:latin typeface="Calibri"/>
                <a:cs typeface="Calibri"/>
              </a:rPr>
              <a:t>a </a:t>
            </a:r>
            <a:r>
              <a:rPr sz="2800" spc="95" dirty="0">
                <a:latin typeface="Calibri"/>
                <a:cs typeface="Calibri"/>
              </a:rPr>
              <a:t>heated </a:t>
            </a:r>
            <a:r>
              <a:rPr sz="2800" spc="45" dirty="0">
                <a:latin typeface="Calibri"/>
                <a:cs typeface="Calibri"/>
              </a:rPr>
              <a:t>argument </a:t>
            </a:r>
            <a:r>
              <a:rPr sz="2800" dirty="0">
                <a:latin typeface="Calibri"/>
                <a:cs typeface="Calibri"/>
              </a:rPr>
              <a:t>over </a:t>
            </a:r>
            <a:r>
              <a:rPr sz="2800" spc="254" dirty="0">
                <a:latin typeface="Calibri"/>
                <a:cs typeface="Calibri"/>
              </a:rPr>
              <a:t>a </a:t>
            </a:r>
            <a:r>
              <a:rPr sz="2800" spc="75" dirty="0">
                <a:latin typeface="Calibri"/>
                <a:cs typeface="Calibri"/>
              </a:rPr>
              <a:t>basketball </a:t>
            </a:r>
            <a:r>
              <a:rPr sz="2800" spc="145" dirty="0">
                <a:latin typeface="Calibri"/>
                <a:cs typeface="Calibri"/>
              </a:rPr>
              <a:t>game </a:t>
            </a:r>
            <a:r>
              <a:rPr sz="2800" spc="-15" dirty="0">
                <a:latin typeface="Calibri"/>
                <a:cs typeface="Calibri"/>
              </a:rPr>
              <a:t>from  </a:t>
            </a:r>
            <a:r>
              <a:rPr sz="2800" spc="40" dirty="0">
                <a:latin typeface="Calibri"/>
                <a:cs typeface="Calibri"/>
              </a:rPr>
              <a:t>earlier </a:t>
            </a:r>
            <a:r>
              <a:rPr sz="2800" spc="-25" dirty="0">
                <a:latin typeface="Calibri"/>
                <a:cs typeface="Calibri"/>
              </a:rPr>
              <a:t>in </a:t>
            </a:r>
            <a:r>
              <a:rPr sz="2800" spc="20" dirty="0">
                <a:latin typeface="Calibri"/>
                <a:cs typeface="Calibri"/>
              </a:rPr>
              <a:t>the </a:t>
            </a:r>
            <a:r>
              <a:rPr sz="2800" spc="85" dirty="0">
                <a:latin typeface="Calibri"/>
                <a:cs typeface="Calibri"/>
              </a:rPr>
              <a:t>day. </a:t>
            </a:r>
            <a:r>
              <a:rPr sz="2800" spc="70" dirty="0">
                <a:latin typeface="Calibri"/>
                <a:cs typeface="Calibri"/>
              </a:rPr>
              <a:t>Jordan </a:t>
            </a:r>
            <a:r>
              <a:rPr sz="2800" spc="135" dirty="0">
                <a:latin typeface="Calibri"/>
                <a:cs typeface="Calibri"/>
              </a:rPr>
              <a:t>accuses </a:t>
            </a:r>
            <a:r>
              <a:rPr sz="2800" spc="85" dirty="0">
                <a:latin typeface="Calibri"/>
                <a:cs typeface="Calibri"/>
              </a:rPr>
              <a:t>Chris </a:t>
            </a:r>
            <a:r>
              <a:rPr sz="2800" spc="80" dirty="0">
                <a:latin typeface="Calibri"/>
                <a:cs typeface="Calibri"/>
              </a:rPr>
              <a:t>of </a:t>
            </a:r>
            <a:r>
              <a:rPr sz="2800" spc="90" dirty="0">
                <a:latin typeface="Calibri"/>
                <a:cs typeface="Calibri"/>
              </a:rPr>
              <a:t>cheating, </a:t>
            </a:r>
            <a:r>
              <a:rPr sz="2800" spc="110" dirty="0">
                <a:latin typeface="Calibri"/>
                <a:cs typeface="Calibri"/>
              </a:rPr>
              <a:t>and  </a:t>
            </a:r>
            <a:r>
              <a:rPr sz="2800" spc="85" dirty="0">
                <a:latin typeface="Calibri"/>
                <a:cs typeface="Calibri"/>
              </a:rPr>
              <a:t>Chris </a:t>
            </a:r>
            <a:r>
              <a:rPr sz="2800" spc="45" dirty="0">
                <a:latin typeface="Calibri"/>
                <a:cs typeface="Calibri"/>
              </a:rPr>
              <a:t>responds </a:t>
            </a:r>
            <a:r>
              <a:rPr sz="2800" spc="20" dirty="0">
                <a:latin typeface="Calibri"/>
                <a:cs typeface="Calibri"/>
              </a:rPr>
              <a:t>by </a:t>
            </a:r>
            <a:r>
              <a:rPr sz="2800" spc="50" dirty="0">
                <a:latin typeface="Calibri"/>
                <a:cs typeface="Calibri"/>
              </a:rPr>
              <a:t>making </a:t>
            </a:r>
            <a:r>
              <a:rPr sz="2800" spc="254" dirty="0">
                <a:latin typeface="Calibri"/>
                <a:cs typeface="Calibri"/>
              </a:rPr>
              <a:t>a </a:t>
            </a:r>
            <a:r>
              <a:rPr sz="2800" spc="110" dirty="0">
                <a:latin typeface="Calibri"/>
                <a:cs typeface="Calibri"/>
              </a:rPr>
              <a:t>sarcastic </a:t>
            </a:r>
            <a:r>
              <a:rPr sz="2800" spc="30" dirty="0">
                <a:latin typeface="Calibri"/>
                <a:cs typeface="Calibri"/>
              </a:rPr>
              <a:t>comment </a:t>
            </a:r>
            <a:r>
              <a:rPr sz="2800" spc="75" dirty="0">
                <a:latin typeface="Calibri"/>
                <a:cs typeface="Calibri"/>
              </a:rPr>
              <a:t>about  </a:t>
            </a:r>
            <a:r>
              <a:rPr sz="2800" spc="40" dirty="0">
                <a:latin typeface="Calibri"/>
                <a:cs typeface="Calibri"/>
              </a:rPr>
              <a:t>Jordan’s </a:t>
            </a:r>
            <a:r>
              <a:rPr sz="2800" spc="-10" dirty="0">
                <a:latin typeface="Calibri"/>
                <a:cs typeface="Calibri"/>
              </a:rPr>
              <a:t>skills. </a:t>
            </a:r>
            <a:r>
              <a:rPr sz="2800" dirty="0">
                <a:latin typeface="Calibri"/>
                <a:cs typeface="Calibri"/>
              </a:rPr>
              <a:t>Tensions </a:t>
            </a:r>
            <a:r>
              <a:rPr sz="2800" spc="130" dirty="0">
                <a:latin typeface="Calibri"/>
                <a:cs typeface="Calibri"/>
              </a:rPr>
              <a:t>escalate </a:t>
            </a:r>
            <a:r>
              <a:rPr sz="2800" spc="10" dirty="0">
                <a:latin typeface="Calibri"/>
                <a:cs typeface="Calibri"/>
              </a:rPr>
              <a:t>quickly, </a:t>
            </a:r>
            <a:r>
              <a:rPr sz="2800" spc="110" dirty="0">
                <a:latin typeface="Calibri"/>
                <a:cs typeface="Calibri"/>
              </a:rPr>
              <a:t>and </a:t>
            </a:r>
            <a:r>
              <a:rPr sz="2800" spc="25" dirty="0">
                <a:latin typeface="Calibri"/>
                <a:cs typeface="Calibri"/>
              </a:rPr>
              <a:t>soon </a:t>
            </a:r>
            <a:r>
              <a:rPr sz="2800" spc="5" dirty="0">
                <a:latin typeface="Calibri"/>
                <a:cs typeface="Calibri"/>
              </a:rPr>
              <a:t>other  </a:t>
            </a:r>
            <a:r>
              <a:rPr sz="2800" spc="20" dirty="0">
                <a:latin typeface="Calibri"/>
                <a:cs typeface="Calibri"/>
              </a:rPr>
              <a:t>students </a:t>
            </a:r>
            <a:r>
              <a:rPr sz="2800" spc="25" dirty="0">
                <a:latin typeface="Calibri"/>
                <a:cs typeface="Calibri"/>
              </a:rPr>
              <a:t>start </a:t>
            </a:r>
            <a:r>
              <a:rPr sz="2800" spc="85" dirty="0">
                <a:latin typeface="Calibri"/>
                <a:cs typeface="Calibri"/>
              </a:rPr>
              <a:t>gathering </a:t>
            </a:r>
            <a:r>
              <a:rPr sz="2800" spc="25" dirty="0">
                <a:latin typeface="Calibri"/>
                <a:cs typeface="Calibri"/>
              </a:rPr>
              <a:t>around, </a:t>
            </a:r>
            <a:r>
              <a:rPr sz="2800" spc="160" dirty="0">
                <a:latin typeface="Calibri"/>
                <a:cs typeface="Calibri"/>
              </a:rPr>
              <a:t>egging </a:t>
            </a:r>
            <a:r>
              <a:rPr sz="2800" spc="-10" dirty="0">
                <a:latin typeface="Calibri"/>
                <a:cs typeface="Calibri"/>
              </a:rPr>
              <a:t>them </a:t>
            </a:r>
            <a:r>
              <a:rPr sz="2800" spc="15" dirty="0">
                <a:latin typeface="Calibri"/>
                <a:cs typeface="Calibri"/>
              </a:rPr>
              <a:t>on. </a:t>
            </a:r>
            <a:r>
              <a:rPr sz="2800" spc="-5" dirty="0">
                <a:latin typeface="Calibri"/>
                <a:cs typeface="Calibri"/>
              </a:rPr>
              <a:t>Both  </a:t>
            </a:r>
            <a:r>
              <a:rPr sz="2800" spc="70" dirty="0">
                <a:latin typeface="Calibri"/>
                <a:cs typeface="Calibri"/>
              </a:rPr>
              <a:t>Jordan </a:t>
            </a:r>
            <a:r>
              <a:rPr sz="2800" spc="110" dirty="0">
                <a:latin typeface="Calibri"/>
                <a:cs typeface="Calibri"/>
              </a:rPr>
              <a:t>and </a:t>
            </a:r>
            <a:r>
              <a:rPr sz="2800" spc="85" dirty="0">
                <a:latin typeface="Calibri"/>
                <a:cs typeface="Calibri"/>
              </a:rPr>
              <a:t>Chris </a:t>
            </a:r>
            <a:r>
              <a:rPr sz="2800" spc="95" dirty="0">
                <a:latin typeface="Calibri"/>
                <a:cs typeface="Calibri"/>
              </a:rPr>
              <a:t>are </a:t>
            </a:r>
            <a:r>
              <a:rPr sz="2800" spc="-5" dirty="0">
                <a:latin typeface="Calibri"/>
                <a:cs typeface="Calibri"/>
              </a:rPr>
              <a:t>visibly </a:t>
            </a:r>
            <a:r>
              <a:rPr sz="2800" spc="45" dirty="0">
                <a:latin typeface="Calibri"/>
                <a:cs typeface="Calibri"/>
              </a:rPr>
              <a:t>angry, </a:t>
            </a:r>
            <a:r>
              <a:rPr sz="2800" spc="110" dirty="0">
                <a:latin typeface="Calibri"/>
                <a:cs typeface="Calibri"/>
              </a:rPr>
              <a:t>and </a:t>
            </a:r>
            <a:r>
              <a:rPr sz="2800" spc="-10" dirty="0">
                <a:latin typeface="Calibri"/>
                <a:cs typeface="Calibri"/>
              </a:rPr>
              <a:t>it </a:t>
            </a:r>
            <a:r>
              <a:rPr sz="2800" spc="5" dirty="0">
                <a:latin typeface="Calibri"/>
                <a:cs typeface="Calibri"/>
              </a:rPr>
              <a:t>looks </a:t>
            </a:r>
            <a:r>
              <a:rPr sz="2800" dirty="0">
                <a:latin typeface="Calibri"/>
                <a:cs typeface="Calibri"/>
              </a:rPr>
              <a:t>like </a:t>
            </a:r>
            <a:r>
              <a:rPr sz="2800" spc="20" dirty="0">
                <a:latin typeface="Calibri"/>
                <a:cs typeface="Calibri"/>
              </a:rPr>
              <a:t>the  </a:t>
            </a:r>
            <a:r>
              <a:rPr sz="2800" spc="45" dirty="0">
                <a:latin typeface="Calibri"/>
                <a:cs typeface="Calibri"/>
              </a:rPr>
              <a:t>argument </a:t>
            </a:r>
            <a:r>
              <a:rPr sz="2800" spc="25" dirty="0">
                <a:latin typeface="Calibri"/>
                <a:cs typeface="Calibri"/>
              </a:rPr>
              <a:t>might </a:t>
            </a:r>
            <a:r>
              <a:rPr sz="2800" spc="-55" dirty="0">
                <a:latin typeface="Calibri"/>
                <a:cs typeface="Calibri"/>
              </a:rPr>
              <a:t>turn </a:t>
            </a:r>
            <a:r>
              <a:rPr sz="2800" spc="-5" dirty="0">
                <a:latin typeface="Calibri"/>
                <a:cs typeface="Calibri"/>
              </a:rPr>
              <a:t>into </a:t>
            </a:r>
            <a:r>
              <a:rPr sz="2800" spc="254" dirty="0">
                <a:latin typeface="Calibri"/>
                <a:cs typeface="Calibri"/>
              </a:rPr>
              <a:t>a </a:t>
            </a:r>
            <a:r>
              <a:rPr sz="2800" spc="65" dirty="0">
                <a:latin typeface="Calibri"/>
                <a:cs typeface="Calibri"/>
              </a:rPr>
              <a:t>physical </a:t>
            </a:r>
            <a:r>
              <a:rPr sz="2800" spc="60" dirty="0">
                <a:latin typeface="Calibri"/>
                <a:cs typeface="Calibri"/>
              </a:rPr>
              <a:t>fight. </a:t>
            </a:r>
            <a:r>
              <a:rPr sz="2800" spc="70" dirty="0">
                <a:latin typeface="Calibri"/>
                <a:cs typeface="Calibri"/>
              </a:rPr>
              <a:t>Jordan  </a:t>
            </a:r>
            <a:r>
              <a:rPr sz="2800" spc="90" dirty="0">
                <a:latin typeface="Calibri"/>
                <a:cs typeface="Calibri"/>
              </a:rPr>
              <a:t>clenches </a:t>
            </a:r>
            <a:r>
              <a:rPr sz="2800" spc="-10" dirty="0">
                <a:latin typeface="Calibri"/>
                <a:cs typeface="Calibri"/>
              </a:rPr>
              <a:t>his </a:t>
            </a:r>
            <a:r>
              <a:rPr sz="2800" spc="15" dirty="0">
                <a:latin typeface="Calibri"/>
                <a:cs typeface="Calibri"/>
              </a:rPr>
              <a:t>fists, </a:t>
            </a:r>
            <a:r>
              <a:rPr sz="2800" spc="110" dirty="0">
                <a:latin typeface="Calibri"/>
                <a:cs typeface="Calibri"/>
              </a:rPr>
              <a:t>and </a:t>
            </a:r>
            <a:r>
              <a:rPr sz="2800" spc="85" dirty="0">
                <a:latin typeface="Calibri"/>
                <a:cs typeface="Calibri"/>
              </a:rPr>
              <a:t>Chris </a:t>
            </a:r>
            <a:r>
              <a:rPr sz="2800" spc="60" dirty="0">
                <a:latin typeface="Calibri"/>
                <a:cs typeface="Calibri"/>
              </a:rPr>
              <a:t>takes </a:t>
            </a:r>
            <a:r>
              <a:rPr sz="2800" spc="254" dirty="0">
                <a:latin typeface="Calibri"/>
                <a:cs typeface="Calibri"/>
              </a:rPr>
              <a:t>a </a:t>
            </a:r>
            <a:r>
              <a:rPr sz="2800" spc="65" dirty="0">
                <a:latin typeface="Calibri"/>
                <a:cs typeface="Calibri"/>
              </a:rPr>
              <a:t>step </a:t>
            </a:r>
            <a:r>
              <a:rPr sz="2800" spc="45" dirty="0">
                <a:latin typeface="Calibri"/>
                <a:cs typeface="Calibri"/>
              </a:rPr>
              <a:t>closer, </a:t>
            </a:r>
            <a:r>
              <a:rPr sz="2800" spc="60" dirty="0">
                <a:latin typeface="Calibri"/>
                <a:cs typeface="Calibri"/>
              </a:rPr>
              <a:t>clearly  </a:t>
            </a:r>
            <a:r>
              <a:rPr sz="2800" spc="65" dirty="0">
                <a:latin typeface="Calibri"/>
                <a:cs typeface="Calibri"/>
              </a:rPr>
              <a:t>ready </a:t>
            </a:r>
            <a:r>
              <a:rPr sz="2800" spc="20" dirty="0">
                <a:latin typeface="Calibri"/>
                <a:cs typeface="Calibri"/>
              </a:rPr>
              <a:t>to </a:t>
            </a:r>
            <a:r>
              <a:rPr sz="2800" spc="95" dirty="0">
                <a:latin typeface="Calibri"/>
                <a:cs typeface="Calibri"/>
              </a:rPr>
              <a:t>defend</a:t>
            </a:r>
            <a:r>
              <a:rPr sz="2800" spc="285" dirty="0">
                <a:latin typeface="Calibri"/>
                <a:cs typeface="Calibri"/>
              </a:rPr>
              <a:t> </a:t>
            </a:r>
            <a:r>
              <a:rPr sz="2800" spc="15" dirty="0">
                <a:latin typeface="Calibri"/>
                <a:cs typeface="Calibri"/>
              </a:rPr>
              <a:t>himself.</a:t>
            </a:r>
            <a:endParaRPr sz="2800" dirty="0">
              <a:latin typeface="Calibri"/>
              <a:cs typeface="Calibri"/>
            </a:endParaRPr>
          </a:p>
        </p:txBody>
      </p:sp>
      <p:sp>
        <p:nvSpPr>
          <p:cNvPr id="6" name="object 6"/>
          <p:cNvSpPr txBox="1"/>
          <p:nvPr/>
        </p:nvSpPr>
        <p:spPr>
          <a:xfrm>
            <a:off x="1016000" y="6428331"/>
            <a:ext cx="8980170" cy="2549525"/>
          </a:xfrm>
          <a:prstGeom prst="rect">
            <a:avLst/>
          </a:prstGeom>
        </p:spPr>
        <p:txBody>
          <a:bodyPr vert="horz" wrap="square" lIns="0" tIns="12700" rIns="0" bIns="0" rtlCol="0">
            <a:spAutoFit/>
          </a:bodyPr>
          <a:lstStyle/>
          <a:p>
            <a:pPr marL="12700" marR="5080">
              <a:lnSpc>
                <a:spcPct val="116199"/>
              </a:lnSpc>
              <a:spcBef>
                <a:spcPts val="100"/>
              </a:spcBef>
            </a:pPr>
            <a:r>
              <a:rPr sz="2800" spc="70" dirty="0">
                <a:latin typeface="Calibri"/>
                <a:cs typeface="Calibri"/>
              </a:rPr>
              <a:t>Jordan </a:t>
            </a:r>
            <a:r>
              <a:rPr sz="2800" spc="75" dirty="0">
                <a:latin typeface="Calibri"/>
                <a:cs typeface="Calibri"/>
              </a:rPr>
              <a:t>feels </a:t>
            </a:r>
            <a:r>
              <a:rPr sz="2800" dirty="0">
                <a:latin typeface="Calibri"/>
                <a:cs typeface="Calibri"/>
              </a:rPr>
              <a:t>like </a:t>
            </a:r>
            <a:r>
              <a:rPr sz="2800" spc="40" dirty="0">
                <a:latin typeface="Calibri"/>
                <a:cs typeface="Calibri"/>
              </a:rPr>
              <a:t>he </a:t>
            </a:r>
            <a:r>
              <a:rPr sz="2800" spc="80" dirty="0">
                <a:latin typeface="Calibri"/>
                <a:cs typeface="Calibri"/>
              </a:rPr>
              <a:t>has </a:t>
            </a:r>
            <a:r>
              <a:rPr sz="2800" spc="20" dirty="0">
                <a:latin typeface="Calibri"/>
                <a:cs typeface="Calibri"/>
              </a:rPr>
              <a:t>to </a:t>
            </a:r>
            <a:r>
              <a:rPr sz="2800" spc="95" dirty="0">
                <a:latin typeface="Calibri"/>
                <a:cs typeface="Calibri"/>
              </a:rPr>
              <a:t>defend </a:t>
            </a:r>
            <a:r>
              <a:rPr sz="2800" spc="-10" dirty="0">
                <a:latin typeface="Calibri"/>
                <a:cs typeface="Calibri"/>
              </a:rPr>
              <a:t>his </a:t>
            </a:r>
            <a:r>
              <a:rPr sz="2800" spc="35" dirty="0">
                <a:latin typeface="Calibri"/>
                <a:cs typeface="Calibri"/>
              </a:rPr>
              <a:t>reputation </a:t>
            </a:r>
            <a:r>
              <a:rPr sz="2800" spc="-25" dirty="0">
                <a:latin typeface="Calibri"/>
                <a:cs typeface="Calibri"/>
              </a:rPr>
              <a:t>in </a:t>
            </a:r>
            <a:r>
              <a:rPr sz="2800" spc="-5" dirty="0">
                <a:latin typeface="Calibri"/>
                <a:cs typeface="Calibri"/>
              </a:rPr>
              <a:t>front  </a:t>
            </a:r>
            <a:r>
              <a:rPr sz="2800" spc="80" dirty="0">
                <a:latin typeface="Calibri"/>
                <a:cs typeface="Calibri"/>
              </a:rPr>
              <a:t>of </a:t>
            </a:r>
            <a:r>
              <a:rPr sz="2800" spc="20" dirty="0">
                <a:latin typeface="Calibri"/>
                <a:cs typeface="Calibri"/>
              </a:rPr>
              <a:t>the </a:t>
            </a:r>
            <a:r>
              <a:rPr sz="2800" spc="5" dirty="0">
                <a:latin typeface="Calibri"/>
                <a:cs typeface="Calibri"/>
              </a:rPr>
              <a:t>other </a:t>
            </a:r>
            <a:r>
              <a:rPr sz="2800" spc="15" dirty="0">
                <a:latin typeface="Calibri"/>
                <a:cs typeface="Calibri"/>
              </a:rPr>
              <a:t>students, </a:t>
            </a:r>
            <a:r>
              <a:rPr sz="2800" spc="20" dirty="0">
                <a:latin typeface="Calibri"/>
                <a:cs typeface="Calibri"/>
              </a:rPr>
              <a:t>but </a:t>
            </a:r>
            <a:r>
              <a:rPr sz="2800" spc="130" dirty="0">
                <a:latin typeface="Calibri"/>
                <a:cs typeface="Calibri"/>
              </a:rPr>
              <a:t>deep </a:t>
            </a:r>
            <a:r>
              <a:rPr sz="2800" spc="20" dirty="0">
                <a:latin typeface="Calibri"/>
                <a:cs typeface="Calibri"/>
              </a:rPr>
              <a:t>down, </a:t>
            </a:r>
            <a:r>
              <a:rPr sz="2800" spc="40" dirty="0">
                <a:latin typeface="Calibri"/>
                <a:cs typeface="Calibri"/>
              </a:rPr>
              <a:t>he </a:t>
            </a:r>
            <a:r>
              <a:rPr sz="2800" spc="-5" dirty="0">
                <a:latin typeface="Calibri"/>
                <a:cs typeface="Calibri"/>
              </a:rPr>
              <a:t>knows </a:t>
            </a:r>
            <a:r>
              <a:rPr sz="2800" spc="40" dirty="0">
                <a:latin typeface="Calibri"/>
                <a:cs typeface="Calibri"/>
              </a:rPr>
              <a:t>that  </a:t>
            </a:r>
            <a:r>
              <a:rPr sz="2800" spc="70" dirty="0">
                <a:latin typeface="Calibri"/>
                <a:cs typeface="Calibri"/>
              </a:rPr>
              <a:t>fighting </a:t>
            </a:r>
            <a:r>
              <a:rPr sz="2800" spc="-10" dirty="0">
                <a:latin typeface="Calibri"/>
                <a:cs typeface="Calibri"/>
              </a:rPr>
              <a:t>will </a:t>
            </a:r>
            <a:r>
              <a:rPr sz="2800" spc="-25" dirty="0">
                <a:latin typeface="Calibri"/>
                <a:cs typeface="Calibri"/>
              </a:rPr>
              <a:t>only </a:t>
            </a:r>
            <a:r>
              <a:rPr sz="2800" spc="135" dirty="0">
                <a:latin typeface="Calibri"/>
                <a:cs typeface="Calibri"/>
              </a:rPr>
              <a:t>get </a:t>
            </a:r>
            <a:r>
              <a:rPr sz="2800" spc="-55" dirty="0">
                <a:latin typeface="Calibri"/>
                <a:cs typeface="Calibri"/>
              </a:rPr>
              <a:t>him </a:t>
            </a:r>
            <a:r>
              <a:rPr sz="2800" spc="65" dirty="0">
                <a:latin typeface="Calibri"/>
                <a:cs typeface="Calibri"/>
              </a:rPr>
              <a:t>suspended </a:t>
            </a:r>
            <a:r>
              <a:rPr sz="2800" spc="-25" dirty="0">
                <a:latin typeface="Calibri"/>
                <a:cs typeface="Calibri"/>
              </a:rPr>
              <a:t>or </a:t>
            </a:r>
            <a:r>
              <a:rPr sz="2800" spc="120" dirty="0">
                <a:latin typeface="Calibri"/>
                <a:cs typeface="Calibri"/>
              </a:rPr>
              <a:t>charges </a:t>
            </a:r>
            <a:r>
              <a:rPr sz="2800" spc="65" dirty="0">
                <a:latin typeface="Calibri"/>
                <a:cs typeface="Calibri"/>
              </a:rPr>
              <a:t>pressed  </a:t>
            </a:r>
            <a:r>
              <a:rPr sz="2800" spc="110" dirty="0">
                <a:latin typeface="Calibri"/>
                <a:cs typeface="Calibri"/>
              </a:rPr>
              <a:t>and </a:t>
            </a:r>
            <a:r>
              <a:rPr sz="2800" spc="-55" dirty="0">
                <a:latin typeface="Calibri"/>
                <a:cs typeface="Calibri"/>
              </a:rPr>
              <a:t>ruin </a:t>
            </a:r>
            <a:r>
              <a:rPr sz="2800" spc="-10" dirty="0">
                <a:latin typeface="Calibri"/>
                <a:cs typeface="Calibri"/>
              </a:rPr>
              <a:t>his </a:t>
            </a:r>
            <a:r>
              <a:rPr sz="2800" spc="35" dirty="0">
                <a:latin typeface="Calibri"/>
                <a:cs typeface="Calibri"/>
              </a:rPr>
              <a:t>reputation </a:t>
            </a:r>
            <a:r>
              <a:rPr sz="2800" spc="-10" dirty="0">
                <a:latin typeface="Calibri"/>
                <a:cs typeface="Calibri"/>
              </a:rPr>
              <a:t>further. </a:t>
            </a:r>
            <a:r>
              <a:rPr sz="2800" spc="60" dirty="0">
                <a:latin typeface="Calibri"/>
                <a:cs typeface="Calibri"/>
              </a:rPr>
              <a:t>Chris, </a:t>
            </a:r>
            <a:r>
              <a:rPr sz="2800" spc="5" dirty="0">
                <a:latin typeface="Calibri"/>
                <a:cs typeface="Calibri"/>
              </a:rPr>
              <a:t>on </a:t>
            </a:r>
            <a:r>
              <a:rPr sz="2800" spc="20" dirty="0">
                <a:latin typeface="Calibri"/>
                <a:cs typeface="Calibri"/>
              </a:rPr>
              <a:t>the </a:t>
            </a:r>
            <a:r>
              <a:rPr sz="2800" spc="5" dirty="0">
                <a:latin typeface="Calibri"/>
                <a:cs typeface="Calibri"/>
              </a:rPr>
              <a:t>other </a:t>
            </a:r>
            <a:r>
              <a:rPr sz="2800" spc="45" dirty="0">
                <a:latin typeface="Calibri"/>
                <a:cs typeface="Calibri"/>
              </a:rPr>
              <a:t>hand, </a:t>
            </a:r>
            <a:r>
              <a:rPr sz="2800" spc="10" dirty="0">
                <a:latin typeface="Calibri"/>
                <a:cs typeface="Calibri"/>
              </a:rPr>
              <a:t>is  </a:t>
            </a:r>
            <a:r>
              <a:rPr sz="2800" spc="85" dirty="0">
                <a:latin typeface="Calibri"/>
                <a:cs typeface="Calibri"/>
              </a:rPr>
              <a:t>feeling </a:t>
            </a:r>
            <a:r>
              <a:rPr sz="2800" spc="20" dirty="0">
                <a:latin typeface="Calibri"/>
                <a:cs typeface="Calibri"/>
              </a:rPr>
              <a:t>the pressure to </a:t>
            </a:r>
            <a:r>
              <a:rPr sz="2800" spc="25" dirty="0">
                <a:latin typeface="Calibri"/>
                <a:cs typeface="Calibri"/>
              </a:rPr>
              <a:t>prove</a:t>
            </a:r>
            <a:r>
              <a:rPr sz="2800" spc="475" dirty="0">
                <a:latin typeface="Calibri"/>
                <a:cs typeface="Calibri"/>
              </a:rPr>
              <a:t> </a:t>
            </a:r>
            <a:r>
              <a:rPr sz="2800" spc="15" dirty="0">
                <a:latin typeface="Calibri"/>
                <a:cs typeface="Calibri"/>
              </a:rPr>
              <a:t>himself.</a:t>
            </a:r>
            <a:endParaRPr sz="2800" dirty="0">
              <a:latin typeface="Calibri"/>
              <a:cs typeface="Calibri"/>
            </a:endParaRPr>
          </a:p>
        </p:txBody>
      </p:sp>
      <p:sp>
        <p:nvSpPr>
          <p:cNvPr id="7" name="object 7"/>
          <p:cNvSpPr txBox="1"/>
          <p:nvPr/>
        </p:nvSpPr>
        <p:spPr>
          <a:xfrm>
            <a:off x="10898825" y="5406134"/>
            <a:ext cx="7082790" cy="4586512"/>
          </a:xfrm>
          <a:prstGeom prst="rect">
            <a:avLst/>
          </a:prstGeom>
        </p:spPr>
        <p:txBody>
          <a:bodyPr vert="horz" wrap="square" lIns="0" tIns="12700" rIns="0" bIns="0" rtlCol="0">
            <a:spAutoFit/>
          </a:bodyPr>
          <a:lstStyle/>
          <a:p>
            <a:pPr marL="35560" algn="ctr">
              <a:lnSpc>
                <a:spcPct val="100000"/>
              </a:lnSpc>
              <a:spcBef>
                <a:spcPts val="100"/>
              </a:spcBef>
            </a:pPr>
            <a:r>
              <a:rPr sz="2600" b="1" spc="-5" dirty="0">
                <a:latin typeface="Arial"/>
                <a:cs typeface="Arial"/>
              </a:rPr>
              <a:t>Task for the</a:t>
            </a:r>
            <a:r>
              <a:rPr sz="2600" b="1" dirty="0">
                <a:latin typeface="Arial"/>
                <a:cs typeface="Arial"/>
              </a:rPr>
              <a:t> </a:t>
            </a:r>
            <a:r>
              <a:rPr sz="2600" b="1" spc="-5" dirty="0">
                <a:latin typeface="Arial"/>
                <a:cs typeface="Arial"/>
              </a:rPr>
              <a:t>Groups</a:t>
            </a:r>
            <a:endParaRPr sz="2600" dirty="0">
              <a:latin typeface="Arial"/>
              <a:cs typeface="Arial"/>
            </a:endParaRPr>
          </a:p>
          <a:p>
            <a:pPr marL="12700" marR="5080" algn="ctr">
              <a:lnSpc>
                <a:spcPct val="115900"/>
              </a:lnSpc>
              <a:spcBef>
                <a:spcPts val="1555"/>
              </a:spcBef>
            </a:pPr>
            <a:r>
              <a:rPr sz="2800" spc="80" dirty="0">
                <a:cs typeface="Calibri"/>
              </a:rPr>
              <a:t>As </a:t>
            </a:r>
            <a:r>
              <a:rPr sz="2800" spc="260" dirty="0">
                <a:cs typeface="Calibri"/>
              </a:rPr>
              <a:t>a </a:t>
            </a:r>
            <a:r>
              <a:rPr sz="2800" spc="55" dirty="0">
                <a:cs typeface="Calibri"/>
              </a:rPr>
              <a:t>group, </a:t>
            </a:r>
            <a:r>
              <a:rPr sz="2800" spc="140" dirty="0">
                <a:cs typeface="Calibri"/>
              </a:rPr>
              <a:t>decide </a:t>
            </a:r>
            <a:r>
              <a:rPr sz="2800" spc="50" dirty="0">
                <a:cs typeface="Calibri"/>
              </a:rPr>
              <a:t>which </a:t>
            </a:r>
            <a:r>
              <a:rPr sz="2800" spc="85" dirty="0">
                <a:cs typeface="Calibri"/>
              </a:rPr>
              <a:t>conflict </a:t>
            </a:r>
            <a:r>
              <a:rPr sz="2800" spc="15" dirty="0">
                <a:cs typeface="Calibri"/>
              </a:rPr>
              <a:t>resolution  style </a:t>
            </a:r>
            <a:r>
              <a:rPr sz="2800" spc="70" dirty="0">
                <a:cs typeface="Calibri"/>
              </a:rPr>
              <a:t>(competing, </a:t>
            </a:r>
            <a:r>
              <a:rPr sz="2800" spc="85" dirty="0">
                <a:cs typeface="Calibri"/>
              </a:rPr>
              <a:t>collaborating, </a:t>
            </a:r>
            <a:r>
              <a:rPr sz="2800" spc="45" dirty="0">
                <a:cs typeface="Calibri"/>
              </a:rPr>
              <a:t>compromising, </a:t>
            </a:r>
            <a:r>
              <a:rPr sz="2800" spc="70" dirty="0">
                <a:cs typeface="Calibri"/>
              </a:rPr>
              <a:t>avoiding, </a:t>
            </a:r>
            <a:r>
              <a:rPr sz="2800" spc="-10" dirty="0">
                <a:cs typeface="Calibri"/>
              </a:rPr>
              <a:t>or </a:t>
            </a:r>
            <a:r>
              <a:rPr sz="2800" spc="105" dirty="0">
                <a:cs typeface="Calibri"/>
              </a:rPr>
              <a:t>accommodating) </a:t>
            </a:r>
            <a:r>
              <a:rPr sz="2800" spc="80" dirty="0">
                <a:cs typeface="Calibri"/>
              </a:rPr>
              <a:t>Jordan </a:t>
            </a:r>
            <a:r>
              <a:rPr sz="2800" spc="120" dirty="0">
                <a:cs typeface="Calibri"/>
              </a:rPr>
              <a:t>and </a:t>
            </a:r>
            <a:r>
              <a:rPr sz="2800" spc="90" dirty="0">
                <a:cs typeface="Calibri"/>
              </a:rPr>
              <a:t>Chris </a:t>
            </a:r>
            <a:r>
              <a:rPr sz="2800" spc="25" dirty="0">
                <a:cs typeface="Calibri"/>
              </a:rPr>
              <a:t>should </a:t>
            </a:r>
            <a:r>
              <a:rPr sz="2800" spc="50" dirty="0">
                <a:cs typeface="Calibri"/>
              </a:rPr>
              <a:t>use </a:t>
            </a:r>
            <a:r>
              <a:rPr sz="2800" spc="30" dirty="0">
                <a:cs typeface="Calibri"/>
              </a:rPr>
              <a:t>to resolve </a:t>
            </a:r>
            <a:r>
              <a:rPr sz="2800" dirty="0">
                <a:cs typeface="Calibri"/>
              </a:rPr>
              <a:t>their </a:t>
            </a:r>
            <a:r>
              <a:rPr sz="2800" spc="35" dirty="0">
                <a:cs typeface="Calibri"/>
              </a:rPr>
              <a:t>issue </a:t>
            </a:r>
            <a:r>
              <a:rPr sz="2800" spc="120" dirty="0">
                <a:cs typeface="Calibri"/>
              </a:rPr>
              <a:t>and  </a:t>
            </a:r>
            <a:r>
              <a:rPr sz="2800" spc="40" dirty="0">
                <a:cs typeface="Calibri"/>
              </a:rPr>
              <a:t>friendship. </a:t>
            </a:r>
            <a:r>
              <a:rPr lang="en-US" sz="2800" spc="60" dirty="0">
                <a:cs typeface="Calibri"/>
              </a:rPr>
              <a:t>Discuss </a:t>
            </a:r>
            <a:r>
              <a:rPr lang="en-US" sz="2800" spc="-30" dirty="0">
                <a:cs typeface="Calibri"/>
              </a:rPr>
              <a:t>why </a:t>
            </a:r>
            <a:r>
              <a:rPr lang="en-US" sz="2800" spc="-40" dirty="0">
                <a:cs typeface="Calibri"/>
              </a:rPr>
              <a:t>your </a:t>
            </a:r>
            <a:r>
              <a:rPr lang="en-US" sz="2800" spc="70" dirty="0">
                <a:cs typeface="Calibri"/>
              </a:rPr>
              <a:t>chosen  </a:t>
            </a:r>
            <a:r>
              <a:rPr lang="en-US" sz="2800" spc="10" dirty="0">
                <a:cs typeface="Calibri"/>
              </a:rPr>
              <a:t>style </a:t>
            </a:r>
            <a:r>
              <a:rPr lang="en-US" sz="2800" spc="15" dirty="0">
                <a:cs typeface="Calibri"/>
              </a:rPr>
              <a:t>is </a:t>
            </a:r>
            <a:r>
              <a:rPr lang="en-US" sz="2800" spc="70" dirty="0">
                <a:cs typeface="Calibri"/>
              </a:rPr>
              <a:t>appropriate, </a:t>
            </a:r>
            <a:r>
              <a:rPr lang="en-US" sz="2800" spc="114" dirty="0">
                <a:cs typeface="Calibri"/>
              </a:rPr>
              <a:t>and </a:t>
            </a:r>
            <a:r>
              <a:rPr lang="en-US" sz="2800" spc="60" dirty="0">
                <a:cs typeface="Calibri"/>
              </a:rPr>
              <a:t>what </a:t>
            </a:r>
            <a:r>
              <a:rPr lang="en-US" sz="2800" spc="25" dirty="0">
                <a:cs typeface="Calibri"/>
              </a:rPr>
              <a:t>the </a:t>
            </a:r>
            <a:r>
              <a:rPr lang="en-US" sz="2800" spc="55" dirty="0">
                <a:cs typeface="Calibri"/>
              </a:rPr>
              <a:t>potential  outcomes </a:t>
            </a:r>
            <a:r>
              <a:rPr lang="en-US" sz="2800" spc="85" dirty="0">
                <a:cs typeface="Calibri"/>
              </a:rPr>
              <a:t>of </a:t>
            </a:r>
            <a:r>
              <a:rPr lang="en-US" sz="2800" spc="50" dirty="0">
                <a:cs typeface="Calibri"/>
              </a:rPr>
              <a:t>using </a:t>
            </a:r>
            <a:r>
              <a:rPr lang="en-US" sz="2800" spc="45" dirty="0">
                <a:cs typeface="Calibri"/>
              </a:rPr>
              <a:t>that </a:t>
            </a:r>
            <a:r>
              <a:rPr lang="en-US" sz="2800" spc="10" dirty="0">
                <a:cs typeface="Calibri"/>
              </a:rPr>
              <a:t>style </a:t>
            </a:r>
            <a:r>
              <a:rPr lang="en-US" sz="2800" spc="80" dirty="0">
                <a:cs typeface="Calibri"/>
              </a:rPr>
              <a:t>could </a:t>
            </a:r>
            <a:r>
              <a:rPr lang="en-US" sz="2800" spc="105" dirty="0">
                <a:cs typeface="Calibri"/>
              </a:rPr>
              <a:t>be. </a:t>
            </a:r>
            <a:r>
              <a:rPr lang="en-US" sz="2800" spc="65" dirty="0">
                <a:cs typeface="Calibri"/>
              </a:rPr>
              <a:t>Be  </a:t>
            </a:r>
            <a:r>
              <a:rPr lang="en-US" sz="2800" spc="70" dirty="0">
                <a:cs typeface="Calibri"/>
              </a:rPr>
              <a:t>ready </a:t>
            </a:r>
            <a:r>
              <a:rPr lang="en-US" sz="2800" spc="25" dirty="0">
                <a:cs typeface="Calibri"/>
              </a:rPr>
              <a:t>to </a:t>
            </a:r>
            <a:r>
              <a:rPr lang="en-US" sz="2800" spc="40" dirty="0">
                <a:cs typeface="Calibri"/>
              </a:rPr>
              <a:t>present </a:t>
            </a:r>
            <a:r>
              <a:rPr lang="en-US" sz="2800" spc="114" dirty="0">
                <a:cs typeface="Calibri"/>
              </a:rPr>
              <a:t>and </a:t>
            </a:r>
            <a:r>
              <a:rPr lang="en-US" sz="2800" spc="70" dirty="0">
                <a:cs typeface="Calibri"/>
              </a:rPr>
              <a:t>explain </a:t>
            </a:r>
            <a:r>
              <a:rPr lang="en-US" sz="2800" spc="-40" dirty="0">
                <a:cs typeface="Calibri"/>
              </a:rPr>
              <a:t>your</a:t>
            </a:r>
            <a:r>
              <a:rPr lang="en-US" sz="2800" spc="405" dirty="0">
                <a:cs typeface="Calibri"/>
              </a:rPr>
              <a:t> </a:t>
            </a:r>
            <a:r>
              <a:rPr lang="en-US" sz="2800" spc="65" dirty="0">
                <a:cs typeface="Calibri"/>
              </a:rPr>
              <a:t>reasoning.</a:t>
            </a:r>
            <a:endParaRPr sz="2800" dirty="0">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69052" y="0"/>
            <a:ext cx="9897793" cy="9835250"/>
          </a:xfrm>
          <a:prstGeom prst="rect">
            <a:avLst/>
          </a:prstGeom>
          <a:blipFill>
            <a:blip r:embed="rId3" cstate="print"/>
            <a:stretch>
              <a:fillRect/>
            </a:stretch>
          </a:blipFill>
        </p:spPr>
        <p:txBody>
          <a:bodyPr wrap="square" lIns="0" tIns="0" rIns="0" bIns="0" rtlCol="0"/>
          <a:lstStyle/>
          <a:p>
            <a:endParaRPr dirty="0"/>
          </a:p>
        </p:txBody>
      </p:sp>
      <p:sp>
        <p:nvSpPr>
          <p:cNvPr id="3" name="object 3"/>
          <p:cNvSpPr/>
          <p:nvPr/>
        </p:nvSpPr>
        <p:spPr>
          <a:xfrm>
            <a:off x="11235898" y="685751"/>
            <a:ext cx="6019799" cy="3914774"/>
          </a:xfrm>
          <a:prstGeom prst="rect">
            <a:avLst/>
          </a:prstGeom>
          <a:blipFill>
            <a:blip r:embed="rId4" cstate="print"/>
            <a:stretch>
              <a:fillRect/>
            </a:stretch>
          </a:blipFill>
        </p:spPr>
        <p:txBody>
          <a:bodyPr wrap="square" lIns="0" tIns="0" rIns="0" bIns="0" rtlCol="0"/>
          <a:lstStyle/>
          <a:p>
            <a:endParaRPr dirty="0"/>
          </a:p>
        </p:txBody>
      </p:sp>
      <p:sp>
        <p:nvSpPr>
          <p:cNvPr id="4" name="object 4"/>
          <p:cNvSpPr txBox="1">
            <a:spLocks noGrp="1"/>
          </p:cNvSpPr>
          <p:nvPr>
            <p:ph type="title"/>
          </p:nvPr>
        </p:nvSpPr>
        <p:spPr>
          <a:prstGeom prst="rect">
            <a:avLst/>
          </a:prstGeom>
        </p:spPr>
        <p:txBody>
          <a:bodyPr vert="horz" wrap="square" lIns="0" tIns="132715" rIns="0" bIns="0" rtlCol="0">
            <a:spAutoFit/>
          </a:bodyPr>
          <a:lstStyle/>
          <a:p>
            <a:pPr marL="12700">
              <a:lnSpc>
                <a:spcPct val="100000"/>
              </a:lnSpc>
              <a:spcBef>
                <a:spcPts val="1045"/>
              </a:spcBef>
            </a:pPr>
            <a:r>
              <a:rPr spc="5" dirty="0"/>
              <a:t>Scenario</a:t>
            </a:r>
            <a:r>
              <a:rPr dirty="0"/>
              <a:t> </a:t>
            </a:r>
            <a:r>
              <a:rPr spc="5" dirty="0"/>
              <a:t>4:</a:t>
            </a:r>
          </a:p>
          <a:p>
            <a:pPr marL="12700" marR="5080">
              <a:lnSpc>
                <a:spcPct val="116199"/>
              </a:lnSpc>
              <a:spcBef>
                <a:spcPts val="385"/>
              </a:spcBef>
            </a:pPr>
            <a:r>
              <a:rPr b="0" spc="105" dirty="0">
                <a:latin typeface="Calibri"/>
                <a:cs typeface="Calibri"/>
              </a:rPr>
              <a:t>A </a:t>
            </a:r>
            <a:r>
              <a:rPr b="0" spc="65" dirty="0">
                <a:latin typeface="Calibri"/>
                <a:cs typeface="Calibri"/>
              </a:rPr>
              <a:t>group </a:t>
            </a:r>
            <a:r>
              <a:rPr b="0" spc="80" dirty="0">
                <a:latin typeface="Calibri"/>
                <a:cs typeface="Calibri"/>
              </a:rPr>
              <a:t>of </a:t>
            </a:r>
            <a:r>
              <a:rPr b="0" spc="20" dirty="0">
                <a:latin typeface="Calibri"/>
                <a:cs typeface="Calibri"/>
              </a:rPr>
              <a:t>friends, </a:t>
            </a:r>
            <a:r>
              <a:rPr b="0" spc="55" dirty="0">
                <a:latin typeface="Calibri"/>
                <a:cs typeface="Calibri"/>
              </a:rPr>
              <a:t>including </a:t>
            </a:r>
            <a:r>
              <a:rPr b="0" spc="35" dirty="0">
                <a:latin typeface="Calibri"/>
                <a:cs typeface="Calibri"/>
              </a:rPr>
              <a:t>Emma, </a:t>
            </a:r>
            <a:r>
              <a:rPr b="0" spc="75" dirty="0">
                <a:latin typeface="Calibri"/>
                <a:cs typeface="Calibri"/>
              </a:rPr>
              <a:t>Jake, </a:t>
            </a:r>
            <a:r>
              <a:rPr b="0" spc="110" dirty="0">
                <a:latin typeface="Calibri"/>
                <a:cs typeface="Calibri"/>
              </a:rPr>
              <a:t>and </a:t>
            </a:r>
            <a:r>
              <a:rPr b="0" spc="65" dirty="0">
                <a:latin typeface="Calibri"/>
                <a:cs typeface="Calibri"/>
              </a:rPr>
              <a:t>Olivia,  </a:t>
            </a:r>
            <a:r>
              <a:rPr b="0" spc="95" dirty="0">
                <a:latin typeface="Calibri"/>
                <a:cs typeface="Calibri"/>
              </a:rPr>
              <a:t>are </a:t>
            </a:r>
            <a:r>
              <a:rPr b="0" spc="60" dirty="0">
                <a:latin typeface="Calibri"/>
                <a:cs typeface="Calibri"/>
              </a:rPr>
              <a:t>planning </a:t>
            </a:r>
            <a:r>
              <a:rPr b="0" spc="254" dirty="0">
                <a:latin typeface="Calibri"/>
                <a:cs typeface="Calibri"/>
              </a:rPr>
              <a:t>a </a:t>
            </a:r>
            <a:r>
              <a:rPr b="0" spc="55" dirty="0">
                <a:latin typeface="Calibri"/>
                <a:cs typeface="Calibri"/>
              </a:rPr>
              <a:t>weekend </a:t>
            </a:r>
            <a:r>
              <a:rPr b="0" spc="40" dirty="0">
                <a:latin typeface="Calibri"/>
                <a:cs typeface="Calibri"/>
              </a:rPr>
              <a:t>outing. </a:t>
            </a:r>
            <a:r>
              <a:rPr b="0" spc="60" dirty="0">
                <a:latin typeface="Calibri"/>
                <a:cs typeface="Calibri"/>
              </a:rPr>
              <a:t>Emma </a:t>
            </a:r>
            <a:r>
              <a:rPr b="0" spc="50" dirty="0">
                <a:latin typeface="Calibri"/>
                <a:cs typeface="Calibri"/>
              </a:rPr>
              <a:t>wants </a:t>
            </a:r>
            <a:r>
              <a:rPr b="0" spc="20" dirty="0">
                <a:latin typeface="Calibri"/>
                <a:cs typeface="Calibri"/>
              </a:rPr>
              <a:t>to </a:t>
            </a:r>
            <a:r>
              <a:rPr b="0" spc="70" dirty="0">
                <a:latin typeface="Calibri"/>
                <a:cs typeface="Calibri"/>
              </a:rPr>
              <a:t>spend  </a:t>
            </a:r>
            <a:r>
              <a:rPr b="0" spc="20" dirty="0">
                <a:latin typeface="Calibri"/>
                <a:cs typeface="Calibri"/>
              </a:rPr>
              <a:t>the </a:t>
            </a:r>
            <a:r>
              <a:rPr b="0" spc="100" dirty="0">
                <a:latin typeface="Calibri"/>
                <a:cs typeface="Calibri"/>
              </a:rPr>
              <a:t>day </a:t>
            </a:r>
            <a:r>
              <a:rPr b="0" spc="15" dirty="0">
                <a:latin typeface="Calibri"/>
                <a:cs typeface="Calibri"/>
              </a:rPr>
              <a:t>hiking </a:t>
            </a:r>
            <a:r>
              <a:rPr b="0" spc="120" dirty="0">
                <a:latin typeface="Calibri"/>
                <a:cs typeface="Calibri"/>
              </a:rPr>
              <a:t>at </a:t>
            </a:r>
            <a:r>
              <a:rPr b="0" spc="254" dirty="0">
                <a:latin typeface="Calibri"/>
                <a:cs typeface="Calibri"/>
              </a:rPr>
              <a:t>a </a:t>
            </a:r>
            <a:r>
              <a:rPr b="0" spc="45" dirty="0">
                <a:latin typeface="Calibri"/>
                <a:cs typeface="Calibri"/>
              </a:rPr>
              <a:t>nearby </a:t>
            </a:r>
            <a:r>
              <a:rPr b="0" spc="25" dirty="0">
                <a:latin typeface="Calibri"/>
                <a:cs typeface="Calibri"/>
              </a:rPr>
              <a:t>nature </a:t>
            </a:r>
            <a:r>
              <a:rPr b="0" spc="20" dirty="0">
                <a:latin typeface="Calibri"/>
                <a:cs typeface="Calibri"/>
              </a:rPr>
              <a:t>reserve </a:t>
            </a:r>
            <a:r>
              <a:rPr b="0" spc="130" dirty="0">
                <a:latin typeface="Calibri"/>
                <a:cs typeface="Calibri"/>
              </a:rPr>
              <a:t>because </a:t>
            </a:r>
            <a:r>
              <a:rPr b="0" spc="35" dirty="0">
                <a:latin typeface="Calibri"/>
                <a:cs typeface="Calibri"/>
              </a:rPr>
              <a:t>she  </a:t>
            </a:r>
            <a:r>
              <a:rPr b="0" spc="25" dirty="0">
                <a:latin typeface="Calibri"/>
                <a:cs typeface="Calibri"/>
              </a:rPr>
              <a:t>loves </a:t>
            </a:r>
            <a:r>
              <a:rPr b="0" spc="20" dirty="0">
                <a:latin typeface="Calibri"/>
                <a:cs typeface="Calibri"/>
              </a:rPr>
              <a:t>the outdoors </a:t>
            </a:r>
            <a:r>
              <a:rPr b="0" spc="110" dirty="0">
                <a:latin typeface="Calibri"/>
                <a:cs typeface="Calibri"/>
              </a:rPr>
              <a:t>and </a:t>
            </a:r>
            <a:r>
              <a:rPr b="0" spc="50" dirty="0">
                <a:latin typeface="Calibri"/>
                <a:cs typeface="Calibri"/>
              </a:rPr>
              <a:t>wants </a:t>
            </a:r>
            <a:r>
              <a:rPr b="0" spc="20" dirty="0">
                <a:latin typeface="Calibri"/>
                <a:cs typeface="Calibri"/>
              </a:rPr>
              <a:t>to </a:t>
            </a:r>
            <a:r>
              <a:rPr b="0" spc="50" dirty="0">
                <a:latin typeface="Calibri"/>
                <a:cs typeface="Calibri"/>
              </a:rPr>
              <a:t>explore </a:t>
            </a:r>
            <a:r>
              <a:rPr b="0" spc="254" dirty="0">
                <a:latin typeface="Calibri"/>
                <a:cs typeface="Calibri"/>
              </a:rPr>
              <a:t>a </a:t>
            </a:r>
            <a:r>
              <a:rPr b="0" spc="35" dirty="0">
                <a:latin typeface="Calibri"/>
                <a:cs typeface="Calibri"/>
              </a:rPr>
              <a:t>new</a:t>
            </a:r>
            <a:r>
              <a:rPr b="0" spc="585" dirty="0">
                <a:latin typeface="Calibri"/>
                <a:cs typeface="Calibri"/>
              </a:rPr>
              <a:t> </a:t>
            </a:r>
            <a:r>
              <a:rPr b="0" spc="20" dirty="0">
                <a:latin typeface="Calibri"/>
                <a:cs typeface="Calibri"/>
              </a:rPr>
              <a:t>trail.</a:t>
            </a:r>
            <a:endParaRPr dirty="0">
              <a:latin typeface="Calibri"/>
              <a:cs typeface="Calibri"/>
            </a:endParaRPr>
          </a:p>
        </p:txBody>
      </p:sp>
      <p:sp>
        <p:nvSpPr>
          <p:cNvPr id="5" name="object 5"/>
          <p:cNvSpPr txBox="1">
            <a:spLocks noGrp="1"/>
          </p:cNvSpPr>
          <p:nvPr>
            <p:ph type="body" idx="1"/>
          </p:nvPr>
        </p:nvSpPr>
        <p:spPr>
          <a:xfrm>
            <a:off x="1016000" y="2820937"/>
            <a:ext cx="8605520" cy="3559175"/>
          </a:xfrm>
          <a:prstGeom prst="rect">
            <a:avLst/>
          </a:prstGeom>
        </p:spPr>
        <p:txBody>
          <a:bodyPr vert="horz" wrap="square" lIns="0" tIns="12700" rIns="0" bIns="0" rtlCol="0">
            <a:spAutoFit/>
          </a:bodyPr>
          <a:lstStyle/>
          <a:p>
            <a:pPr marL="12700" marR="5080">
              <a:lnSpc>
                <a:spcPct val="116199"/>
              </a:lnSpc>
              <a:spcBef>
                <a:spcPts val="100"/>
              </a:spcBef>
            </a:pPr>
            <a:r>
              <a:rPr sz="2800" spc="75" dirty="0"/>
              <a:t>Jake, </a:t>
            </a:r>
            <a:r>
              <a:rPr sz="2800" spc="10" dirty="0"/>
              <a:t>however, </a:t>
            </a:r>
            <a:r>
              <a:rPr sz="2800" spc="20" dirty="0"/>
              <a:t>dislikes </a:t>
            </a:r>
            <a:r>
              <a:rPr sz="2800" spc="15" dirty="0"/>
              <a:t>hiking </a:t>
            </a:r>
            <a:r>
              <a:rPr sz="2800" spc="110" dirty="0"/>
              <a:t>and </a:t>
            </a:r>
            <a:r>
              <a:rPr sz="2800" spc="25" dirty="0"/>
              <a:t>would </a:t>
            </a:r>
            <a:r>
              <a:rPr sz="2800" spc="15" dirty="0"/>
              <a:t>rather </a:t>
            </a:r>
            <a:r>
              <a:rPr sz="2800" spc="70" dirty="0"/>
              <a:t>spend  </a:t>
            </a:r>
            <a:r>
              <a:rPr sz="2800" spc="20" dirty="0"/>
              <a:t>the </a:t>
            </a:r>
            <a:r>
              <a:rPr sz="2800" spc="100" dirty="0"/>
              <a:t>day </a:t>
            </a:r>
            <a:r>
              <a:rPr sz="2800" spc="120" dirty="0"/>
              <a:t>at </a:t>
            </a:r>
            <a:r>
              <a:rPr sz="2800" spc="20" dirty="0"/>
              <a:t>the </a:t>
            </a:r>
            <a:r>
              <a:rPr sz="2800" spc="25" dirty="0"/>
              <a:t>mall </a:t>
            </a:r>
            <a:r>
              <a:rPr sz="2800" spc="110" dirty="0"/>
              <a:t>and </a:t>
            </a:r>
            <a:r>
              <a:rPr sz="2800" spc="150" dirty="0"/>
              <a:t>catch </a:t>
            </a:r>
            <a:r>
              <a:rPr sz="2800" spc="254" dirty="0"/>
              <a:t>a </a:t>
            </a:r>
            <a:r>
              <a:rPr sz="2800" spc="10" dirty="0"/>
              <a:t>movie. </a:t>
            </a:r>
            <a:r>
              <a:rPr sz="2800" spc="85" dirty="0"/>
              <a:t>Olivia </a:t>
            </a:r>
            <a:r>
              <a:rPr sz="2800" spc="10" dirty="0"/>
              <a:t>is </a:t>
            </a:r>
            <a:r>
              <a:rPr sz="2800" spc="30" dirty="0"/>
              <a:t>stuck </a:t>
            </a:r>
            <a:r>
              <a:rPr sz="2800" spc="-25" dirty="0"/>
              <a:t>in  </a:t>
            </a:r>
            <a:r>
              <a:rPr sz="2800" spc="20" dirty="0"/>
              <a:t>the </a:t>
            </a:r>
            <a:r>
              <a:rPr sz="2800" spc="25" dirty="0"/>
              <a:t>middle, </a:t>
            </a:r>
            <a:r>
              <a:rPr sz="2800" spc="35" dirty="0"/>
              <a:t>enjoying </a:t>
            </a:r>
            <a:r>
              <a:rPr sz="2800" spc="30" dirty="0"/>
              <a:t>both </a:t>
            </a:r>
            <a:r>
              <a:rPr sz="2800" spc="45" dirty="0"/>
              <a:t>activities, </a:t>
            </a:r>
            <a:r>
              <a:rPr sz="2800" spc="20" dirty="0"/>
              <a:t>but </a:t>
            </a:r>
            <a:r>
              <a:rPr sz="2800" spc="-35" dirty="0"/>
              <a:t>isn’t </a:t>
            </a:r>
            <a:r>
              <a:rPr sz="2800" dirty="0"/>
              <a:t>sure </a:t>
            </a:r>
            <a:r>
              <a:rPr sz="2800" spc="40" dirty="0"/>
              <a:t>which  </a:t>
            </a:r>
            <a:r>
              <a:rPr sz="2800" spc="75" dirty="0"/>
              <a:t>plan </a:t>
            </a:r>
            <a:r>
              <a:rPr sz="2800" spc="20" dirty="0"/>
              <a:t>to </a:t>
            </a:r>
            <a:r>
              <a:rPr sz="2800" spc="80" dirty="0"/>
              <a:t>choose. </a:t>
            </a:r>
            <a:r>
              <a:rPr sz="2800" spc="70" dirty="0"/>
              <a:t>As </a:t>
            </a:r>
            <a:r>
              <a:rPr sz="2800" spc="20" dirty="0"/>
              <a:t>the </a:t>
            </a:r>
            <a:r>
              <a:rPr sz="2800" spc="55" dirty="0"/>
              <a:t>weekend </a:t>
            </a:r>
            <a:r>
              <a:rPr sz="2800" spc="110" dirty="0"/>
              <a:t>gets </a:t>
            </a:r>
            <a:r>
              <a:rPr sz="2800" spc="45" dirty="0"/>
              <a:t>closer, </a:t>
            </a:r>
            <a:r>
              <a:rPr sz="2800" spc="20" dirty="0"/>
              <a:t>the  </a:t>
            </a:r>
            <a:r>
              <a:rPr sz="2800" spc="70" dirty="0"/>
              <a:t>disagreement </a:t>
            </a:r>
            <a:r>
              <a:rPr sz="2800" spc="95" dirty="0"/>
              <a:t>becomes </a:t>
            </a:r>
            <a:r>
              <a:rPr sz="2800" spc="-5" dirty="0"/>
              <a:t>more </a:t>
            </a:r>
            <a:r>
              <a:rPr sz="2800" spc="45" dirty="0"/>
              <a:t>pronounced, </a:t>
            </a:r>
            <a:r>
              <a:rPr sz="2800" spc="-10" dirty="0"/>
              <a:t>with </a:t>
            </a:r>
            <a:r>
              <a:rPr sz="2800" spc="60" dirty="0"/>
              <a:t>Emma  </a:t>
            </a:r>
            <a:r>
              <a:rPr sz="2800" spc="110" dirty="0"/>
              <a:t>and </a:t>
            </a:r>
            <a:r>
              <a:rPr sz="2800" spc="105" dirty="0"/>
              <a:t>Jake </a:t>
            </a:r>
            <a:r>
              <a:rPr sz="2800" spc="30" dirty="0"/>
              <a:t>both </a:t>
            </a:r>
            <a:r>
              <a:rPr sz="2800" spc="85" dirty="0"/>
              <a:t>feeling </a:t>
            </a:r>
            <a:r>
              <a:rPr sz="2800" spc="10" dirty="0"/>
              <a:t>strongly </a:t>
            </a:r>
            <a:r>
              <a:rPr sz="2800" spc="75" dirty="0"/>
              <a:t>about </a:t>
            </a:r>
            <a:r>
              <a:rPr sz="2800" spc="-10" dirty="0"/>
              <a:t>their </a:t>
            </a:r>
            <a:r>
              <a:rPr sz="2800" spc="70" dirty="0"/>
              <a:t>preferences  </a:t>
            </a:r>
            <a:r>
              <a:rPr sz="2800" spc="110" dirty="0"/>
              <a:t>and </a:t>
            </a:r>
            <a:r>
              <a:rPr sz="2800" spc="5" dirty="0"/>
              <a:t>neither </a:t>
            </a:r>
            <a:r>
              <a:rPr sz="2800" spc="30" dirty="0"/>
              <a:t>willing </a:t>
            </a:r>
            <a:r>
              <a:rPr sz="2800" spc="20" dirty="0"/>
              <a:t>to </a:t>
            </a:r>
            <a:r>
              <a:rPr sz="2800" spc="140" dirty="0"/>
              <a:t>back</a:t>
            </a:r>
            <a:r>
              <a:rPr sz="2800" spc="455" dirty="0"/>
              <a:t> </a:t>
            </a:r>
            <a:r>
              <a:rPr sz="2800" spc="40" dirty="0"/>
              <a:t>down.</a:t>
            </a:r>
          </a:p>
        </p:txBody>
      </p:sp>
      <p:sp>
        <p:nvSpPr>
          <p:cNvPr id="6" name="object 6"/>
          <p:cNvSpPr txBox="1"/>
          <p:nvPr/>
        </p:nvSpPr>
        <p:spPr>
          <a:xfrm>
            <a:off x="1016000" y="6933155"/>
            <a:ext cx="8700135" cy="2549525"/>
          </a:xfrm>
          <a:prstGeom prst="rect">
            <a:avLst/>
          </a:prstGeom>
        </p:spPr>
        <p:txBody>
          <a:bodyPr vert="horz" wrap="square" lIns="0" tIns="12700" rIns="0" bIns="0" rtlCol="0">
            <a:spAutoFit/>
          </a:bodyPr>
          <a:lstStyle/>
          <a:p>
            <a:pPr marL="12700" marR="5080">
              <a:lnSpc>
                <a:spcPct val="116199"/>
              </a:lnSpc>
              <a:spcBef>
                <a:spcPts val="100"/>
              </a:spcBef>
            </a:pPr>
            <a:r>
              <a:rPr sz="2800" spc="-95" dirty="0">
                <a:latin typeface="Calibri"/>
                <a:cs typeface="Calibri"/>
              </a:rPr>
              <a:t>With </a:t>
            </a:r>
            <a:r>
              <a:rPr sz="2800" spc="20" dirty="0">
                <a:latin typeface="Calibri"/>
                <a:cs typeface="Calibri"/>
              </a:rPr>
              <a:t>the </a:t>
            </a:r>
            <a:r>
              <a:rPr sz="2800" spc="55" dirty="0">
                <a:latin typeface="Calibri"/>
                <a:cs typeface="Calibri"/>
              </a:rPr>
              <a:t>weekend </a:t>
            </a:r>
            <a:r>
              <a:rPr sz="2800" spc="95" dirty="0">
                <a:latin typeface="Calibri"/>
                <a:cs typeface="Calibri"/>
              </a:rPr>
              <a:t>approaching, </a:t>
            </a:r>
            <a:r>
              <a:rPr sz="2800" spc="20" dirty="0">
                <a:latin typeface="Calibri"/>
                <a:cs typeface="Calibri"/>
              </a:rPr>
              <a:t>the </a:t>
            </a:r>
            <a:r>
              <a:rPr sz="2800" spc="30" dirty="0">
                <a:latin typeface="Calibri"/>
                <a:cs typeface="Calibri"/>
              </a:rPr>
              <a:t>friends </a:t>
            </a:r>
            <a:r>
              <a:rPr sz="2800" spc="80" dirty="0">
                <a:latin typeface="Calibri"/>
                <a:cs typeface="Calibri"/>
              </a:rPr>
              <a:t>realize </a:t>
            </a:r>
            <a:r>
              <a:rPr sz="2800" spc="-5" dirty="0">
                <a:latin typeface="Calibri"/>
                <a:cs typeface="Calibri"/>
              </a:rPr>
              <a:t>they  </a:t>
            </a:r>
            <a:r>
              <a:rPr sz="2800" spc="85" dirty="0">
                <a:latin typeface="Calibri"/>
                <a:cs typeface="Calibri"/>
              </a:rPr>
              <a:t>need </a:t>
            </a:r>
            <a:r>
              <a:rPr sz="2800" spc="20" dirty="0">
                <a:latin typeface="Calibri"/>
                <a:cs typeface="Calibri"/>
              </a:rPr>
              <a:t>to </a:t>
            </a:r>
            <a:r>
              <a:rPr sz="2800" spc="60" dirty="0">
                <a:latin typeface="Calibri"/>
                <a:cs typeface="Calibri"/>
              </a:rPr>
              <a:t>figure </a:t>
            </a:r>
            <a:r>
              <a:rPr sz="2800" dirty="0">
                <a:latin typeface="Calibri"/>
                <a:cs typeface="Calibri"/>
              </a:rPr>
              <a:t>out </a:t>
            </a:r>
            <a:r>
              <a:rPr sz="2800" spc="254" dirty="0">
                <a:latin typeface="Calibri"/>
                <a:cs typeface="Calibri"/>
              </a:rPr>
              <a:t>a </a:t>
            </a:r>
            <a:r>
              <a:rPr sz="2800" spc="75" dirty="0">
                <a:latin typeface="Calibri"/>
                <a:cs typeface="Calibri"/>
              </a:rPr>
              <a:t>plan </a:t>
            </a:r>
            <a:r>
              <a:rPr sz="2800" spc="20" dirty="0">
                <a:latin typeface="Calibri"/>
                <a:cs typeface="Calibri"/>
              </a:rPr>
              <a:t>quickly </a:t>
            </a:r>
            <a:r>
              <a:rPr sz="2800" spc="-25" dirty="0">
                <a:latin typeface="Calibri"/>
                <a:cs typeface="Calibri"/>
              </a:rPr>
              <a:t>or </a:t>
            </a:r>
            <a:r>
              <a:rPr sz="2800" spc="-45" dirty="0">
                <a:latin typeface="Calibri"/>
                <a:cs typeface="Calibri"/>
              </a:rPr>
              <a:t>risk </a:t>
            </a:r>
            <a:r>
              <a:rPr sz="2800" dirty="0">
                <a:latin typeface="Calibri"/>
                <a:cs typeface="Calibri"/>
              </a:rPr>
              <a:t>not </a:t>
            </a:r>
            <a:r>
              <a:rPr sz="2800" spc="75" dirty="0">
                <a:latin typeface="Calibri"/>
                <a:cs typeface="Calibri"/>
              </a:rPr>
              <a:t>spending  </a:t>
            </a:r>
            <a:r>
              <a:rPr sz="2800" dirty="0">
                <a:latin typeface="Calibri"/>
                <a:cs typeface="Calibri"/>
              </a:rPr>
              <a:t>time </a:t>
            </a:r>
            <a:r>
              <a:rPr sz="2800" spc="55" dirty="0">
                <a:latin typeface="Calibri"/>
                <a:cs typeface="Calibri"/>
              </a:rPr>
              <a:t>together </a:t>
            </a:r>
            <a:r>
              <a:rPr sz="2800" spc="120" dirty="0">
                <a:latin typeface="Calibri"/>
                <a:cs typeface="Calibri"/>
              </a:rPr>
              <a:t>at </a:t>
            </a:r>
            <a:r>
              <a:rPr sz="2800" spc="60" dirty="0">
                <a:latin typeface="Calibri"/>
                <a:cs typeface="Calibri"/>
              </a:rPr>
              <a:t>all. </a:t>
            </a:r>
            <a:r>
              <a:rPr sz="2800" dirty="0">
                <a:latin typeface="Calibri"/>
                <a:cs typeface="Calibri"/>
              </a:rPr>
              <a:t>Tensions </a:t>
            </a:r>
            <a:r>
              <a:rPr sz="2800" spc="95" dirty="0">
                <a:latin typeface="Calibri"/>
                <a:cs typeface="Calibri"/>
              </a:rPr>
              <a:t>are </a:t>
            </a:r>
            <a:r>
              <a:rPr sz="2800" spc="15" dirty="0">
                <a:latin typeface="Calibri"/>
                <a:cs typeface="Calibri"/>
              </a:rPr>
              <a:t>rising, </a:t>
            </a:r>
            <a:r>
              <a:rPr sz="2800" spc="110" dirty="0">
                <a:latin typeface="Calibri"/>
                <a:cs typeface="Calibri"/>
              </a:rPr>
              <a:t>and </a:t>
            </a:r>
            <a:r>
              <a:rPr sz="2800" spc="155" dirty="0">
                <a:latin typeface="Calibri"/>
                <a:cs typeface="Calibri"/>
              </a:rPr>
              <a:t>each </a:t>
            </a:r>
            <a:r>
              <a:rPr sz="2800" spc="30" dirty="0">
                <a:latin typeface="Calibri"/>
                <a:cs typeface="Calibri"/>
              </a:rPr>
              <a:t>friend  </a:t>
            </a:r>
            <a:r>
              <a:rPr sz="2800" spc="10" dirty="0">
                <a:latin typeface="Calibri"/>
                <a:cs typeface="Calibri"/>
              </a:rPr>
              <a:t>is </a:t>
            </a:r>
            <a:r>
              <a:rPr sz="2800" spc="15" dirty="0">
                <a:latin typeface="Calibri"/>
                <a:cs typeface="Calibri"/>
              </a:rPr>
              <a:t>worried </a:t>
            </a:r>
            <a:r>
              <a:rPr sz="2800" spc="75" dirty="0">
                <a:latin typeface="Calibri"/>
                <a:cs typeface="Calibri"/>
              </a:rPr>
              <a:t>about </a:t>
            </a:r>
            <a:r>
              <a:rPr sz="2800" spc="100" dirty="0">
                <a:latin typeface="Calibri"/>
                <a:cs typeface="Calibri"/>
              </a:rPr>
              <a:t>being </a:t>
            </a:r>
            <a:r>
              <a:rPr sz="2800" spc="75" dirty="0">
                <a:latin typeface="Calibri"/>
                <a:cs typeface="Calibri"/>
              </a:rPr>
              <a:t>disappointed </a:t>
            </a:r>
            <a:r>
              <a:rPr sz="2800" spc="50" dirty="0">
                <a:latin typeface="Calibri"/>
                <a:cs typeface="Calibri"/>
              </a:rPr>
              <a:t>if </a:t>
            </a:r>
            <a:r>
              <a:rPr sz="2800" spc="-10" dirty="0">
                <a:latin typeface="Calibri"/>
                <a:cs typeface="Calibri"/>
              </a:rPr>
              <a:t>their </a:t>
            </a:r>
            <a:r>
              <a:rPr sz="2800" spc="130" dirty="0">
                <a:latin typeface="Calibri"/>
                <a:cs typeface="Calibri"/>
              </a:rPr>
              <a:t>idea </a:t>
            </a:r>
            <a:r>
              <a:rPr sz="2800" spc="-35" dirty="0">
                <a:latin typeface="Calibri"/>
                <a:cs typeface="Calibri"/>
              </a:rPr>
              <a:t>isn’t  </a:t>
            </a:r>
            <a:r>
              <a:rPr sz="2800" spc="65" dirty="0">
                <a:latin typeface="Calibri"/>
                <a:cs typeface="Calibri"/>
              </a:rPr>
              <a:t>chosen.</a:t>
            </a:r>
            <a:endParaRPr sz="2800" dirty="0">
              <a:latin typeface="Calibri"/>
              <a:cs typeface="Calibri"/>
            </a:endParaRPr>
          </a:p>
        </p:txBody>
      </p:sp>
      <p:sp>
        <p:nvSpPr>
          <p:cNvPr id="7" name="object 7"/>
          <p:cNvSpPr txBox="1"/>
          <p:nvPr/>
        </p:nvSpPr>
        <p:spPr>
          <a:xfrm>
            <a:off x="10898825" y="5406134"/>
            <a:ext cx="7074534" cy="4659630"/>
          </a:xfrm>
          <a:prstGeom prst="rect">
            <a:avLst/>
          </a:prstGeom>
        </p:spPr>
        <p:txBody>
          <a:bodyPr vert="horz" wrap="square" lIns="0" tIns="12700" rIns="0" bIns="0" rtlCol="0">
            <a:spAutoFit/>
          </a:bodyPr>
          <a:lstStyle/>
          <a:p>
            <a:pPr marL="43815" algn="ctr">
              <a:lnSpc>
                <a:spcPct val="100000"/>
              </a:lnSpc>
              <a:spcBef>
                <a:spcPts val="100"/>
              </a:spcBef>
            </a:pPr>
            <a:r>
              <a:rPr sz="2600" b="1" spc="-5" dirty="0">
                <a:latin typeface="Arial"/>
                <a:cs typeface="Arial"/>
              </a:rPr>
              <a:t>Task for the</a:t>
            </a:r>
            <a:r>
              <a:rPr sz="2600" b="1" dirty="0">
                <a:latin typeface="Arial"/>
                <a:cs typeface="Arial"/>
              </a:rPr>
              <a:t> </a:t>
            </a:r>
            <a:r>
              <a:rPr sz="2600" b="1" spc="-5" dirty="0">
                <a:latin typeface="Arial"/>
                <a:cs typeface="Arial"/>
              </a:rPr>
              <a:t>Groups</a:t>
            </a:r>
            <a:endParaRPr sz="2600" dirty="0">
              <a:latin typeface="Arial"/>
              <a:cs typeface="Arial"/>
            </a:endParaRPr>
          </a:p>
          <a:p>
            <a:pPr marL="12700" marR="5080" algn="ctr">
              <a:lnSpc>
                <a:spcPct val="116199"/>
              </a:lnSpc>
              <a:spcBef>
                <a:spcPts val="1570"/>
              </a:spcBef>
            </a:pPr>
            <a:r>
              <a:rPr sz="2800" spc="70" dirty="0">
                <a:cs typeface="Calibri"/>
              </a:rPr>
              <a:t>As </a:t>
            </a:r>
            <a:r>
              <a:rPr sz="2800" spc="254" dirty="0">
                <a:cs typeface="Calibri"/>
              </a:rPr>
              <a:t>a </a:t>
            </a:r>
            <a:r>
              <a:rPr sz="2800" spc="45" dirty="0">
                <a:cs typeface="Calibri"/>
              </a:rPr>
              <a:t>group, </a:t>
            </a:r>
            <a:r>
              <a:rPr sz="2800" spc="130" dirty="0">
                <a:cs typeface="Calibri"/>
              </a:rPr>
              <a:t>decide </a:t>
            </a:r>
            <a:r>
              <a:rPr sz="2800" spc="40" dirty="0">
                <a:cs typeface="Calibri"/>
              </a:rPr>
              <a:t>which </a:t>
            </a:r>
            <a:r>
              <a:rPr sz="2800" spc="75" dirty="0">
                <a:cs typeface="Calibri"/>
              </a:rPr>
              <a:t>conflict </a:t>
            </a:r>
            <a:r>
              <a:rPr sz="2800" dirty="0">
                <a:cs typeface="Calibri"/>
              </a:rPr>
              <a:t>resolution  </a:t>
            </a:r>
            <a:r>
              <a:rPr sz="2800" spc="5" dirty="0">
                <a:cs typeface="Calibri"/>
              </a:rPr>
              <a:t>style </a:t>
            </a:r>
            <a:r>
              <a:rPr sz="2800" spc="60" dirty="0">
                <a:cs typeface="Calibri"/>
              </a:rPr>
              <a:t>(competing, </a:t>
            </a:r>
            <a:r>
              <a:rPr sz="2800" spc="75" dirty="0">
                <a:cs typeface="Calibri"/>
              </a:rPr>
              <a:t>collaborating,  </a:t>
            </a:r>
            <a:r>
              <a:rPr sz="2800" spc="35" dirty="0">
                <a:cs typeface="Calibri"/>
              </a:rPr>
              <a:t>compromising, </a:t>
            </a:r>
            <a:r>
              <a:rPr sz="2800" spc="60" dirty="0">
                <a:cs typeface="Calibri"/>
              </a:rPr>
              <a:t>avoiding, </a:t>
            </a:r>
            <a:r>
              <a:rPr sz="2800" spc="-25" dirty="0">
                <a:cs typeface="Calibri"/>
              </a:rPr>
              <a:t>or </a:t>
            </a:r>
            <a:r>
              <a:rPr sz="2800" spc="95" dirty="0">
                <a:cs typeface="Calibri"/>
              </a:rPr>
              <a:t>accommodating)  </a:t>
            </a:r>
            <a:r>
              <a:rPr sz="2800" spc="35" dirty="0">
                <a:cs typeface="Calibri"/>
              </a:rPr>
              <a:t>Emma, </a:t>
            </a:r>
            <a:r>
              <a:rPr sz="2800" spc="75" dirty="0">
                <a:cs typeface="Calibri"/>
              </a:rPr>
              <a:t>Jake, </a:t>
            </a:r>
            <a:r>
              <a:rPr sz="2800" spc="110" dirty="0">
                <a:cs typeface="Calibri"/>
              </a:rPr>
              <a:t>and </a:t>
            </a:r>
            <a:r>
              <a:rPr sz="2800" spc="85" dirty="0">
                <a:cs typeface="Calibri"/>
              </a:rPr>
              <a:t>Olivia </a:t>
            </a:r>
            <a:r>
              <a:rPr sz="2800" spc="15" dirty="0">
                <a:cs typeface="Calibri"/>
              </a:rPr>
              <a:t>should </a:t>
            </a:r>
            <a:r>
              <a:rPr sz="2800" spc="35" dirty="0">
                <a:cs typeface="Calibri"/>
              </a:rPr>
              <a:t>use </a:t>
            </a:r>
            <a:r>
              <a:rPr sz="2800" spc="20" dirty="0">
                <a:cs typeface="Calibri"/>
              </a:rPr>
              <a:t>to </a:t>
            </a:r>
            <a:r>
              <a:rPr sz="2800" spc="65" dirty="0">
                <a:cs typeface="Calibri"/>
              </a:rPr>
              <a:t>have </a:t>
            </a:r>
            <a:r>
              <a:rPr sz="2800" spc="254" dirty="0">
                <a:cs typeface="Calibri"/>
              </a:rPr>
              <a:t>a  </a:t>
            </a:r>
            <a:r>
              <a:rPr sz="2800" dirty="0">
                <a:cs typeface="Calibri"/>
              </a:rPr>
              <a:t>fun </a:t>
            </a:r>
            <a:r>
              <a:rPr sz="2800" spc="55" dirty="0">
                <a:cs typeface="Calibri"/>
              </a:rPr>
              <a:t>weekend. </a:t>
            </a:r>
            <a:r>
              <a:rPr lang="en-US" sz="2800" spc="60" dirty="0">
                <a:cs typeface="Calibri"/>
              </a:rPr>
              <a:t>Discuss </a:t>
            </a:r>
            <a:r>
              <a:rPr lang="en-US" sz="2800" spc="-30" dirty="0">
                <a:cs typeface="Calibri"/>
              </a:rPr>
              <a:t>why </a:t>
            </a:r>
            <a:r>
              <a:rPr lang="en-US" sz="2800" spc="-40" dirty="0">
                <a:cs typeface="Calibri"/>
              </a:rPr>
              <a:t>your </a:t>
            </a:r>
            <a:r>
              <a:rPr lang="en-US" sz="2800" spc="70" dirty="0">
                <a:cs typeface="Calibri"/>
              </a:rPr>
              <a:t>chosen </a:t>
            </a:r>
            <a:r>
              <a:rPr lang="en-US" sz="2800" spc="10" dirty="0">
                <a:cs typeface="Calibri"/>
              </a:rPr>
              <a:t>style </a:t>
            </a:r>
            <a:r>
              <a:rPr lang="en-US" sz="2800" spc="15" dirty="0">
                <a:cs typeface="Calibri"/>
              </a:rPr>
              <a:t>is </a:t>
            </a:r>
            <a:r>
              <a:rPr lang="en-US" sz="2800" spc="70" dirty="0">
                <a:cs typeface="Calibri"/>
              </a:rPr>
              <a:t>appropriate, </a:t>
            </a:r>
            <a:r>
              <a:rPr lang="en-US" sz="2800" spc="114" dirty="0">
                <a:cs typeface="Calibri"/>
              </a:rPr>
              <a:t>and </a:t>
            </a:r>
            <a:r>
              <a:rPr lang="en-US" sz="2800" spc="60" dirty="0">
                <a:cs typeface="Calibri"/>
              </a:rPr>
              <a:t>what </a:t>
            </a:r>
            <a:r>
              <a:rPr lang="en-US" sz="2800" spc="25" dirty="0">
                <a:cs typeface="Calibri"/>
              </a:rPr>
              <a:t>the </a:t>
            </a:r>
            <a:r>
              <a:rPr lang="en-US" sz="2800" spc="55" dirty="0">
                <a:cs typeface="Calibri"/>
              </a:rPr>
              <a:t>potential  outcomes </a:t>
            </a:r>
            <a:r>
              <a:rPr lang="en-US" sz="2800" spc="85" dirty="0">
                <a:cs typeface="Calibri"/>
              </a:rPr>
              <a:t>of </a:t>
            </a:r>
            <a:r>
              <a:rPr lang="en-US" sz="2800" spc="50" dirty="0">
                <a:cs typeface="Calibri"/>
              </a:rPr>
              <a:t>using </a:t>
            </a:r>
            <a:r>
              <a:rPr lang="en-US" sz="2800" spc="45" dirty="0">
                <a:cs typeface="Calibri"/>
              </a:rPr>
              <a:t>that </a:t>
            </a:r>
            <a:r>
              <a:rPr lang="en-US" sz="2800" spc="10" dirty="0">
                <a:cs typeface="Calibri"/>
              </a:rPr>
              <a:t>style </a:t>
            </a:r>
            <a:r>
              <a:rPr lang="en-US" sz="2800" spc="80" dirty="0">
                <a:cs typeface="Calibri"/>
              </a:rPr>
              <a:t>could </a:t>
            </a:r>
            <a:r>
              <a:rPr lang="en-US" sz="2800" spc="105" dirty="0">
                <a:cs typeface="Calibri"/>
              </a:rPr>
              <a:t>be. </a:t>
            </a:r>
            <a:r>
              <a:rPr lang="en-US" sz="2800" spc="65" dirty="0">
                <a:cs typeface="Calibri"/>
              </a:rPr>
              <a:t>Be  </a:t>
            </a:r>
            <a:r>
              <a:rPr lang="en-US" sz="2800" spc="70" dirty="0">
                <a:cs typeface="Calibri"/>
              </a:rPr>
              <a:t>ready </a:t>
            </a:r>
            <a:r>
              <a:rPr lang="en-US" sz="2800" spc="25" dirty="0">
                <a:cs typeface="Calibri"/>
              </a:rPr>
              <a:t>to </a:t>
            </a:r>
            <a:r>
              <a:rPr lang="en-US" sz="2800" spc="40" dirty="0">
                <a:cs typeface="Calibri"/>
              </a:rPr>
              <a:t>present </a:t>
            </a:r>
            <a:r>
              <a:rPr lang="en-US" sz="2800" spc="114" dirty="0">
                <a:cs typeface="Calibri"/>
              </a:rPr>
              <a:t>and </a:t>
            </a:r>
            <a:r>
              <a:rPr lang="en-US" sz="2800" spc="70" dirty="0">
                <a:cs typeface="Calibri"/>
              </a:rPr>
              <a:t>explain </a:t>
            </a:r>
            <a:r>
              <a:rPr lang="en-US" sz="2800" spc="-40" dirty="0">
                <a:cs typeface="Calibri"/>
              </a:rPr>
              <a:t>your</a:t>
            </a:r>
            <a:r>
              <a:rPr lang="en-US" sz="2800" spc="405" dirty="0">
                <a:cs typeface="Calibri"/>
              </a:rPr>
              <a:t> </a:t>
            </a:r>
            <a:r>
              <a:rPr lang="en-US" sz="2800" spc="65" dirty="0">
                <a:cs typeface="Calibri"/>
              </a:rPr>
              <a:t>reasoning.</a:t>
            </a:r>
            <a:endParaRPr sz="2800" dirty="0">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69052" y="0"/>
            <a:ext cx="9897793" cy="9835250"/>
          </a:xfrm>
          <a:prstGeom prst="rect">
            <a:avLst/>
          </a:prstGeom>
          <a:blipFill>
            <a:blip r:embed="rId3" cstate="print"/>
            <a:stretch>
              <a:fillRect/>
            </a:stretch>
          </a:blipFill>
        </p:spPr>
        <p:txBody>
          <a:bodyPr wrap="square" lIns="0" tIns="0" rIns="0" bIns="0" rtlCol="0"/>
          <a:lstStyle/>
          <a:p>
            <a:endParaRPr dirty="0"/>
          </a:p>
        </p:txBody>
      </p:sp>
      <p:sp>
        <p:nvSpPr>
          <p:cNvPr id="3" name="object 3"/>
          <p:cNvSpPr/>
          <p:nvPr/>
        </p:nvSpPr>
        <p:spPr>
          <a:xfrm>
            <a:off x="11353425" y="489430"/>
            <a:ext cx="6210299" cy="4133849"/>
          </a:xfrm>
          <a:prstGeom prst="rect">
            <a:avLst/>
          </a:prstGeom>
          <a:blipFill>
            <a:blip r:embed="rId4" cstate="print"/>
            <a:stretch>
              <a:fillRect/>
            </a:stretch>
          </a:blipFill>
        </p:spPr>
        <p:txBody>
          <a:bodyPr wrap="square" lIns="0" tIns="0" rIns="0" bIns="0" rtlCol="0"/>
          <a:lstStyle/>
          <a:p>
            <a:endParaRPr dirty="0"/>
          </a:p>
        </p:txBody>
      </p:sp>
      <p:sp>
        <p:nvSpPr>
          <p:cNvPr id="4" name="object 4"/>
          <p:cNvSpPr txBox="1"/>
          <p:nvPr/>
        </p:nvSpPr>
        <p:spPr>
          <a:xfrm>
            <a:off x="4326408" y="2400300"/>
            <a:ext cx="1783080" cy="416559"/>
          </a:xfrm>
          <a:prstGeom prst="rect">
            <a:avLst/>
          </a:prstGeom>
        </p:spPr>
        <p:txBody>
          <a:bodyPr vert="horz" wrap="square" lIns="0" tIns="14604" rIns="0" bIns="0" rtlCol="0">
            <a:spAutoFit/>
          </a:bodyPr>
          <a:lstStyle/>
          <a:p>
            <a:pPr marL="12700">
              <a:lnSpc>
                <a:spcPct val="100000"/>
              </a:lnSpc>
              <a:spcBef>
                <a:spcPts val="114"/>
              </a:spcBef>
            </a:pPr>
            <a:r>
              <a:rPr sz="2550" b="1" spc="5" dirty="0">
                <a:latin typeface="Arial"/>
                <a:cs typeface="Arial"/>
              </a:rPr>
              <a:t>Scenario</a:t>
            </a:r>
            <a:r>
              <a:rPr sz="2550" b="1" spc="-75" dirty="0">
                <a:latin typeface="Arial"/>
                <a:cs typeface="Arial"/>
              </a:rPr>
              <a:t> </a:t>
            </a:r>
            <a:r>
              <a:rPr sz="2550" b="1" dirty="0">
                <a:latin typeface="Arial"/>
                <a:cs typeface="Arial"/>
              </a:rPr>
              <a:t>5:</a:t>
            </a:r>
            <a:endParaRPr sz="2550" dirty="0">
              <a:latin typeface="Arial"/>
              <a:cs typeface="Arial"/>
            </a:endParaRPr>
          </a:p>
        </p:txBody>
      </p:sp>
      <p:sp>
        <p:nvSpPr>
          <p:cNvPr id="5" name="object 5"/>
          <p:cNvSpPr txBox="1">
            <a:spLocks noGrp="1"/>
          </p:cNvSpPr>
          <p:nvPr>
            <p:ph type="title"/>
          </p:nvPr>
        </p:nvSpPr>
        <p:spPr>
          <a:xfrm>
            <a:off x="832638" y="3397250"/>
            <a:ext cx="8770620" cy="3492500"/>
          </a:xfrm>
          <a:prstGeom prst="rect">
            <a:avLst/>
          </a:prstGeom>
        </p:spPr>
        <p:txBody>
          <a:bodyPr vert="horz" wrap="square" lIns="0" tIns="12700" rIns="0" bIns="0" rtlCol="0">
            <a:spAutoFit/>
          </a:bodyPr>
          <a:lstStyle/>
          <a:p>
            <a:pPr marL="12700" marR="5080">
              <a:lnSpc>
                <a:spcPct val="116100"/>
              </a:lnSpc>
              <a:spcBef>
                <a:spcPts val="100"/>
              </a:spcBef>
            </a:pPr>
            <a:r>
              <a:rPr b="0" spc="100" dirty="0">
                <a:latin typeface="Calibri"/>
                <a:cs typeface="Calibri"/>
              </a:rPr>
              <a:t>A </a:t>
            </a:r>
            <a:r>
              <a:rPr b="0" spc="60" dirty="0">
                <a:latin typeface="Calibri"/>
                <a:cs typeface="Calibri"/>
              </a:rPr>
              <a:t>group </a:t>
            </a:r>
            <a:r>
              <a:rPr b="0" spc="75" dirty="0">
                <a:latin typeface="Calibri"/>
                <a:cs typeface="Calibri"/>
              </a:rPr>
              <a:t>of </a:t>
            </a:r>
            <a:r>
              <a:rPr b="0" spc="10" dirty="0">
                <a:latin typeface="Calibri"/>
                <a:cs typeface="Calibri"/>
              </a:rPr>
              <a:t>students, </a:t>
            </a:r>
            <a:r>
              <a:rPr b="0" spc="55" dirty="0">
                <a:latin typeface="Calibri"/>
                <a:cs typeface="Calibri"/>
              </a:rPr>
              <a:t>including </a:t>
            </a:r>
            <a:r>
              <a:rPr b="0" spc="30" dirty="0">
                <a:latin typeface="Calibri"/>
                <a:cs typeface="Calibri"/>
              </a:rPr>
              <a:t>Maya, </a:t>
            </a:r>
            <a:r>
              <a:rPr b="0" spc="95" dirty="0">
                <a:latin typeface="Calibri"/>
                <a:cs typeface="Calibri"/>
              </a:rPr>
              <a:t>Carlos, </a:t>
            </a:r>
            <a:r>
              <a:rPr b="0" spc="105" dirty="0">
                <a:latin typeface="Calibri"/>
                <a:cs typeface="Calibri"/>
              </a:rPr>
              <a:t>and </a:t>
            </a:r>
            <a:r>
              <a:rPr b="0" dirty="0">
                <a:latin typeface="Calibri"/>
                <a:cs typeface="Calibri"/>
              </a:rPr>
              <a:t>Ben, </a:t>
            </a:r>
            <a:r>
              <a:rPr b="0" spc="90" dirty="0">
                <a:latin typeface="Calibri"/>
                <a:cs typeface="Calibri"/>
              </a:rPr>
              <a:t>are  </a:t>
            </a:r>
            <a:r>
              <a:rPr b="0" spc="-30" dirty="0">
                <a:latin typeface="Calibri"/>
                <a:cs typeface="Calibri"/>
              </a:rPr>
              <a:t>in </a:t>
            </a:r>
            <a:r>
              <a:rPr b="0" spc="20" dirty="0">
                <a:latin typeface="Calibri"/>
                <a:cs typeface="Calibri"/>
              </a:rPr>
              <a:t>the </a:t>
            </a:r>
            <a:r>
              <a:rPr b="0" spc="80" dirty="0">
                <a:latin typeface="Calibri"/>
                <a:cs typeface="Calibri"/>
              </a:rPr>
              <a:t>drama </a:t>
            </a:r>
            <a:r>
              <a:rPr b="0" spc="70" dirty="0">
                <a:latin typeface="Calibri"/>
                <a:cs typeface="Calibri"/>
              </a:rPr>
              <a:t>club. </a:t>
            </a:r>
            <a:r>
              <a:rPr b="0" spc="-35" dirty="0">
                <a:latin typeface="Calibri"/>
                <a:cs typeface="Calibri"/>
              </a:rPr>
              <a:t>They </a:t>
            </a:r>
            <a:r>
              <a:rPr b="0" spc="60" dirty="0">
                <a:latin typeface="Calibri"/>
                <a:cs typeface="Calibri"/>
              </a:rPr>
              <a:t>have </a:t>
            </a:r>
            <a:r>
              <a:rPr b="0" spc="80" dirty="0">
                <a:latin typeface="Calibri"/>
                <a:cs typeface="Calibri"/>
              </a:rPr>
              <a:t>been </a:t>
            </a:r>
            <a:r>
              <a:rPr b="0" spc="30" dirty="0">
                <a:latin typeface="Calibri"/>
                <a:cs typeface="Calibri"/>
              </a:rPr>
              <a:t>told </a:t>
            </a:r>
            <a:r>
              <a:rPr b="0" spc="20" dirty="0">
                <a:latin typeface="Calibri"/>
                <a:cs typeface="Calibri"/>
              </a:rPr>
              <a:t>to </a:t>
            </a:r>
            <a:r>
              <a:rPr b="0" spc="105" dirty="0">
                <a:latin typeface="Calibri"/>
                <a:cs typeface="Calibri"/>
              </a:rPr>
              <a:t>create </a:t>
            </a:r>
            <a:r>
              <a:rPr b="0" spc="250" dirty="0">
                <a:latin typeface="Calibri"/>
                <a:cs typeface="Calibri"/>
              </a:rPr>
              <a:t>a </a:t>
            </a:r>
            <a:r>
              <a:rPr lang="en-US" b="0" spc="-240" dirty="0">
                <a:latin typeface="Calibri"/>
                <a:cs typeface="Calibri"/>
              </a:rPr>
              <a:t>10 -</a:t>
            </a:r>
            <a:r>
              <a:rPr lang="en-US" b="0" spc="-20" dirty="0">
                <a:latin typeface="Calibri"/>
                <a:cs typeface="Calibri"/>
              </a:rPr>
              <a:t>minute</a:t>
            </a:r>
            <a:r>
              <a:rPr b="0" spc="-20" dirty="0">
                <a:latin typeface="Calibri"/>
                <a:cs typeface="Calibri"/>
              </a:rPr>
              <a:t> </a:t>
            </a:r>
            <a:r>
              <a:rPr b="0" spc="-25" dirty="0">
                <a:latin typeface="Calibri"/>
                <a:cs typeface="Calibri"/>
              </a:rPr>
              <a:t>skit </a:t>
            </a:r>
            <a:r>
              <a:rPr b="0" spc="20" dirty="0">
                <a:latin typeface="Calibri"/>
                <a:cs typeface="Calibri"/>
              </a:rPr>
              <a:t>to </a:t>
            </a:r>
            <a:r>
              <a:rPr b="0" spc="10" dirty="0">
                <a:latin typeface="Calibri"/>
                <a:cs typeface="Calibri"/>
              </a:rPr>
              <a:t>perform </a:t>
            </a:r>
            <a:r>
              <a:rPr b="0" spc="114" dirty="0">
                <a:latin typeface="Calibri"/>
                <a:cs typeface="Calibri"/>
              </a:rPr>
              <a:t>at </a:t>
            </a:r>
            <a:r>
              <a:rPr b="0" spc="20" dirty="0">
                <a:latin typeface="Calibri"/>
                <a:cs typeface="Calibri"/>
              </a:rPr>
              <a:t>the </a:t>
            </a:r>
            <a:r>
              <a:rPr b="0" spc="65" dirty="0">
                <a:latin typeface="Calibri"/>
                <a:cs typeface="Calibri"/>
              </a:rPr>
              <a:t>upcoming </a:t>
            </a:r>
            <a:r>
              <a:rPr b="0" spc="120" dirty="0">
                <a:latin typeface="Calibri"/>
                <a:cs typeface="Calibri"/>
              </a:rPr>
              <a:t>pep</a:t>
            </a:r>
            <a:r>
              <a:rPr b="0" spc="780" dirty="0">
                <a:latin typeface="Calibri"/>
                <a:cs typeface="Calibri"/>
              </a:rPr>
              <a:t> </a:t>
            </a:r>
            <a:r>
              <a:rPr b="0" spc="40" dirty="0">
                <a:latin typeface="Calibri"/>
                <a:cs typeface="Calibri"/>
              </a:rPr>
              <a:t>assembly.</a:t>
            </a:r>
          </a:p>
          <a:p>
            <a:pPr marL="12700" marR="41910">
              <a:lnSpc>
                <a:spcPct val="116100"/>
              </a:lnSpc>
            </a:pPr>
            <a:r>
              <a:rPr b="0" spc="50" dirty="0">
                <a:latin typeface="Calibri"/>
                <a:cs typeface="Calibri"/>
              </a:rPr>
              <a:t>Maya </a:t>
            </a:r>
            <a:r>
              <a:rPr b="0" spc="45" dirty="0">
                <a:latin typeface="Calibri"/>
                <a:cs typeface="Calibri"/>
              </a:rPr>
              <a:t>wants </a:t>
            </a:r>
            <a:r>
              <a:rPr b="0" spc="20" dirty="0">
                <a:latin typeface="Calibri"/>
                <a:cs typeface="Calibri"/>
              </a:rPr>
              <a:t>to </a:t>
            </a:r>
            <a:r>
              <a:rPr b="0" spc="90" dirty="0">
                <a:latin typeface="Calibri"/>
                <a:cs typeface="Calibri"/>
              </a:rPr>
              <a:t>do </a:t>
            </a:r>
            <a:r>
              <a:rPr b="0" spc="250" dirty="0">
                <a:latin typeface="Calibri"/>
                <a:cs typeface="Calibri"/>
              </a:rPr>
              <a:t>a </a:t>
            </a:r>
            <a:r>
              <a:rPr b="0" spc="-20" dirty="0">
                <a:latin typeface="Calibri"/>
                <a:cs typeface="Calibri"/>
              </a:rPr>
              <a:t>short </a:t>
            </a:r>
            <a:r>
              <a:rPr b="0" spc="-25" dirty="0">
                <a:latin typeface="Calibri"/>
                <a:cs typeface="Calibri"/>
              </a:rPr>
              <a:t>skit </a:t>
            </a:r>
            <a:r>
              <a:rPr b="0" spc="35" dirty="0">
                <a:latin typeface="Calibri"/>
                <a:cs typeface="Calibri"/>
              </a:rPr>
              <a:t>she </a:t>
            </a:r>
            <a:r>
              <a:rPr b="0" spc="15" dirty="0">
                <a:latin typeface="Calibri"/>
                <a:cs typeface="Calibri"/>
              </a:rPr>
              <a:t>wrote but </a:t>
            </a:r>
            <a:r>
              <a:rPr b="0" spc="120" dirty="0">
                <a:latin typeface="Calibri"/>
                <a:cs typeface="Calibri"/>
              </a:rPr>
              <a:t>Carlos </a:t>
            </a:r>
            <a:r>
              <a:rPr b="0" spc="45" dirty="0">
                <a:latin typeface="Calibri"/>
                <a:cs typeface="Calibri"/>
              </a:rPr>
              <a:t>wants  </a:t>
            </a:r>
            <a:r>
              <a:rPr b="0" spc="20" dirty="0">
                <a:latin typeface="Calibri"/>
                <a:cs typeface="Calibri"/>
              </a:rPr>
              <a:t>to </a:t>
            </a:r>
            <a:r>
              <a:rPr b="0" spc="90" dirty="0">
                <a:latin typeface="Calibri"/>
                <a:cs typeface="Calibri"/>
              </a:rPr>
              <a:t>do </a:t>
            </a:r>
            <a:r>
              <a:rPr b="0" spc="250" dirty="0">
                <a:latin typeface="Calibri"/>
                <a:cs typeface="Calibri"/>
              </a:rPr>
              <a:t>a </a:t>
            </a:r>
            <a:r>
              <a:rPr b="0" spc="-20" dirty="0">
                <a:latin typeface="Calibri"/>
                <a:cs typeface="Calibri"/>
              </a:rPr>
              <a:t>short </a:t>
            </a:r>
            <a:r>
              <a:rPr b="0" spc="-25" dirty="0">
                <a:latin typeface="Calibri"/>
                <a:cs typeface="Calibri"/>
              </a:rPr>
              <a:t>skit </a:t>
            </a:r>
            <a:r>
              <a:rPr b="0" spc="40" dirty="0">
                <a:latin typeface="Calibri"/>
                <a:cs typeface="Calibri"/>
              </a:rPr>
              <a:t>he </a:t>
            </a:r>
            <a:r>
              <a:rPr b="0" spc="20" dirty="0">
                <a:latin typeface="Calibri"/>
                <a:cs typeface="Calibri"/>
              </a:rPr>
              <a:t>wrote. </a:t>
            </a:r>
            <a:r>
              <a:rPr b="0" spc="-10" dirty="0">
                <a:latin typeface="Calibri"/>
                <a:cs typeface="Calibri"/>
              </a:rPr>
              <a:t>Neither will </a:t>
            </a:r>
            <a:r>
              <a:rPr b="0" spc="140" dirty="0">
                <a:latin typeface="Calibri"/>
                <a:cs typeface="Calibri"/>
              </a:rPr>
              <a:t>change </a:t>
            </a:r>
            <a:r>
              <a:rPr b="0" spc="-10" dirty="0">
                <a:latin typeface="Calibri"/>
                <a:cs typeface="Calibri"/>
              </a:rPr>
              <a:t>their mind  </a:t>
            </a:r>
            <a:r>
              <a:rPr b="0" spc="105" dirty="0">
                <a:latin typeface="Calibri"/>
                <a:cs typeface="Calibri"/>
              </a:rPr>
              <a:t>and </a:t>
            </a:r>
            <a:r>
              <a:rPr b="0" spc="20" dirty="0">
                <a:latin typeface="Calibri"/>
                <a:cs typeface="Calibri"/>
              </a:rPr>
              <a:t>the </a:t>
            </a:r>
            <a:r>
              <a:rPr b="0" spc="5" dirty="0">
                <a:latin typeface="Calibri"/>
                <a:cs typeface="Calibri"/>
              </a:rPr>
              <a:t>rest </a:t>
            </a:r>
            <a:r>
              <a:rPr b="0" spc="75" dirty="0">
                <a:latin typeface="Calibri"/>
                <a:cs typeface="Calibri"/>
              </a:rPr>
              <a:t>of </a:t>
            </a:r>
            <a:r>
              <a:rPr b="0" spc="20" dirty="0">
                <a:latin typeface="Calibri"/>
                <a:cs typeface="Calibri"/>
              </a:rPr>
              <a:t>the </a:t>
            </a:r>
            <a:r>
              <a:rPr b="0" spc="110" dirty="0">
                <a:latin typeface="Calibri"/>
                <a:cs typeface="Calibri"/>
              </a:rPr>
              <a:t>class </a:t>
            </a:r>
            <a:r>
              <a:rPr b="0" spc="10" dirty="0">
                <a:latin typeface="Calibri"/>
                <a:cs typeface="Calibri"/>
              </a:rPr>
              <a:t>is </a:t>
            </a:r>
            <a:r>
              <a:rPr b="0" spc="30" dirty="0">
                <a:latin typeface="Calibri"/>
                <a:cs typeface="Calibri"/>
              </a:rPr>
              <a:t>frustrated </a:t>
            </a:r>
            <a:r>
              <a:rPr b="0" spc="125" dirty="0">
                <a:latin typeface="Calibri"/>
                <a:cs typeface="Calibri"/>
              </a:rPr>
              <a:t>because </a:t>
            </a:r>
            <a:r>
              <a:rPr b="0" spc="-5" dirty="0">
                <a:latin typeface="Calibri"/>
                <a:cs typeface="Calibri"/>
              </a:rPr>
              <a:t>they </a:t>
            </a:r>
            <a:r>
              <a:rPr b="0" spc="80" dirty="0">
                <a:latin typeface="Calibri"/>
                <a:cs typeface="Calibri"/>
              </a:rPr>
              <a:t>need  </a:t>
            </a:r>
            <a:r>
              <a:rPr b="0" dirty="0">
                <a:latin typeface="Calibri"/>
                <a:cs typeface="Calibri"/>
              </a:rPr>
              <a:t>time </a:t>
            </a:r>
            <a:r>
              <a:rPr b="0" spc="20" dirty="0">
                <a:latin typeface="Calibri"/>
                <a:cs typeface="Calibri"/>
              </a:rPr>
              <a:t>to </a:t>
            </a:r>
            <a:r>
              <a:rPr b="0" spc="110" dirty="0">
                <a:latin typeface="Calibri"/>
                <a:cs typeface="Calibri"/>
              </a:rPr>
              <a:t>practice </a:t>
            </a:r>
            <a:r>
              <a:rPr b="0" spc="70" dirty="0">
                <a:latin typeface="Calibri"/>
                <a:cs typeface="Calibri"/>
              </a:rPr>
              <a:t>before </a:t>
            </a:r>
            <a:r>
              <a:rPr b="0" spc="20" dirty="0">
                <a:latin typeface="Calibri"/>
                <a:cs typeface="Calibri"/>
              </a:rPr>
              <a:t>the </a:t>
            </a:r>
            <a:r>
              <a:rPr b="0" spc="120" dirty="0">
                <a:latin typeface="Calibri"/>
                <a:cs typeface="Calibri"/>
              </a:rPr>
              <a:t>pep</a:t>
            </a:r>
            <a:r>
              <a:rPr b="0" spc="495" dirty="0">
                <a:latin typeface="Calibri"/>
                <a:cs typeface="Calibri"/>
              </a:rPr>
              <a:t> </a:t>
            </a:r>
            <a:r>
              <a:rPr b="0" spc="55" dirty="0">
                <a:latin typeface="Calibri"/>
                <a:cs typeface="Calibri"/>
              </a:rPr>
              <a:t>assembl</a:t>
            </a:r>
            <a:r>
              <a:rPr lang="en-US" b="0" spc="55" dirty="0">
                <a:latin typeface="Calibri"/>
                <a:cs typeface="Calibri"/>
              </a:rPr>
              <a:t>y</a:t>
            </a:r>
            <a:r>
              <a:rPr b="0" spc="55" dirty="0">
                <a:latin typeface="Calibri"/>
                <a:cs typeface="Calibri"/>
              </a:rPr>
              <a:t>.</a:t>
            </a:r>
          </a:p>
        </p:txBody>
      </p:sp>
      <p:sp>
        <p:nvSpPr>
          <p:cNvPr id="6" name="object 6"/>
          <p:cNvSpPr txBox="1"/>
          <p:nvPr/>
        </p:nvSpPr>
        <p:spPr>
          <a:xfrm>
            <a:off x="10898825" y="4646173"/>
            <a:ext cx="7070725" cy="4737194"/>
          </a:xfrm>
          <a:prstGeom prst="rect">
            <a:avLst/>
          </a:prstGeom>
        </p:spPr>
        <p:txBody>
          <a:bodyPr vert="horz" wrap="square" lIns="0" tIns="212725" rIns="0" bIns="0" rtlCol="0">
            <a:spAutoFit/>
          </a:bodyPr>
          <a:lstStyle/>
          <a:p>
            <a:pPr marL="48260" algn="ctr">
              <a:lnSpc>
                <a:spcPct val="100000"/>
              </a:lnSpc>
              <a:spcBef>
                <a:spcPts val="1675"/>
              </a:spcBef>
            </a:pPr>
            <a:r>
              <a:rPr sz="2600" b="1" spc="-5" dirty="0">
                <a:latin typeface="Arial"/>
                <a:cs typeface="Arial"/>
              </a:rPr>
              <a:t>Task for the</a:t>
            </a:r>
            <a:r>
              <a:rPr sz="2600" b="1" dirty="0">
                <a:latin typeface="Arial"/>
                <a:cs typeface="Arial"/>
              </a:rPr>
              <a:t> </a:t>
            </a:r>
            <a:r>
              <a:rPr sz="2600" b="1" spc="-5" dirty="0">
                <a:latin typeface="Arial"/>
                <a:cs typeface="Arial"/>
              </a:rPr>
              <a:t>Groups</a:t>
            </a:r>
            <a:endParaRPr sz="2600" dirty="0">
              <a:latin typeface="Arial"/>
              <a:cs typeface="Arial"/>
            </a:endParaRPr>
          </a:p>
          <a:p>
            <a:pPr marL="12700" marR="5080" algn="ctr">
              <a:lnSpc>
                <a:spcPct val="116199"/>
              </a:lnSpc>
              <a:spcBef>
                <a:spcPts val="1180"/>
              </a:spcBef>
            </a:pPr>
            <a:r>
              <a:rPr sz="2800" spc="70" dirty="0">
                <a:cs typeface="Calibri"/>
              </a:rPr>
              <a:t>As </a:t>
            </a:r>
            <a:r>
              <a:rPr sz="2800" spc="254" dirty="0">
                <a:cs typeface="Calibri"/>
              </a:rPr>
              <a:t>a </a:t>
            </a:r>
            <a:r>
              <a:rPr sz="2800" spc="45" dirty="0">
                <a:cs typeface="Calibri"/>
              </a:rPr>
              <a:t>group, </a:t>
            </a:r>
            <a:r>
              <a:rPr sz="2800" spc="130" dirty="0">
                <a:cs typeface="Calibri"/>
              </a:rPr>
              <a:t>decide </a:t>
            </a:r>
            <a:r>
              <a:rPr sz="2800" spc="40" dirty="0">
                <a:cs typeface="Calibri"/>
              </a:rPr>
              <a:t>which </a:t>
            </a:r>
            <a:r>
              <a:rPr sz="2800" spc="75" dirty="0">
                <a:cs typeface="Calibri"/>
              </a:rPr>
              <a:t>conflict </a:t>
            </a:r>
            <a:r>
              <a:rPr sz="2800" dirty="0">
                <a:cs typeface="Calibri"/>
              </a:rPr>
              <a:t>resolution  </a:t>
            </a:r>
            <a:r>
              <a:rPr sz="2800" spc="5" dirty="0">
                <a:cs typeface="Calibri"/>
              </a:rPr>
              <a:t>style </a:t>
            </a:r>
            <a:r>
              <a:rPr sz="2800" spc="60" dirty="0">
                <a:cs typeface="Calibri"/>
              </a:rPr>
              <a:t>(competing, </a:t>
            </a:r>
            <a:r>
              <a:rPr sz="2800" spc="75" dirty="0">
                <a:cs typeface="Calibri"/>
              </a:rPr>
              <a:t>collaborating,  </a:t>
            </a:r>
            <a:r>
              <a:rPr sz="2800" spc="35" dirty="0">
                <a:cs typeface="Calibri"/>
              </a:rPr>
              <a:t>compromising, </a:t>
            </a:r>
            <a:r>
              <a:rPr sz="2800" spc="60" dirty="0">
                <a:cs typeface="Calibri"/>
              </a:rPr>
              <a:t>avoiding, </a:t>
            </a:r>
            <a:r>
              <a:rPr sz="2800" spc="-25" dirty="0">
                <a:cs typeface="Calibri"/>
              </a:rPr>
              <a:t>or </a:t>
            </a:r>
            <a:r>
              <a:rPr sz="2800" spc="95" dirty="0">
                <a:cs typeface="Calibri"/>
              </a:rPr>
              <a:t>accommodating)  </a:t>
            </a:r>
            <a:r>
              <a:rPr sz="2800" spc="35" dirty="0">
                <a:cs typeface="Calibri"/>
              </a:rPr>
              <a:t>Maya, </a:t>
            </a:r>
            <a:r>
              <a:rPr sz="2800" spc="100" dirty="0">
                <a:cs typeface="Calibri"/>
              </a:rPr>
              <a:t>Carlos, </a:t>
            </a:r>
            <a:r>
              <a:rPr sz="2800" spc="110" dirty="0">
                <a:cs typeface="Calibri"/>
              </a:rPr>
              <a:t>and </a:t>
            </a:r>
            <a:r>
              <a:rPr sz="2800" spc="20" dirty="0">
                <a:cs typeface="Calibri"/>
              </a:rPr>
              <a:t>Ben </a:t>
            </a:r>
            <a:r>
              <a:rPr sz="2800" spc="15" dirty="0">
                <a:cs typeface="Calibri"/>
              </a:rPr>
              <a:t>should </a:t>
            </a:r>
            <a:r>
              <a:rPr sz="2800" spc="35" dirty="0">
                <a:cs typeface="Calibri"/>
              </a:rPr>
              <a:t>use </a:t>
            </a:r>
            <a:r>
              <a:rPr sz="2800" spc="20" dirty="0">
                <a:cs typeface="Calibri"/>
              </a:rPr>
              <a:t>to </a:t>
            </a:r>
            <a:r>
              <a:rPr sz="2800" spc="135" dirty="0">
                <a:cs typeface="Calibri"/>
              </a:rPr>
              <a:t>get </a:t>
            </a:r>
            <a:r>
              <a:rPr sz="2800" spc="-10" dirty="0">
                <a:cs typeface="Calibri"/>
              </a:rPr>
              <a:t>their  </a:t>
            </a:r>
            <a:r>
              <a:rPr sz="2800" spc="65" dirty="0">
                <a:cs typeface="Calibri"/>
              </a:rPr>
              <a:t>performance </a:t>
            </a:r>
            <a:r>
              <a:rPr sz="2800" spc="60" dirty="0">
                <a:cs typeface="Calibri"/>
              </a:rPr>
              <a:t>done. </a:t>
            </a:r>
            <a:r>
              <a:rPr lang="en-US" sz="2800" spc="60" dirty="0">
                <a:cs typeface="Calibri"/>
              </a:rPr>
              <a:t>Discuss </a:t>
            </a:r>
            <a:r>
              <a:rPr lang="en-US" sz="2800" spc="-30" dirty="0">
                <a:cs typeface="Calibri"/>
              </a:rPr>
              <a:t>why </a:t>
            </a:r>
            <a:r>
              <a:rPr lang="en-US" sz="2800" spc="-40" dirty="0">
                <a:cs typeface="Calibri"/>
              </a:rPr>
              <a:t>your </a:t>
            </a:r>
            <a:r>
              <a:rPr lang="en-US" sz="2800" spc="70" dirty="0">
                <a:cs typeface="Calibri"/>
              </a:rPr>
              <a:t>chosen  </a:t>
            </a:r>
            <a:r>
              <a:rPr lang="en-US" sz="2800" spc="10" dirty="0">
                <a:cs typeface="Calibri"/>
              </a:rPr>
              <a:t>style </a:t>
            </a:r>
            <a:r>
              <a:rPr lang="en-US" sz="2800" spc="15" dirty="0">
                <a:cs typeface="Calibri"/>
              </a:rPr>
              <a:t>is </a:t>
            </a:r>
            <a:r>
              <a:rPr lang="en-US" sz="2800" spc="70" dirty="0">
                <a:cs typeface="Calibri"/>
              </a:rPr>
              <a:t>appropriate, </a:t>
            </a:r>
            <a:r>
              <a:rPr lang="en-US" sz="2800" spc="114" dirty="0">
                <a:cs typeface="Calibri"/>
              </a:rPr>
              <a:t>and </a:t>
            </a:r>
            <a:r>
              <a:rPr lang="en-US" sz="2800" spc="60" dirty="0">
                <a:cs typeface="Calibri"/>
              </a:rPr>
              <a:t>what </a:t>
            </a:r>
            <a:r>
              <a:rPr lang="en-US" sz="2800" spc="25" dirty="0">
                <a:cs typeface="Calibri"/>
              </a:rPr>
              <a:t>the </a:t>
            </a:r>
            <a:r>
              <a:rPr lang="en-US" sz="2800" spc="55" dirty="0">
                <a:cs typeface="Calibri"/>
              </a:rPr>
              <a:t>potential  outcomes </a:t>
            </a:r>
            <a:r>
              <a:rPr lang="en-US" sz="2800" spc="85" dirty="0">
                <a:cs typeface="Calibri"/>
              </a:rPr>
              <a:t>of </a:t>
            </a:r>
            <a:r>
              <a:rPr lang="en-US" sz="2800" spc="50" dirty="0">
                <a:cs typeface="Calibri"/>
              </a:rPr>
              <a:t>using </a:t>
            </a:r>
            <a:r>
              <a:rPr lang="en-US" sz="2800" spc="45" dirty="0">
                <a:cs typeface="Calibri"/>
              </a:rPr>
              <a:t>that </a:t>
            </a:r>
            <a:r>
              <a:rPr lang="en-US" sz="2800" spc="10" dirty="0">
                <a:cs typeface="Calibri"/>
              </a:rPr>
              <a:t>style </a:t>
            </a:r>
            <a:r>
              <a:rPr lang="en-US" sz="2800" spc="80" dirty="0">
                <a:cs typeface="Calibri"/>
              </a:rPr>
              <a:t>could </a:t>
            </a:r>
            <a:r>
              <a:rPr lang="en-US" sz="2800" spc="105" dirty="0">
                <a:cs typeface="Calibri"/>
              </a:rPr>
              <a:t>be. </a:t>
            </a:r>
            <a:r>
              <a:rPr lang="en-US" sz="2800" spc="65" dirty="0">
                <a:cs typeface="Calibri"/>
              </a:rPr>
              <a:t>Be  </a:t>
            </a:r>
            <a:r>
              <a:rPr lang="en-US" sz="2800" spc="70" dirty="0">
                <a:cs typeface="Calibri"/>
              </a:rPr>
              <a:t>ready </a:t>
            </a:r>
            <a:r>
              <a:rPr lang="en-US" sz="2800" spc="25" dirty="0">
                <a:cs typeface="Calibri"/>
              </a:rPr>
              <a:t>to </a:t>
            </a:r>
            <a:r>
              <a:rPr lang="en-US" sz="2800" spc="40" dirty="0">
                <a:cs typeface="Calibri"/>
              </a:rPr>
              <a:t>present </a:t>
            </a:r>
            <a:r>
              <a:rPr lang="en-US" sz="2800" spc="114" dirty="0">
                <a:cs typeface="Calibri"/>
              </a:rPr>
              <a:t>and </a:t>
            </a:r>
            <a:r>
              <a:rPr lang="en-US" sz="2800" spc="70" dirty="0">
                <a:cs typeface="Calibri"/>
              </a:rPr>
              <a:t>explain </a:t>
            </a:r>
            <a:r>
              <a:rPr lang="en-US" sz="2800" spc="-40" dirty="0">
                <a:cs typeface="Calibri"/>
              </a:rPr>
              <a:t>your</a:t>
            </a:r>
            <a:r>
              <a:rPr lang="en-US" sz="2800" spc="405" dirty="0">
                <a:cs typeface="Calibri"/>
              </a:rPr>
              <a:t> </a:t>
            </a:r>
            <a:r>
              <a:rPr lang="en-US" sz="2800" spc="65" dirty="0">
                <a:cs typeface="Calibri"/>
              </a:rPr>
              <a:t>reasoning.</a:t>
            </a:r>
            <a:endParaRPr sz="2800" dirty="0">
              <a:cs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39</TotalTime>
  <Words>1070</Words>
  <Application>Microsoft Office PowerPoint</Application>
  <PresentationFormat>Custom</PresentationFormat>
  <Paragraphs>34</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Arial</vt:lpstr>
      <vt:lpstr>Calibri</vt:lpstr>
      <vt:lpstr>Office Theme</vt:lpstr>
      <vt:lpstr>Reducing Aggressive Behaviors Through Conflict Resolution</vt:lpstr>
      <vt:lpstr>Scenario 1: Olivia, Sarah, and Stephanie have been close friends for several years. This year, Olivia has a boyfriend that she spends a lot of time with and Sara and Stephanie both have other friends that they hang out with separately. Sarah thought everything was still good between them but then heard from her new friend group that Stephanie told Olivia that Sarah was talking bad about her to her new friends, which wasn’t true. </vt:lpstr>
      <vt:lpstr>Scenario 2: Two students, Mia and Ethan, are working together on a  group project for their history class. Mia wants to  create an elaborate presentation with visual aids and a  detailed timeline. Ethan prefers a simpler approach  that focuses more on written content and historical  analysis. Both feel strongly about their ideas, and the  project deadline is quickly approaching.</vt:lpstr>
      <vt:lpstr>Scenario 3:</vt:lpstr>
      <vt:lpstr>Scenario 4: A group of friends, including Emma, Jake, and Olivia,  are planning a weekend outing. Emma wants to spend  the day hiking at a nearby nature reserve because she  loves the outdoors and wants to explore a new trail.</vt:lpstr>
      <vt:lpstr>A group of students, including Maya, Carlos, and Ben, are  in the drama club. They have been told to create a 10 -minute skit to perform at the upcoming pep assembly. Maya wants to do a short skit she wrote but Carlos wants  to do a short skit he wrote. Neither will change their mind  and the rest of the class is frustrated because they need  time to practice before the pep assembly.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L4: Conflict Resoution Style Scenario Cards</dc:title>
  <dc:creator>Arizona Bar Foundation</dc:creator>
  <cp:keywords>DAGSoPWj85Q,BAC4e4Nv8x8</cp:keywords>
  <cp:lastModifiedBy>Jennifer Castro</cp:lastModifiedBy>
  <cp:revision>7</cp:revision>
  <cp:lastPrinted>2024-10-21T20:42:28Z</cp:lastPrinted>
  <dcterms:created xsi:type="dcterms:W3CDTF">2024-10-21T20:34:35Z</dcterms:created>
  <dcterms:modified xsi:type="dcterms:W3CDTF">2025-11-24T04:36:42Z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2024-10-21T00:00:00Z</vt:filetime>
  </property>
  <property fmtid="{D5CDD505-2E9C-101B-9397-08002B2CF9AE}" pid="3" name="Creator">
    <vt:lpwstr>Canva</vt:lpwstr>
  </property>
  <property fmtid="{D5CDD505-2E9C-101B-9397-08002B2CF9AE}" pid="4" name="LastSaved">
    <vt:filetime>2024-10-21T00:00:00Z</vt:filetime>
  </property>
</Properties>
</file>