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8" r:id="rId10"/>
    <p:sldId id="269" r:id="rId11"/>
    <p:sldId id="270" r:id="rId12"/>
    <p:sldId id="267" r:id="rId13"/>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rms and Descriptions" id="{3C4AEEED-147C-4C50-B817-1B194BC5E576}">
          <p14:sldIdLst>
            <p14:sldId id="256"/>
            <p14:sldId id="257"/>
            <p14:sldId id="258"/>
          </p14:sldIdLst>
        </p14:section>
        <p14:section name="Terms and Descriptions Sources" id="{4FD73A66-3D51-4E07-9ABF-305F7B0315C3}">
          <p14:sldIdLst>
            <p14:sldId id="259"/>
          </p14:sldIdLst>
        </p14:section>
        <p14:section name="Consequence Cards" id="{22FE2E77-4E06-4712-A970-E4153D9442ED}">
          <p14:sldIdLst>
            <p14:sldId id="260"/>
            <p14:sldId id="261"/>
            <p14:sldId id="262"/>
            <p14:sldId id="263"/>
          </p14:sldIdLst>
        </p14:section>
        <p14:section name="Consequence Card Key" id="{699E185B-A8EC-47EE-BDA4-8825578A3DE7}">
          <p14:sldIdLst>
            <p14:sldId id="268"/>
            <p14:sldId id="269"/>
            <p14:sldId id="270"/>
            <p14:sldId id="26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Castro" initials="JC" lastIdx="2" clrIdx="0">
    <p:extLst>
      <p:ext uri="{19B8F6BF-5375-455C-9EA6-DF929625EA0E}">
        <p15:presenceInfo xmlns:p15="http://schemas.microsoft.com/office/powerpoint/2012/main" userId="S::jcastro@azflse.org::51025939-3528-4acf-bc55-ae585ed119b6" providerId="AD"/>
      </p:ext>
    </p:extLst>
  </p:cmAuthor>
  <p:cmAuthor id="2" name="Diana Strouth" initials="DS" lastIdx="1" clrIdx="1">
    <p:extLst>
      <p:ext uri="{19B8F6BF-5375-455C-9EA6-DF929625EA0E}">
        <p15:presenceInfo xmlns:p15="http://schemas.microsoft.com/office/powerpoint/2012/main" userId="S-1-5-21-2994875558-459195724-1964723830-144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47" autoAdjust="0"/>
    <p:restoredTop sz="94660"/>
  </p:normalViewPr>
  <p:slideViewPr>
    <p:cSldViewPr snapToGrid="0">
      <p:cViewPr varScale="1">
        <p:scale>
          <a:sx n="62" d="100"/>
          <a:sy n="62" d="100"/>
        </p:scale>
        <p:origin x="62" y="14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2B2160D6-9195-48F8-AF7F-2194F1DBDB76}" type="datetimeFigureOut">
              <a:rPr lang="en-US" smtClean="0"/>
              <a:t>2/25/2020</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554AF070-E1D7-4EA6-8BC6-99C8F410F06B}" type="slidenum">
              <a:rPr lang="en-US" smtClean="0"/>
              <a:t>‹#›</a:t>
            </a:fld>
            <a:endParaRPr lang="en-US"/>
          </a:p>
        </p:txBody>
      </p:sp>
    </p:spTree>
    <p:extLst>
      <p:ext uri="{BB962C8B-B14F-4D97-AF65-F5344CB8AC3E}">
        <p14:creationId xmlns:p14="http://schemas.microsoft.com/office/powerpoint/2010/main" val="3794367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4AF070-E1D7-4EA6-8BC6-99C8F410F06B}" type="slidenum">
              <a:rPr lang="en-US" smtClean="0"/>
              <a:t>2</a:t>
            </a:fld>
            <a:endParaRPr lang="en-US"/>
          </a:p>
        </p:txBody>
      </p:sp>
    </p:spTree>
    <p:extLst>
      <p:ext uri="{BB962C8B-B14F-4D97-AF65-F5344CB8AC3E}">
        <p14:creationId xmlns:p14="http://schemas.microsoft.com/office/powerpoint/2010/main" val="1796227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4AF070-E1D7-4EA6-8BC6-99C8F410F06B}" type="slidenum">
              <a:rPr lang="en-US" smtClean="0"/>
              <a:t>3</a:t>
            </a:fld>
            <a:endParaRPr lang="en-US"/>
          </a:p>
        </p:txBody>
      </p:sp>
    </p:spTree>
    <p:extLst>
      <p:ext uri="{BB962C8B-B14F-4D97-AF65-F5344CB8AC3E}">
        <p14:creationId xmlns:p14="http://schemas.microsoft.com/office/powerpoint/2010/main" val="325183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E3D622A-2A4D-4A86-868E-B05916D56D97}" type="datetimeFigureOut">
              <a:rPr lang="en-US" smtClean="0"/>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61715E-BCEC-417C-8285-DF72EABCF10E}" type="slidenum">
              <a:rPr lang="en-US" smtClean="0"/>
              <a:t>‹#›</a:t>
            </a:fld>
            <a:endParaRPr lang="en-US"/>
          </a:p>
        </p:txBody>
      </p:sp>
    </p:spTree>
    <p:extLst>
      <p:ext uri="{BB962C8B-B14F-4D97-AF65-F5344CB8AC3E}">
        <p14:creationId xmlns:p14="http://schemas.microsoft.com/office/powerpoint/2010/main" val="3399144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E3D622A-2A4D-4A86-868E-B05916D56D97}" type="datetimeFigureOut">
              <a:rPr lang="en-US" smtClean="0"/>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61715E-BCEC-417C-8285-DF72EABCF10E}" type="slidenum">
              <a:rPr lang="en-US" smtClean="0"/>
              <a:t>‹#›</a:t>
            </a:fld>
            <a:endParaRPr lang="en-US"/>
          </a:p>
        </p:txBody>
      </p:sp>
    </p:spTree>
    <p:extLst>
      <p:ext uri="{BB962C8B-B14F-4D97-AF65-F5344CB8AC3E}">
        <p14:creationId xmlns:p14="http://schemas.microsoft.com/office/powerpoint/2010/main" val="626199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E3D622A-2A4D-4A86-868E-B05916D56D97}" type="datetimeFigureOut">
              <a:rPr lang="en-US" smtClean="0"/>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61715E-BCEC-417C-8285-DF72EABCF10E}" type="slidenum">
              <a:rPr lang="en-US" smtClean="0"/>
              <a:t>‹#›</a:t>
            </a:fld>
            <a:endParaRPr lang="en-US"/>
          </a:p>
        </p:txBody>
      </p:sp>
    </p:spTree>
    <p:extLst>
      <p:ext uri="{BB962C8B-B14F-4D97-AF65-F5344CB8AC3E}">
        <p14:creationId xmlns:p14="http://schemas.microsoft.com/office/powerpoint/2010/main" val="907652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E3D622A-2A4D-4A86-868E-B05916D56D97}" type="datetimeFigureOut">
              <a:rPr lang="en-US" smtClean="0"/>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61715E-BCEC-417C-8285-DF72EABCF10E}" type="slidenum">
              <a:rPr lang="en-US" smtClean="0"/>
              <a:t>‹#›</a:t>
            </a:fld>
            <a:endParaRPr lang="en-US"/>
          </a:p>
        </p:txBody>
      </p:sp>
    </p:spTree>
    <p:extLst>
      <p:ext uri="{BB962C8B-B14F-4D97-AF65-F5344CB8AC3E}">
        <p14:creationId xmlns:p14="http://schemas.microsoft.com/office/powerpoint/2010/main" val="2241909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E3D622A-2A4D-4A86-868E-B05916D56D97}" type="datetimeFigureOut">
              <a:rPr lang="en-US" smtClean="0"/>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61715E-BCEC-417C-8285-DF72EABCF10E}" type="slidenum">
              <a:rPr lang="en-US" smtClean="0"/>
              <a:t>‹#›</a:t>
            </a:fld>
            <a:endParaRPr lang="en-US"/>
          </a:p>
        </p:txBody>
      </p:sp>
    </p:spTree>
    <p:extLst>
      <p:ext uri="{BB962C8B-B14F-4D97-AF65-F5344CB8AC3E}">
        <p14:creationId xmlns:p14="http://schemas.microsoft.com/office/powerpoint/2010/main" val="4097781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E3D622A-2A4D-4A86-868E-B05916D56D97}" type="datetimeFigureOut">
              <a:rPr lang="en-US" smtClean="0"/>
              <a:t>2/25/2020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61715E-BCEC-417C-8285-DF72EABCF10E}" type="slidenum">
              <a:rPr lang="en-US" smtClean="0"/>
              <a:t>‹#›</a:t>
            </a:fld>
            <a:endParaRPr lang="en-US"/>
          </a:p>
        </p:txBody>
      </p:sp>
    </p:spTree>
    <p:extLst>
      <p:ext uri="{BB962C8B-B14F-4D97-AF65-F5344CB8AC3E}">
        <p14:creationId xmlns:p14="http://schemas.microsoft.com/office/powerpoint/2010/main" val="1739723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E3D622A-2A4D-4A86-868E-B05916D56D97}" type="datetimeFigureOut">
              <a:rPr lang="en-US" smtClean="0"/>
              <a:t>2/25/2020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61715E-BCEC-417C-8285-DF72EABCF10E}" type="slidenum">
              <a:rPr lang="en-US" smtClean="0"/>
              <a:t>‹#›</a:t>
            </a:fld>
            <a:endParaRPr lang="en-US"/>
          </a:p>
        </p:txBody>
      </p:sp>
    </p:spTree>
    <p:extLst>
      <p:ext uri="{BB962C8B-B14F-4D97-AF65-F5344CB8AC3E}">
        <p14:creationId xmlns:p14="http://schemas.microsoft.com/office/powerpoint/2010/main" val="3055758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E3D622A-2A4D-4A86-868E-B05916D56D97}" type="datetimeFigureOut">
              <a:rPr lang="en-US" smtClean="0"/>
              <a:t>2/25/2020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61715E-BCEC-417C-8285-DF72EABCF10E}" type="slidenum">
              <a:rPr lang="en-US" smtClean="0"/>
              <a:t>‹#›</a:t>
            </a:fld>
            <a:endParaRPr lang="en-US"/>
          </a:p>
        </p:txBody>
      </p:sp>
    </p:spTree>
    <p:extLst>
      <p:ext uri="{BB962C8B-B14F-4D97-AF65-F5344CB8AC3E}">
        <p14:creationId xmlns:p14="http://schemas.microsoft.com/office/powerpoint/2010/main" val="3017613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3D622A-2A4D-4A86-868E-B05916D56D97}" type="datetimeFigureOut">
              <a:rPr lang="en-US" smtClean="0"/>
              <a:t>2/25/2020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61715E-BCEC-417C-8285-DF72EABCF10E}" type="slidenum">
              <a:rPr lang="en-US" smtClean="0"/>
              <a:t>‹#›</a:t>
            </a:fld>
            <a:endParaRPr lang="en-US"/>
          </a:p>
        </p:txBody>
      </p:sp>
    </p:spTree>
    <p:extLst>
      <p:ext uri="{BB962C8B-B14F-4D97-AF65-F5344CB8AC3E}">
        <p14:creationId xmlns:p14="http://schemas.microsoft.com/office/powerpoint/2010/main" val="3330243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E3D622A-2A4D-4A86-868E-B05916D56D97}" type="datetimeFigureOut">
              <a:rPr lang="en-US" smtClean="0"/>
              <a:t>2/25/2020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61715E-BCEC-417C-8285-DF72EABCF10E}" type="slidenum">
              <a:rPr lang="en-US" smtClean="0"/>
              <a:t>‹#›</a:t>
            </a:fld>
            <a:endParaRPr lang="en-US"/>
          </a:p>
        </p:txBody>
      </p:sp>
    </p:spTree>
    <p:extLst>
      <p:ext uri="{BB962C8B-B14F-4D97-AF65-F5344CB8AC3E}">
        <p14:creationId xmlns:p14="http://schemas.microsoft.com/office/powerpoint/2010/main" val="240692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E3D622A-2A4D-4A86-868E-B05916D56D97}" type="datetimeFigureOut">
              <a:rPr lang="en-US" smtClean="0"/>
              <a:t>2/25/2020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61715E-BCEC-417C-8285-DF72EABCF10E}" type="slidenum">
              <a:rPr lang="en-US" smtClean="0"/>
              <a:t>‹#›</a:t>
            </a:fld>
            <a:endParaRPr lang="en-US"/>
          </a:p>
        </p:txBody>
      </p:sp>
    </p:spTree>
    <p:extLst>
      <p:ext uri="{BB962C8B-B14F-4D97-AF65-F5344CB8AC3E}">
        <p14:creationId xmlns:p14="http://schemas.microsoft.com/office/powerpoint/2010/main" val="22195309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3D622A-2A4D-4A86-868E-B05916D56D97}" type="datetimeFigureOut">
              <a:rPr lang="en-US" smtClean="0"/>
              <a:t>2/25/2020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61715E-BCEC-417C-8285-DF72EABCF10E}" type="slidenum">
              <a:rPr lang="en-US" smtClean="0"/>
              <a:t>‹#›</a:t>
            </a:fld>
            <a:endParaRPr lang="en-US"/>
          </a:p>
        </p:txBody>
      </p:sp>
    </p:spTree>
    <p:extLst>
      <p:ext uri="{BB962C8B-B14F-4D97-AF65-F5344CB8AC3E}">
        <p14:creationId xmlns:p14="http://schemas.microsoft.com/office/powerpoint/2010/main" val="12138418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hyperlink" Target="https://www.azleg.gov/ars/4/00241.htm" TargetMode="External"/><Relationship Id="rId3" Type="http://schemas.openxmlformats.org/officeDocument/2006/relationships/hyperlink" Target="L1%20Slides2%20draft.pptx" TargetMode="External"/><Relationship Id="rId7" Type="http://schemas.openxmlformats.org/officeDocument/2006/relationships/hyperlink" Target="https://www.azleg.gov/ars/13/03407.htm" TargetMode="External"/><Relationship Id="rId2" Type="http://schemas.openxmlformats.org/officeDocument/2006/relationships/hyperlink" Target="https://lawforkids.org/curfew" TargetMode="External"/><Relationship Id="rId1" Type="http://schemas.openxmlformats.org/officeDocument/2006/relationships/slideLayout" Target="../slideLayouts/slideLayout7.xml"/><Relationship Id="rId6" Type="http://schemas.openxmlformats.org/officeDocument/2006/relationships/hyperlink" Target="https://www.azleg.gov/ars/13/01205" TargetMode="External"/><Relationship Id="rId11" Type="http://schemas.openxmlformats.org/officeDocument/2006/relationships/hyperlink" Target="https://www.publichealthlawcenter.org/resources/us-e-cigarette-regulations-50-state-review/az" TargetMode="External"/><Relationship Id="rId5" Type="http://schemas.openxmlformats.org/officeDocument/2006/relationships/hyperlink" Target="https://www.azleg.gov/ars/4/00244.htm" TargetMode="External"/><Relationship Id="rId10" Type="http://schemas.openxmlformats.org/officeDocument/2006/relationships/hyperlink" Target="https://www.azdot.gov/motor-vehicles/driver-services/teen-drivers/permit-and-license-requirements" TargetMode="External"/><Relationship Id="rId4" Type="http://schemas.openxmlformats.org/officeDocument/2006/relationships/hyperlink" Target="https://www.azdot.gov/motor-vehicles/driver-services/teen-drivers/graduated-driver-license" TargetMode="External"/><Relationship Id="rId9" Type="http://schemas.openxmlformats.org/officeDocument/2006/relationships/hyperlink" Target="https://www.azflse.org/download.cfm?filename=2011_WYT18%20FINAL&amp;type=pdf&amp;loc=azfls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166" y="3497179"/>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64166" y="104271"/>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64166" y="1800725"/>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64166" y="5157538"/>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Rectangle 14"/>
          <p:cNvSpPr/>
          <p:nvPr/>
        </p:nvSpPr>
        <p:spPr>
          <a:xfrm>
            <a:off x="6128082" y="104271"/>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6" name="Rectangle 15"/>
          <p:cNvSpPr/>
          <p:nvPr/>
        </p:nvSpPr>
        <p:spPr>
          <a:xfrm>
            <a:off x="6128081" y="1776004"/>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7" name="Rectangle 16"/>
          <p:cNvSpPr/>
          <p:nvPr/>
        </p:nvSpPr>
        <p:spPr>
          <a:xfrm>
            <a:off x="6128082" y="3479132"/>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TextBox 18"/>
          <p:cNvSpPr txBox="1"/>
          <p:nvPr/>
        </p:nvSpPr>
        <p:spPr>
          <a:xfrm>
            <a:off x="83778" y="713690"/>
            <a:ext cx="5847347" cy="584775"/>
          </a:xfrm>
          <a:prstGeom prst="rect">
            <a:avLst/>
          </a:prstGeom>
          <a:noFill/>
        </p:spPr>
        <p:txBody>
          <a:bodyPr wrap="square" rtlCol="0">
            <a:spAutoFit/>
          </a:bodyPr>
          <a:lstStyle/>
          <a:p>
            <a:pPr algn="ctr"/>
            <a:r>
              <a:rPr lang="en-US" sz="3200" dirty="0">
                <a:latin typeface="Comic Sans MS" panose="030F0702030302020204" pitchFamily="66" charset="0"/>
              </a:rPr>
              <a:t>Curfew Municipal Codes</a:t>
            </a:r>
          </a:p>
        </p:txBody>
      </p:sp>
      <p:sp>
        <p:nvSpPr>
          <p:cNvPr id="2" name="TextBox 1"/>
          <p:cNvSpPr txBox="1"/>
          <p:nvPr/>
        </p:nvSpPr>
        <p:spPr>
          <a:xfrm>
            <a:off x="6274664" y="2056200"/>
            <a:ext cx="5911515" cy="1077218"/>
          </a:xfrm>
          <a:prstGeom prst="rect">
            <a:avLst/>
          </a:prstGeom>
          <a:noFill/>
        </p:spPr>
        <p:txBody>
          <a:bodyPr wrap="square" rtlCol="0">
            <a:spAutoFit/>
          </a:bodyPr>
          <a:lstStyle/>
          <a:p>
            <a:r>
              <a:rPr lang="en-US" sz="1600" dirty="0">
                <a:latin typeface="Comic Sans MS" panose="030F0702030302020204" pitchFamily="66" charset="0"/>
              </a:rPr>
              <a:t>2.  Serious misdemeanor involving complete </a:t>
            </a:r>
            <a:r>
              <a:rPr lang="en-US" sz="1600" b="1" dirty="0">
                <a:latin typeface="Comic Sans MS" panose="030F0702030302020204" pitchFamily="66" charset="0"/>
              </a:rPr>
              <a:t>reckless </a:t>
            </a:r>
            <a:r>
              <a:rPr lang="en-US" sz="1600" dirty="0">
                <a:latin typeface="Comic Sans MS" panose="030F0702030302020204" pitchFamily="66" charset="0"/>
              </a:rPr>
              <a:t>disregard for the safety of persons or property while driving.  Penalties may include traffic violation citations, traffic school, license suspension and jail time.</a:t>
            </a:r>
          </a:p>
        </p:txBody>
      </p:sp>
      <p:sp>
        <p:nvSpPr>
          <p:cNvPr id="3" name="TextBox 2"/>
          <p:cNvSpPr txBox="1"/>
          <p:nvPr/>
        </p:nvSpPr>
        <p:spPr>
          <a:xfrm>
            <a:off x="465586" y="2302422"/>
            <a:ext cx="5083729" cy="584775"/>
          </a:xfrm>
          <a:prstGeom prst="rect">
            <a:avLst/>
          </a:prstGeom>
          <a:noFill/>
        </p:spPr>
        <p:txBody>
          <a:bodyPr wrap="square" rtlCol="0">
            <a:spAutoFit/>
          </a:bodyPr>
          <a:lstStyle/>
          <a:p>
            <a:pPr algn="ctr"/>
            <a:r>
              <a:rPr lang="en-US" sz="3200" dirty="0">
                <a:latin typeface="Comic Sans MS" panose="030F0702030302020204" pitchFamily="66" charset="0"/>
              </a:rPr>
              <a:t>Reckless Driving Law</a:t>
            </a:r>
          </a:p>
        </p:txBody>
      </p:sp>
      <p:sp>
        <p:nvSpPr>
          <p:cNvPr id="9" name="TextBox 8"/>
          <p:cNvSpPr txBox="1"/>
          <p:nvPr/>
        </p:nvSpPr>
        <p:spPr>
          <a:xfrm>
            <a:off x="352043" y="3720371"/>
            <a:ext cx="5343787" cy="1077218"/>
          </a:xfrm>
          <a:prstGeom prst="rect">
            <a:avLst/>
          </a:prstGeom>
          <a:noFill/>
        </p:spPr>
        <p:txBody>
          <a:bodyPr wrap="square" rtlCol="0">
            <a:spAutoFit/>
          </a:bodyPr>
          <a:lstStyle/>
          <a:p>
            <a:pPr algn="ctr"/>
            <a:r>
              <a:rPr lang="en-US" sz="3200" dirty="0">
                <a:latin typeface="Comic Sans MS" panose="030F0702030302020204" pitchFamily="66" charset="0"/>
              </a:rPr>
              <a:t>Teen Ban on Texting While Driving</a:t>
            </a:r>
          </a:p>
        </p:txBody>
      </p:sp>
      <p:sp>
        <p:nvSpPr>
          <p:cNvPr id="11" name="TextBox 10"/>
          <p:cNvSpPr txBox="1"/>
          <p:nvPr/>
        </p:nvSpPr>
        <p:spPr>
          <a:xfrm>
            <a:off x="264995" y="5587046"/>
            <a:ext cx="5415974" cy="584775"/>
          </a:xfrm>
          <a:prstGeom prst="rect">
            <a:avLst/>
          </a:prstGeom>
          <a:noFill/>
        </p:spPr>
        <p:txBody>
          <a:bodyPr wrap="square" rtlCol="0">
            <a:spAutoFit/>
          </a:bodyPr>
          <a:lstStyle/>
          <a:p>
            <a:pPr algn="ctr"/>
            <a:r>
              <a:rPr lang="en-US" sz="3200" dirty="0">
                <a:latin typeface="Comic Sans MS" panose="030F0702030302020204" pitchFamily="66" charset="0"/>
              </a:rPr>
              <a:t>Teen DUI</a:t>
            </a:r>
          </a:p>
        </p:txBody>
      </p:sp>
      <p:sp>
        <p:nvSpPr>
          <p:cNvPr id="20" name="TextBox 19"/>
          <p:cNvSpPr txBox="1"/>
          <p:nvPr/>
        </p:nvSpPr>
        <p:spPr>
          <a:xfrm>
            <a:off x="6280485" y="298561"/>
            <a:ext cx="5911515" cy="1323439"/>
          </a:xfrm>
          <a:prstGeom prst="rect">
            <a:avLst/>
          </a:prstGeom>
          <a:noFill/>
        </p:spPr>
        <p:txBody>
          <a:bodyPr wrap="square" rtlCol="0">
            <a:spAutoFit/>
          </a:bodyPr>
          <a:lstStyle/>
          <a:p>
            <a:r>
              <a:rPr lang="en-US" sz="1600" dirty="0">
                <a:latin typeface="Comic Sans MS" panose="030F0702030302020204" pitchFamily="66" charset="0"/>
              </a:rPr>
              <a:t>1.  Each city or </a:t>
            </a:r>
            <a:r>
              <a:rPr lang="en-US" sz="1600" b="1" dirty="0">
                <a:latin typeface="Comic Sans MS" panose="030F0702030302020204" pitchFamily="66" charset="0"/>
              </a:rPr>
              <a:t>municipal</a:t>
            </a:r>
            <a:r>
              <a:rPr lang="en-US" sz="1600" dirty="0">
                <a:latin typeface="Comic Sans MS" panose="030F0702030302020204" pitchFamily="66" charset="0"/>
              </a:rPr>
              <a:t> may have it’s own laws that states the time a person under 18 years can legally stay outside in a public place.  Penalties may include tickets, taken to police station and parents called, fines, community service, and/or juvenile record.</a:t>
            </a:r>
          </a:p>
        </p:txBody>
      </p:sp>
      <p:sp>
        <p:nvSpPr>
          <p:cNvPr id="21" name="TextBox 20"/>
          <p:cNvSpPr txBox="1"/>
          <p:nvPr/>
        </p:nvSpPr>
        <p:spPr>
          <a:xfrm>
            <a:off x="6231841" y="3595800"/>
            <a:ext cx="5911515" cy="1323439"/>
          </a:xfrm>
          <a:prstGeom prst="rect">
            <a:avLst/>
          </a:prstGeom>
          <a:noFill/>
        </p:spPr>
        <p:txBody>
          <a:bodyPr wrap="square" rtlCol="0">
            <a:spAutoFit/>
          </a:bodyPr>
          <a:lstStyle/>
          <a:p>
            <a:r>
              <a:rPr lang="en-US" sz="1600" dirty="0">
                <a:latin typeface="Comic Sans MS" panose="030F0702030302020204" pitchFamily="66" charset="0"/>
              </a:rPr>
              <a:t>3.  </a:t>
            </a:r>
            <a:r>
              <a:rPr lang="en-US" sz="1600" b="1" dirty="0">
                <a:latin typeface="Comic Sans MS" panose="030F0702030302020204" pitchFamily="66" charset="0"/>
              </a:rPr>
              <a:t>Wireless Communications </a:t>
            </a:r>
            <a:r>
              <a:rPr lang="en-US" sz="1600" dirty="0">
                <a:latin typeface="Comic Sans MS" panose="030F0702030302020204" pitchFamily="66" charset="0"/>
              </a:rPr>
              <a:t>are restricted for permit holders through the first 6 months of a Class G license, while driving, except for emergencies or hands-free navigating systems.  Penalties may include traffic school, license suspensions, fines and driving record violations.</a:t>
            </a:r>
          </a:p>
        </p:txBody>
      </p:sp>
      <p:sp>
        <p:nvSpPr>
          <p:cNvPr id="22" name="Rectangle 21"/>
          <p:cNvSpPr/>
          <p:nvPr/>
        </p:nvSpPr>
        <p:spPr>
          <a:xfrm>
            <a:off x="6147808" y="5150865"/>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6229395" y="5313926"/>
            <a:ext cx="6002055" cy="1323439"/>
          </a:xfrm>
          <a:prstGeom prst="rect">
            <a:avLst/>
          </a:prstGeom>
          <a:noFill/>
        </p:spPr>
        <p:txBody>
          <a:bodyPr wrap="square" rtlCol="0">
            <a:spAutoFit/>
          </a:bodyPr>
          <a:lstStyle/>
          <a:p>
            <a:r>
              <a:rPr lang="en-US" sz="1600" dirty="0">
                <a:latin typeface="Comic Sans MS" panose="030F0702030302020204" pitchFamily="66" charset="0"/>
              </a:rPr>
              <a:t>4.  Misdemeanor involving operating a motor vehicle </a:t>
            </a:r>
            <a:r>
              <a:rPr lang="en-US" sz="1600" b="1" dirty="0">
                <a:latin typeface="Comic Sans MS" panose="030F0702030302020204" pitchFamily="66" charset="0"/>
              </a:rPr>
              <a:t>under the influence</a:t>
            </a:r>
            <a:r>
              <a:rPr lang="en-US" sz="1600" dirty="0">
                <a:latin typeface="Comic Sans MS" panose="030F0702030302020204" pitchFamily="66" charset="0"/>
              </a:rPr>
              <a:t> of drugs or alcohol or possession of drugs or alcohol.  Penalties such as license suspension or restricted driving privileges, ignition interlock devices, possible jail time, fines, classes and community service. </a:t>
            </a:r>
            <a:endParaRPr lang="en-US" sz="1600" dirty="0"/>
          </a:p>
        </p:txBody>
      </p:sp>
    </p:spTree>
    <p:extLst>
      <p:ext uri="{BB962C8B-B14F-4D97-AF65-F5344CB8AC3E}">
        <p14:creationId xmlns:p14="http://schemas.microsoft.com/office/powerpoint/2010/main" val="18450627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6013342"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endParaRPr lang="en-US" dirty="0"/>
          </a:p>
        </p:txBody>
      </p:sp>
      <p:sp>
        <p:nvSpPr>
          <p:cNvPr id="5" name="Rectangle 4"/>
          <p:cNvSpPr/>
          <p:nvPr/>
        </p:nvSpPr>
        <p:spPr>
          <a:xfrm>
            <a:off x="6178658" y="0"/>
            <a:ext cx="6013342"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193728" y="210026"/>
            <a:ext cx="5625885" cy="5078313"/>
          </a:xfrm>
          <a:prstGeom prst="rect">
            <a:avLst/>
          </a:prstGeom>
          <a:noFill/>
        </p:spPr>
        <p:txBody>
          <a:bodyPr wrap="square" rtlCol="0">
            <a:spAutoFit/>
          </a:bodyPr>
          <a:lstStyle/>
          <a:p>
            <a:r>
              <a:rPr lang="en-US" sz="1200" dirty="0">
                <a:solidFill>
                  <a:srgbClr val="FF0000"/>
                </a:solidFill>
                <a:latin typeface="Comic Sans MS" panose="030F0702030302020204" pitchFamily="66" charset="0"/>
              </a:rPr>
              <a:t>3. There is a Senior Reward Trip, one of the popular girls offers you a ride along with other popular girls, the other girls are all on their phone, texting.  The driver gets a text and reaches to pick up her phone.  You ask her to wait and she reminds you that she is the driver and is doing you a favor by picking you up.</a:t>
            </a: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consequences could there be for reading and/or responding to a text while driving?</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Penalties for the driver may include traffic school, license suspensions, fines and driving record violations</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Being stopped or involved in an accident will make you late for the Senior Trip bus </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You could be injured and miss important end of year senior activities</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Other drivers on the road could be injured</a:t>
            </a:r>
            <a:endParaRPr lang="en-US" sz="1200" dirty="0">
              <a:latin typeface="Comic Sans MS" panose="030F0702030302020204" pitchFamily="66" charset="0"/>
            </a:endParaRPr>
          </a:p>
          <a:p>
            <a:endParaRPr lang="en-US"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pressure could you be under?</a:t>
            </a:r>
          </a:p>
          <a:p>
            <a:pPr marL="285750" indent="-285750">
              <a:buFont typeface="Arial" panose="020B0604020202020204" pitchFamily="34" charset="0"/>
              <a:buChar char="•"/>
            </a:pPr>
            <a:r>
              <a:rPr lang="en-US" sz="1200" dirty="0">
                <a:solidFill>
                  <a:srgbClr val="FF0000"/>
                </a:solidFill>
                <a:latin typeface="Comic Sans MS" panose="030F0702030302020204" pitchFamily="66" charset="0"/>
              </a:rPr>
              <a:t>Pressure to go along with everyone else</a:t>
            </a:r>
          </a:p>
          <a:p>
            <a:pPr marL="285750" indent="-285750">
              <a:buFont typeface="Arial" panose="020B0604020202020204" pitchFamily="34" charset="0"/>
              <a:buChar char="•"/>
            </a:pPr>
            <a:r>
              <a:rPr lang="en-US" sz="1200" dirty="0">
                <a:solidFill>
                  <a:srgbClr val="FF0000"/>
                </a:solidFill>
                <a:latin typeface="Comic Sans MS" panose="030F0702030302020204" pitchFamily="66" charset="0"/>
              </a:rPr>
              <a:t>Pressure to not cause problems and be left out next time</a:t>
            </a:r>
          </a:p>
          <a:p>
            <a:pPr marL="285750" indent="-285750">
              <a:buFont typeface="Arial" panose="020B0604020202020204" pitchFamily="34" charset="0"/>
              <a:buChar char="•"/>
            </a:pPr>
            <a:endParaRPr lang="en-US"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actions could you take to keep everyone safe in the car and still fit in?</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Offer to read the text to her and respond for her</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Suggest one of the other girls checks her texts</a:t>
            </a:r>
          </a:p>
          <a:p>
            <a:endParaRPr lang="en-US" dirty="0"/>
          </a:p>
          <a:p>
            <a:endParaRPr lang="en-US" dirty="0"/>
          </a:p>
        </p:txBody>
      </p:sp>
      <p:sp>
        <p:nvSpPr>
          <p:cNvPr id="3" name="TextBox 2"/>
          <p:cNvSpPr txBox="1"/>
          <p:nvPr/>
        </p:nvSpPr>
        <p:spPr>
          <a:xfrm>
            <a:off x="6302644" y="210026"/>
            <a:ext cx="5765369" cy="7571303"/>
          </a:xfrm>
          <a:prstGeom prst="rect">
            <a:avLst/>
          </a:prstGeom>
          <a:noFill/>
        </p:spPr>
        <p:txBody>
          <a:bodyPr wrap="square" rtlCol="0">
            <a:spAutoFit/>
          </a:bodyPr>
          <a:lstStyle/>
          <a:p>
            <a:r>
              <a:rPr lang="en-US" sz="1200" dirty="0">
                <a:solidFill>
                  <a:srgbClr val="FF0000"/>
                </a:solidFill>
                <a:latin typeface="Comic Sans MS" panose="030F0702030302020204" pitchFamily="66" charset="0"/>
              </a:rPr>
              <a:t>4. You and your best friend are celebrating at a school graduation party.  Your parents drop you off, thinking your friend's parents are picking you both up.  You later find out that your friend is planning to just ask someone at the party for a ride home.  During the party, you notice some of the teens you don’t know, pour a clear liquid into drinks left unattended. </a:t>
            </a:r>
          </a:p>
          <a:p>
            <a:endParaRPr lang="en-US" sz="1200" dirty="0">
              <a:latin typeface="Comic Sans MS" panose="030F0702030302020204" pitchFamily="66" charset="0"/>
            </a:endParaRPr>
          </a:p>
          <a:p>
            <a:r>
              <a:rPr lang="en-US" sz="1200" b="1" dirty="0">
                <a:solidFill>
                  <a:srgbClr val="FF0000"/>
                </a:solidFill>
                <a:latin typeface="Comic Sans MS" panose="030F0702030302020204" pitchFamily="66" charset="0"/>
              </a:rPr>
              <a:t>What consequences could there be for riding in a car with a minor who is under the influence of alcohol while driving? For the Driver?</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Penalties for the driver may include license suspension or restricted driving privileges, ignition interlock devices, possible jail time, fines, classes and community service </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You could be injured in an accident</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Your decision to ride in a car with someone under the influence of alcohol may affect your parents trust in you</a:t>
            </a: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consequences are there for spiking someone’s drink with drugs or alcohol?</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Felony charge and/or conviction; may include fines and jail and probation</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Prosecuted as an adult (15 and over)</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College scholarships or school awards may be declined based on conviction</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Loss of job opportunities</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Loss of trust from peers and parents</a:t>
            </a:r>
          </a:p>
          <a:p>
            <a:pPr marL="171450" indent="-171450">
              <a:buFont typeface="Arial" panose="020B0604020202020204" pitchFamily="34" charset="0"/>
              <a:buChar char="•"/>
            </a:pPr>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ways can you stay safe at a party with people you may not know well?</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Stay close to the people you know</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Watch your drink</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Choose not to drink or use drugs</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Get a sober driver to take you home or call for one</a:t>
            </a:r>
          </a:p>
          <a:p>
            <a:pPr marL="171450" indent="-171450">
              <a:buFont typeface="Arial" panose="020B0604020202020204" pitchFamily="34" charset="0"/>
              <a:buChar char="•"/>
            </a:pPr>
            <a:endParaRPr lang="en-US" sz="1200" dirty="0">
              <a:solidFill>
                <a:srgbClr val="FF0000"/>
              </a:solidFill>
              <a:latin typeface="Comic Sans MS" panose="030F0702030302020204" pitchFamily="66" charset="0"/>
            </a:endParaRPr>
          </a:p>
          <a:p>
            <a:endParaRPr lang="en-US" sz="1200" dirty="0">
              <a:solidFill>
                <a:srgbClr val="FF0000"/>
              </a:solidFill>
              <a:latin typeface="Comic Sans MS" panose="030F0702030302020204" pitchFamily="66" charset="0"/>
            </a:endParaRPr>
          </a:p>
          <a:p>
            <a:endParaRPr lang="en-US" sz="1200" dirty="0">
              <a:solidFill>
                <a:srgbClr val="FF0000"/>
              </a:solidFill>
              <a:latin typeface="Comic Sans MS" panose="030F0702030302020204" pitchFamily="66" charset="0"/>
            </a:endParaRPr>
          </a:p>
          <a:p>
            <a:endParaRPr lang="en-US" sz="1200" dirty="0">
              <a:solidFill>
                <a:srgbClr val="FF0000"/>
              </a:solidFill>
              <a:latin typeface="Comic Sans MS" panose="030F0702030302020204" pitchFamily="66" charset="0"/>
            </a:endParaRPr>
          </a:p>
          <a:p>
            <a:endParaRPr lang="en-US" sz="1200" dirty="0">
              <a:solidFill>
                <a:srgbClr val="FF0000"/>
              </a:solidFill>
              <a:latin typeface="Comic Sans MS" panose="030F0702030302020204" pitchFamily="66" charset="0"/>
            </a:endParaRPr>
          </a:p>
          <a:p>
            <a:endParaRPr lang="en-US" sz="1200" dirty="0">
              <a:solidFill>
                <a:srgbClr val="FF0000"/>
              </a:solidFill>
              <a:latin typeface="Comic Sans MS" panose="030F0702030302020204" pitchFamily="66" charset="0"/>
            </a:endParaRPr>
          </a:p>
          <a:p>
            <a:endParaRPr lang="en-US" sz="1200" dirty="0">
              <a:solidFill>
                <a:srgbClr val="FF0000"/>
              </a:solidFill>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p:txBody>
      </p:sp>
    </p:spTree>
    <p:extLst>
      <p:ext uri="{BB962C8B-B14F-4D97-AF65-F5344CB8AC3E}">
        <p14:creationId xmlns:p14="http://schemas.microsoft.com/office/powerpoint/2010/main" val="18027645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6013342"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endParaRPr lang="en-US" dirty="0"/>
          </a:p>
        </p:txBody>
      </p:sp>
      <p:sp>
        <p:nvSpPr>
          <p:cNvPr id="5" name="Rectangle 4"/>
          <p:cNvSpPr/>
          <p:nvPr/>
        </p:nvSpPr>
        <p:spPr>
          <a:xfrm>
            <a:off x="6178658" y="0"/>
            <a:ext cx="6013342"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201478" y="278969"/>
            <a:ext cx="5625885" cy="5170646"/>
          </a:xfrm>
          <a:prstGeom prst="rect">
            <a:avLst/>
          </a:prstGeom>
          <a:noFill/>
        </p:spPr>
        <p:txBody>
          <a:bodyPr wrap="square" rtlCol="0">
            <a:spAutoFit/>
          </a:bodyPr>
          <a:lstStyle/>
          <a:p>
            <a:r>
              <a:rPr lang="en-US" sz="1200" dirty="0">
                <a:solidFill>
                  <a:srgbClr val="FF0000"/>
                </a:solidFill>
                <a:latin typeface="Comic Sans MS" panose="030F0702030302020204" pitchFamily="66" charset="0"/>
              </a:rPr>
              <a:t>5.</a:t>
            </a:r>
            <a:r>
              <a:rPr lang="en-US" dirty="0">
                <a:solidFill>
                  <a:srgbClr val="FF0000"/>
                </a:solidFill>
                <a:latin typeface="Comic Sans MS" panose="030F0702030302020204" pitchFamily="66" charset="0"/>
              </a:rPr>
              <a:t>  </a:t>
            </a:r>
            <a:r>
              <a:rPr lang="en-US" sz="1200" dirty="0">
                <a:solidFill>
                  <a:srgbClr val="FF0000"/>
                </a:solidFill>
                <a:latin typeface="Comic Sans MS" panose="030F0702030302020204" pitchFamily="66" charset="0"/>
              </a:rPr>
              <a:t>A group of teens sneak some alcohol into the prom dance.  You notice your friend asking for some.  The teens that are drinking keep trying to give you some too, even though you keep saying no.  </a:t>
            </a:r>
          </a:p>
          <a:p>
            <a:endParaRPr lang="en-US" sz="1200" dirty="0">
              <a:latin typeface="Comic Sans MS" panose="030F0702030302020204" pitchFamily="66" charset="0"/>
            </a:endParaRPr>
          </a:p>
          <a:p>
            <a:endParaRPr lang="en-US" sz="1200" dirty="0">
              <a:latin typeface="Comic Sans MS" panose="030F0702030302020204" pitchFamily="66" charset="0"/>
            </a:endParaRPr>
          </a:p>
          <a:p>
            <a:r>
              <a:rPr lang="en-US" sz="1200" b="1" dirty="0">
                <a:solidFill>
                  <a:srgbClr val="FF0000"/>
                </a:solidFill>
                <a:latin typeface="Comic Sans MS" panose="030F0702030302020204" pitchFamily="66" charset="0"/>
              </a:rPr>
              <a:t>What consequences could there be for underage drinking or possession of alcohol on school property?</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Penalties may include driving privileges suspended or you may have to pay fines or damages</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The school may suspend you, ban you from future school events/dances</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Parents would be called and ground you or take keys away for a time</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Scholarships and job applications could be affected by a juvenile record</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Anyone at the dance may have caught you on camera and shared it with others or post to social media sites</a:t>
            </a: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pressure could you be under?</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Pressure to join in </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Fear of not being left out</a:t>
            </a: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actions can you take to avoid being pressured into drinking?</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Stand by those who are not drinking</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Keep dancing</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Be assertive and tell them why you don’t want to</a:t>
            </a:r>
          </a:p>
          <a:p>
            <a:pPr marL="285750" indent="-285750">
              <a:buFont typeface="Arial" panose="020B0604020202020204" pitchFamily="34" charset="0"/>
              <a:buChar char="•"/>
            </a:pPr>
            <a:endParaRPr lang="en-US" sz="1200" dirty="0">
              <a:latin typeface="Comic Sans MS" panose="030F0702030302020204" pitchFamily="66" charset="0"/>
            </a:endParaRPr>
          </a:p>
          <a:p>
            <a:endParaRPr lang="en-US" dirty="0"/>
          </a:p>
          <a:p>
            <a:endParaRPr lang="en-US" dirty="0"/>
          </a:p>
        </p:txBody>
      </p:sp>
      <p:sp>
        <p:nvSpPr>
          <p:cNvPr id="3" name="TextBox 2"/>
          <p:cNvSpPr txBox="1"/>
          <p:nvPr/>
        </p:nvSpPr>
        <p:spPr>
          <a:xfrm>
            <a:off x="6302644" y="389256"/>
            <a:ext cx="5765369" cy="5724644"/>
          </a:xfrm>
          <a:prstGeom prst="rect">
            <a:avLst/>
          </a:prstGeom>
          <a:noFill/>
        </p:spPr>
        <p:txBody>
          <a:bodyPr wrap="square" rtlCol="0">
            <a:spAutoFit/>
          </a:bodyPr>
          <a:lstStyle/>
          <a:p>
            <a:r>
              <a:rPr lang="en-US" sz="1200" dirty="0">
                <a:solidFill>
                  <a:srgbClr val="FF0000"/>
                </a:solidFill>
                <a:latin typeface="Comic Sans MS" panose="030F0702030302020204" pitchFamily="66" charset="0"/>
              </a:rPr>
              <a:t>6.  Some peers at the graduation rehearsal offer you marijuana.  You refuse but they keep taunting you, calling you names and making fun of you.</a:t>
            </a: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consequences could there be for illegal drug use on school property?</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Penalties for minors in possession of illegal drugs or paraphernalia may include, juvenile detention, probation, diversion programs and community service </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Penalties may be increased by 1 year because it happened in a Drug Free School Zone</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School  may suspend you, ban you from future school events or walking with class during graduation</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Drug convictions could jeopardize your scholarships, college placements and jobs applications</a:t>
            </a:r>
          </a:p>
          <a:p>
            <a:endParaRPr lang="en-US" sz="1200" dirty="0">
              <a:solidFill>
                <a:srgbClr val="FF0000"/>
              </a:solidFill>
              <a:latin typeface="Comic Sans MS" panose="030F0702030302020204" pitchFamily="66" charset="0"/>
            </a:endParaRP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pressure could you be under?</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Want to avoid ridicule</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Pressure to join in and not be left out</a:t>
            </a:r>
          </a:p>
          <a:p>
            <a:endParaRPr lang="en-US" sz="1200" dirty="0">
              <a:solidFill>
                <a:srgbClr val="FF0000"/>
              </a:solidFill>
              <a:latin typeface="Comic Sans MS" panose="030F0702030302020204" pitchFamily="66" charset="0"/>
            </a:endParaRP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are some ways to resist negative peer pressure?</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Hang out with those who share the same values as you</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Be assertive and explain your view</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Suggest a safe alternative</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Have an escape plan such as an excuse of somewhere you need to be</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Work out a code you can text your parents or friends to come get you</a:t>
            </a:r>
          </a:p>
          <a:p>
            <a:pPr marL="171450" indent="-171450">
              <a:buFont typeface="Arial" panose="020B0604020202020204" pitchFamily="34" charset="0"/>
              <a:buChar char="•"/>
            </a:pPr>
            <a:endParaRPr lang="en-US" sz="1200" dirty="0">
              <a:solidFill>
                <a:srgbClr val="FF0000"/>
              </a:solidFill>
              <a:latin typeface="Comic Sans MS" panose="030F0702030302020204" pitchFamily="66" charset="0"/>
            </a:endParaRPr>
          </a:p>
          <a:p>
            <a:pPr marL="171450" indent="-171450">
              <a:buFont typeface="Arial" panose="020B0604020202020204" pitchFamily="34" charset="0"/>
              <a:buChar char="•"/>
            </a:pPr>
            <a:endParaRPr lang="en-US" sz="1200" dirty="0">
              <a:latin typeface="Comic Sans MS" panose="030F0702030302020204" pitchFamily="66" charset="0"/>
            </a:endParaRPr>
          </a:p>
          <a:p>
            <a:endParaRPr lang="en-US" dirty="0">
              <a:latin typeface="Comic Sans MS" panose="030F0702030302020204" pitchFamily="66" charset="0"/>
            </a:endParaRPr>
          </a:p>
        </p:txBody>
      </p:sp>
    </p:spTree>
    <p:extLst>
      <p:ext uri="{BB962C8B-B14F-4D97-AF65-F5344CB8AC3E}">
        <p14:creationId xmlns:p14="http://schemas.microsoft.com/office/powerpoint/2010/main" val="24026303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6013342"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endParaRPr lang="en-US" dirty="0"/>
          </a:p>
        </p:txBody>
      </p:sp>
      <p:sp>
        <p:nvSpPr>
          <p:cNvPr id="5" name="Rectangle 4"/>
          <p:cNvSpPr/>
          <p:nvPr/>
        </p:nvSpPr>
        <p:spPr>
          <a:xfrm>
            <a:off x="6214820" y="0"/>
            <a:ext cx="6013342"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201478" y="278969"/>
            <a:ext cx="5625885" cy="4616648"/>
          </a:xfrm>
          <a:prstGeom prst="rect">
            <a:avLst/>
          </a:prstGeom>
          <a:noFill/>
        </p:spPr>
        <p:txBody>
          <a:bodyPr wrap="square" rtlCol="0">
            <a:spAutoFit/>
          </a:bodyPr>
          <a:lstStyle/>
          <a:p>
            <a:r>
              <a:rPr lang="en-US" sz="1200" dirty="0">
                <a:solidFill>
                  <a:srgbClr val="FF0000"/>
                </a:solidFill>
                <a:latin typeface="Comic Sans MS" panose="030F0702030302020204" pitchFamily="66" charset="0"/>
              </a:rPr>
              <a:t>7. You finally get your graduated license permit.  Your friend wants to celebrate by trying to sneak into a night club with fake IDs.  You are reluctant but your friends keep telling you that it is easy, they do it all the time and never get caught.</a:t>
            </a: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consequences could there be for using a fake Id?</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Penalties may include license suspended, jail time, fines and probation</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Juvenile record could affect scholarships and job applications</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If the Id belonged to someone's else, there could be an Identity Theft charge</a:t>
            </a: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pressure could you be under?</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Pressure to not miss out on the fun</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Pressure that it is safe</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Pressure to join in</a:t>
            </a: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are some ways you could provide positive peer pressure in this situation?</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Suggest alternatives that are fun and safe such as hosting a party under parent supervision</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Celebrate with eating out or attending a game together</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Plan a ride where other peers may be hanging out</a:t>
            </a:r>
          </a:p>
          <a:p>
            <a:pPr marL="171450" indent="-171450">
              <a:buFont typeface="Arial" panose="020B0604020202020204" pitchFamily="34" charset="0"/>
              <a:buChar char="•"/>
            </a:pPr>
            <a:endParaRPr lang="en-US" sz="1200" dirty="0">
              <a:solidFill>
                <a:srgbClr val="FF0000"/>
              </a:solidFill>
              <a:latin typeface="Comic Sans MS" panose="030F0702030302020204" pitchFamily="66" charset="0"/>
            </a:endParaRPr>
          </a:p>
          <a:p>
            <a:endParaRPr lang="en-US" dirty="0"/>
          </a:p>
        </p:txBody>
      </p:sp>
      <p:sp>
        <p:nvSpPr>
          <p:cNvPr id="3" name="TextBox 2"/>
          <p:cNvSpPr txBox="1"/>
          <p:nvPr/>
        </p:nvSpPr>
        <p:spPr>
          <a:xfrm>
            <a:off x="6302644" y="201477"/>
            <a:ext cx="5765369" cy="5355312"/>
          </a:xfrm>
          <a:prstGeom prst="rect">
            <a:avLst/>
          </a:prstGeom>
          <a:noFill/>
        </p:spPr>
        <p:txBody>
          <a:bodyPr wrap="square" rtlCol="0">
            <a:spAutoFit/>
          </a:bodyPr>
          <a:lstStyle/>
          <a:p>
            <a:r>
              <a:rPr lang="en-US" sz="1200" dirty="0">
                <a:solidFill>
                  <a:srgbClr val="FF0000"/>
                </a:solidFill>
                <a:latin typeface="Comic Sans MS" panose="030F0702030302020204" pitchFamily="66" charset="0"/>
              </a:rPr>
              <a:t>8. Some students are invited to a birthday party for a very popular senior at school.  They receive a text during school that announces the party will happen today, right after school.  5 invitees that are friends with each other, ask you for rides.  You have your graduated license permit and your car will hold only three other students.  You didn’t receive an invite but they say they will get you in if you give them all a ride.</a:t>
            </a: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consequences could there be for having a graduated license and allowing extra people to ride in your car?</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Penalties may include fines and extended restriction periods.  3rd offense may result in license suspension</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The driver has an increased chance of being distracted and could cause an accident or commit a traffic violation</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Receive traffic citation, injuries, car damages, insurance hikes</a:t>
            </a: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pressure could you be under?</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To be part of the popular group</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Fear of being left out</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Fear of ridicule</a:t>
            </a: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are some actions you and your parents could work out to help you get out of this situation?</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Claim your parents have tracking on your phone/car</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Establish a code that you could send to your parents to let them know to call you with a need for you to come right home</a:t>
            </a:r>
          </a:p>
          <a:p>
            <a:pPr marL="171450" indent="-171450">
              <a:buFont typeface="Arial" panose="020B0604020202020204" pitchFamily="34" charset="0"/>
              <a:buChar char="•"/>
            </a:pPr>
            <a:endParaRPr lang="en-US" sz="1200" dirty="0">
              <a:solidFill>
                <a:srgbClr val="FF0000"/>
              </a:solidFill>
              <a:latin typeface="Comic Sans MS" panose="030F0702030302020204" pitchFamily="66" charset="0"/>
            </a:endParaRPr>
          </a:p>
          <a:p>
            <a:endParaRPr lang="en-US" sz="1200" dirty="0">
              <a:solidFill>
                <a:srgbClr val="FF0000"/>
              </a:solidFill>
              <a:latin typeface="Comic Sans MS" panose="030F0702030302020204" pitchFamily="66" charset="0"/>
            </a:endParaRPr>
          </a:p>
          <a:p>
            <a:endParaRPr lang="en-US" dirty="0">
              <a:latin typeface="Comic Sans MS" panose="030F0702030302020204" pitchFamily="66" charset="0"/>
            </a:endParaRPr>
          </a:p>
        </p:txBody>
      </p:sp>
    </p:spTree>
    <p:extLst>
      <p:ext uri="{BB962C8B-B14F-4D97-AF65-F5344CB8AC3E}">
        <p14:creationId xmlns:p14="http://schemas.microsoft.com/office/powerpoint/2010/main" val="1279721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166" y="3497179"/>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64166" y="104271"/>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64166" y="1800725"/>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64166" y="5157538"/>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Rectangle 14"/>
          <p:cNvSpPr/>
          <p:nvPr/>
        </p:nvSpPr>
        <p:spPr>
          <a:xfrm>
            <a:off x="6128082" y="104271"/>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6" name="Rectangle 15"/>
          <p:cNvSpPr/>
          <p:nvPr/>
        </p:nvSpPr>
        <p:spPr>
          <a:xfrm>
            <a:off x="6128082" y="1800725"/>
            <a:ext cx="5976844" cy="157914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endParaRPr lang="en-US" sz="1600" dirty="0"/>
          </a:p>
        </p:txBody>
      </p:sp>
      <p:sp>
        <p:nvSpPr>
          <p:cNvPr id="17" name="Rectangle 16"/>
          <p:cNvSpPr/>
          <p:nvPr/>
        </p:nvSpPr>
        <p:spPr>
          <a:xfrm>
            <a:off x="6128082" y="3479132"/>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8" name="Rectangle 17"/>
          <p:cNvSpPr/>
          <p:nvPr/>
        </p:nvSpPr>
        <p:spPr>
          <a:xfrm>
            <a:off x="6128082" y="5157538"/>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TextBox 18"/>
          <p:cNvSpPr txBox="1"/>
          <p:nvPr/>
        </p:nvSpPr>
        <p:spPr>
          <a:xfrm>
            <a:off x="64165" y="529024"/>
            <a:ext cx="5847347" cy="584775"/>
          </a:xfrm>
          <a:prstGeom prst="rect">
            <a:avLst/>
          </a:prstGeom>
          <a:noFill/>
        </p:spPr>
        <p:txBody>
          <a:bodyPr wrap="square" rtlCol="0">
            <a:spAutoFit/>
          </a:bodyPr>
          <a:lstStyle/>
          <a:p>
            <a:pPr algn="ctr"/>
            <a:r>
              <a:rPr lang="en-US" sz="3200" dirty="0">
                <a:latin typeface="Comic Sans MS" panose="030F0702030302020204" pitchFamily="66" charset="0"/>
              </a:rPr>
              <a:t>Spiking Drinks</a:t>
            </a:r>
          </a:p>
        </p:txBody>
      </p:sp>
      <p:sp>
        <p:nvSpPr>
          <p:cNvPr id="2" name="TextBox 1"/>
          <p:cNvSpPr txBox="1"/>
          <p:nvPr/>
        </p:nvSpPr>
        <p:spPr>
          <a:xfrm>
            <a:off x="6208295" y="348913"/>
            <a:ext cx="5911515" cy="584775"/>
          </a:xfrm>
          <a:prstGeom prst="rect">
            <a:avLst/>
          </a:prstGeom>
          <a:noFill/>
        </p:spPr>
        <p:txBody>
          <a:bodyPr wrap="square" rtlCol="0">
            <a:spAutoFit/>
          </a:bodyPr>
          <a:lstStyle/>
          <a:p>
            <a:r>
              <a:rPr lang="en-US" sz="1600" dirty="0">
                <a:latin typeface="Comic Sans MS" panose="030F0702030302020204" pitchFamily="66" charset="0"/>
              </a:rPr>
              <a:t>5.  Putting alcohol or drugs in someone’s food or </a:t>
            </a:r>
            <a:r>
              <a:rPr lang="en-US" sz="1600" b="1" dirty="0">
                <a:latin typeface="Comic Sans MS" panose="030F0702030302020204" pitchFamily="66" charset="0"/>
              </a:rPr>
              <a:t>beverage</a:t>
            </a:r>
            <a:r>
              <a:rPr lang="en-US" sz="1600" dirty="0">
                <a:latin typeface="Comic Sans MS" panose="030F0702030302020204" pitchFamily="66" charset="0"/>
              </a:rPr>
              <a:t> with out their knowledge is a class 5 felony for minors.</a:t>
            </a:r>
          </a:p>
        </p:txBody>
      </p:sp>
      <p:sp>
        <p:nvSpPr>
          <p:cNvPr id="3" name="TextBox 2"/>
          <p:cNvSpPr txBox="1"/>
          <p:nvPr/>
        </p:nvSpPr>
        <p:spPr>
          <a:xfrm>
            <a:off x="419878" y="2271644"/>
            <a:ext cx="5113175" cy="646331"/>
          </a:xfrm>
          <a:prstGeom prst="rect">
            <a:avLst/>
          </a:prstGeom>
          <a:noFill/>
        </p:spPr>
        <p:txBody>
          <a:bodyPr wrap="square" rtlCol="0">
            <a:spAutoFit/>
          </a:bodyPr>
          <a:lstStyle/>
          <a:p>
            <a:pPr algn="ctr"/>
            <a:r>
              <a:rPr lang="en-US" sz="3600" dirty="0">
                <a:latin typeface="Comic Sans MS" panose="030F0702030302020204" pitchFamily="66" charset="0"/>
              </a:rPr>
              <a:t>Illegal Drug Use</a:t>
            </a:r>
          </a:p>
        </p:txBody>
      </p:sp>
      <p:sp>
        <p:nvSpPr>
          <p:cNvPr id="9" name="TextBox 8"/>
          <p:cNvSpPr txBox="1"/>
          <p:nvPr/>
        </p:nvSpPr>
        <p:spPr>
          <a:xfrm>
            <a:off x="275252" y="3998876"/>
            <a:ext cx="5402425" cy="584775"/>
          </a:xfrm>
          <a:prstGeom prst="rect">
            <a:avLst/>
          </a:prstGeom>
          <a:noFill/>
        </p:spPr>
        <p:txBody>
          <a:bodyPr wrap="square" rtlCol="0">
            <a:spAutoFit/>
          </a:bodyPr>
          <a:lstStyle/>
          <a:p>
            <a:pPr algn="ctr"/>
            <a:r>
              <a:rPr lang="en-US" sz="3200" dirty="0">
                <a:latin typeface="Comic Sans MS" panose="030F0702030302020204" pitchFamily="66" charset="0"/>
              </a:rPr>
              <a:t>Social Hosting Law</a:t>
            </a:r>
          </a:p>
        </p:txBody>
      </p:sp>
      <p:sp>
        <p:nvSpPr>
          <p:cNvPr id="11" name="TextBox 10"/>
          <p:cNvSpPr txBox="1"/>
          <p:nvPr/>
        </p:nvSpPr>
        <p:spPr>
          <a:xfrm>
            <a:off x="314213" y="5659235"/>
            <a:ext cx="5491634" cy="584775"/>
          </a:xfrm>
          <a:prstGeom prst="rect">
            <a:avLst/>
          </a:prstGeom>
          <a:noFill/>
        </p:spPr>
        <p:txBody>
          <a:bodyPr wrap="square" rtlCol="0">
            <a:spAutoFit/>
          </a:bodyPr>
          <a:lstStyle/>
          <a:p>
            <a:pPr algn="ctr"/>
            <a:r>
              <a:rPr lang="en-US" sz="3200" dirty="0">
                <a:latin typeface="Comic Sans MS" panose="030F0702030302020204" pitchFamily="66" charset="0"/>
              </a:rPr>
              <a:t>Using a Fake ID</a:t>
            </a:r>
          </a:p>
        </p:txBody>
      </p:sp>
      <p:sp>
        <p:nvSpPr>
          <p:cNvPr id="12" name="TextBox 11"/>
          <p:cNvSpPr txBox="1"/>
          <p:nvPr/>
        </p:nvSpPr>
        <p:spPr>
          <a:xfrm>
            <a:off x="6128082" y="5322778"/>
            <a:ext cx="5976844" cy="1323439"/>
          </a:xfrm>
          <a:prstGeom prst="rect">
            <a:avLst/>
          </a:prstGeom>
          <a:noFill/>
        </p:spPr>
        <p:txBody>
          <a:bodyPr wrap="square" rtlCol="0">
            <a:spAutoFit/>
          </a:bodyPr>
          <a:lstStyle/>
          <a:p>
            <a:r>
              <a:rPr lang="en-US" sz="1600" dirty="0">
                <a:latin typeface="Comic Sans MS" panose="030F0702030302020204" pitchFamily="66" charset="0"/>
              </a:rPr>
              <a:t>8.  Showing a </a:t>
            </a:r>
            <a:r>
              <a:rPr lang="en-US" sz="1600" b="1" dirty="0">
                <a:latin typeface="Comic Sans MS" panose="030F0702030302020204" pitchFamily="66" charset="0"/>
              </a:rPr>
              <a:t>false driver’s license </a:t>
            </a:r>
            <a:r>
              <a:rPr lang="en-US" sz="1600" dirty="0">
                <a:latin typeface="Comic Sans MS" panose="030F0702030302020204" pitchFamily="66" charset="0"/>
              </a:rPr>
              <a:t>or other document or someone else's’ license or document to obtain alcohol or enter establishments for adults ages is a misdemeanor.  Penalties may include license suspended, jail time, fines and probation.</a:t>
            </a:r>
          </a:p>
        </p:txBody>
      </p:sp>
      <p:sp>
        <p:nvSpPr>
          <p:cNvPr id="5" name="TextBox 4"/>
          <p:cNvSpPr txBox="1"/>
          <p:nvPr/>
        </p:nvSpPr>
        <p:spPr>
          <a:xfrm>
            <a:off x="6266282" y="3734608"/>
            <a:ext cx="5729406" cy="1077218"/>
          </a:xfrm>
          <a:prstGeom prst="rect">
            <a:avLst/>
          </a:prstGeom>
          <a:noFill/>
        </p:spPr>
        <p:txBody>
          <a:bodyPr wrap="square" rtlCol="0">
            <a:spAutoFit/>
          </a:bodyPr>
          <a:lstStyle/>
          <a:p>
            <a:r>
              <a:rPr lang="en-US" sz="1600" dirty="0">
                <a:latin typeface="Comic Sans MS" panose="030F0702030302020204" pitchFamily="66" charset="0"/>
              </a:rPr>
              <a:t>7.  Parents, guardians and individuals over 18 </a:t>
            </a:r>
            <a:r>
              <a:rPr lang="en-US" sz="1600" b="1" dirty="0">
                <a:latin typeface="Comic Sans MS" panose="030F0702030302020204" pitchFamily="66" charset="0"/>
              </a:rPr>
              <a:t>hosting</a:t>
            </a:r>
            <a:r>
              <a:rPr lang="en-US" sz="1600" dirty="0">
                <a:latin typeface="Comic Sans MS" panose="030F0702030302020204" pitchFamily="66" charset="0"/>
              </a:rPr>
              <a:t> a party where two or more unrelated minors, attending, consume or possess alcohol, can be held liable.  They could face penalties such as fines and jail time.</a:t>
            </a:r>
          </a:p>
        </p:txBody>
      </p:sp>
      <p:sp>
        <p:nvSpPr>
          <p:cNvPr id="10" name="TextBox 9"/>
          <p:cNvSpPr txBox="1"/>
          <p:nvPr/>
        </p:nvSpPr>
        <p:spPr>
          <a:xfrm>
            <a:off x="6133561" y="1947917"/>
            <a:ext cx="5994848" cy="1323439"/>
          </a:xfrm>
          <a:prstGeom prst="rect">
            <a:avLst/>
          </a:prstGeom>
          <a:noFill/>
        </p:spPr>
        <p:txBody>
          <a:bodyPr wrap="square" rtlCol="0">
            <a:spAutoFit/>
          </a:bodyPr>
          <a:lstStyle/>
          <a:p>
            <a:r>
              <a:rPr lang="en-US" sz="1600" dirty="0">
                <a:latin typeface="Comic Sans MS" panose="030F0702030302020204" pitchFamily="66" charset="0"/>
              </a:rPr>
              <a:t>6.  It is </a:t>
            </a:r>
            <a:r>
              <a:rPr lang="en-US" sz="1600" b="1" dirty="0">
                <a:latin typeface="Comic Sans MS" panose="030F0702030302020204" pitchFamily="66" charset="0"/>
              </a:rPr>
              <a:t>illegal</a:t>
            </a:r>
            <a:r>
              <a:rPr lang="en-US" sz="1600" dirty="0">
                <a:latin typeface="Comic Sans MS" panose="030F0702030302020204" pitchFamily="66" charset="0"/>
              </a:rPr>
              <a:t> to possess, manufacture, transport, or sell marijuana, alcohol, narcotics and dangerous </a:t>
            </a:r>
            <a:r>
              <a:rPr lang="en-US" sz="1600" b="1" dirty="0">
                <a:latin typeface="Comic Sans MS" panose="030F0702030302020204" pitchFamily="66" charset="0"/>
              </a:rPr>
              <a:t>drugs</a:t>
            </a:r>
            <a:r>
              <a:rPr lang="en-US" sz="1600" dirty="0">
                <a:latin typeface="Comic Sans MS" panose="030F0702030302020204" pitchFamily="66" charset="0"/>
              </a:rPr>
              <a:t> such a illegal prescription painkillers.  Penalties for minors may include, juvenile detention, probation, diversion programs and community service.</a:t>
            </a:r>
            <a:endParaRPr lang="en-US" sz="1600" dirty="0"/>
          </a:p>
        </p:txBody>
      </p:sp>
    </p:spTree>
    <p:extLst>
      <p:ext uri="{BB962C8B-B14F-4D97-AF65-F5344CB8AC3E}">
        <p14:creationId xmlns:p14="http://schemas.microsoft.com/office/powerpoint/2010/main" val="4216439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166" y="3497179"/>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64163" y="114457"/>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51149" y="1778707"/>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51150" y="5184303"/>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Rectangle 14"/>
          <p:cNvSpPr/>
          <p:nvPr/>
        </p:nvSpPr>
        <p:spPr>
          <a:xfrm>
            <a:off x="6128082" y="104271"/>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6" name="Rectangle 15"/>
          <p:cNvSpPr/>
          <p:nvPr/>
        </p:nvSpPr>
        <p:spPr>
          <a:xfrm>
            <a:off x="6128082" y="1800726"/>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1100" dirty="0"/>
          </a:p>
        </p:txBody>
      </p:sp>
      <p:sp>
        <p:nvSpPr>
          <p:cNvPr id="17" name="Rectangle 16"/>
          <p:cNvSpPr/>
          <p:nvPr/>
        </p:nvSpPr>
        <p:spPr>
          <a:xfrm>
            <a:off x="6128082" y="3479132"/>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8" name="Rectangle 17"/>
          <p:cNvSpPr/>
          <p:nvPr/>
        </p:nvSpPr>
        <p:spPr>
          <a:xfrm>
            <a:off x="6128082" y="5157538"/>
            <a:ext cx="5991729" cy="15881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TextBox 18"/>
          <p:cNvSpPr txBox="1"/>
          <p:nvPr/>
        </p:nvSpPr>
        <p:spPr>
          <a:xfrm>
            <a:off x="136353" y="495107"/>
            <a:ext cx="5847347" cy="1077218"/>
          </a:xfrm>
          <a:prstGeom prst="rect">
            <a:avLst/>
          </a:prstGeom>
          <a:noFill/>
        </p:spPr>
        <p:txBody>
          <a:bodyPr wrap="square" rtlCol="0">
            <a:spAutoFit/>
          </a:bodyPr>
          <a:lstStyle/>
          <a:p>
            <a:pPr algn="ctr"/>
            <a:r>
              <a:rPr lang="en-US" sz="3200">
                <a:latin typeface="Comic Sans MS" panose="030F0702030302020204" pitchFamily="66" charset="0"/>
              </a:rPr>
              <a:t>Graduated License:  </a:t>
            </a:r>
            <a:r>
              <a:rPr lang="en-US" sz="3200" dirty="0">
                <a:latin typeface="Comic Sans MS" panose="030F0702030302020204" pitchFamily="66" charset="0"/>
              </a:rPr>
              <a:t>Passenger Restrictions</a:t>
            </a:r>
          </a:p>
        </p:txBody>
      </p:sp>
      <p:sp>
        <p:nvSpPr>
          <p:cNvPr id="2" name="TextBox 1"/>
          <p:cNvSpPr txBox="1"/>
          <p:nvPr/>
        </p:nvSpPr>
        <p:spPr>
          <a:xfrm>
            <a:off x="6208296" y="129266"/>
            <a:ext cx="5911515" cy="1569660"/>
          </a:xfrm>
          <a:prstGeom prst="rect">
            <a:avLst/>
          </a:prstGeom>
          <a:noFill/>
        </p:spPr>
        <p:txBody>
          <a:bodyPr wrap="square" rtlCol="0">
            <a:spAutoFit/>
          </a:bodyPr>
          <a:lstStyle/>
          <a:p>
            <a:r>
              <a:rPr lang="en-US" sz="1600" dirty="0">
                <a:latin typeface="Comic Sans MS" panose="030F0702030302020204" pitchFamily="66" charset="0"/>
              </a:rPr>
              <a:t>9.  Only 1 passenger under 18 may ride in a car with the driver.  Exceptions are if the passengers or the driver’s siblings, or a parent or guardian with a valid license is in the front seat.  Penalties may include fines and extended restriction periods.  3</a:t>
            </a:r>
            <a:r>
              <a:rPr lang="en-US" sz="1600" baseline="30000" dirty="0">
                <a:latin typeface="Comic Sans MS" panose="030F0702030302020204" pitchFamily="66" charset="0"/>
              </a:rPr>
              <a:t>rd</a:t>
            </a:r>
            <a:r>
              <a:rPr lang="en-US" sz="1600" dirty="0">
                <a:latin typeface="Comic Sans MS" panose="030F0702030302020204" pitchFamily="66" charset="0"/>
              </a:rPr>
              <a:t> offense may result in </a:t>
            </a:r>
            <a:r>
              <a:rPr lang="en-US" sz="1600" b="1" dirty="0">
                <a:latin typeface="Comic Sans MS" panose="030F0702030302020204" pitchFamily="66" charset="0"/>
              </a:rPr>
              <a:t>license</a:t>
            </a:r>
            <a:r>
              <a:rPr lang="en-US" sz="1600" dirty="0">
                <a:latin typeface="Comic Sans MS" panose="030F0702030302020204" pitchFamily="66" charset="0"/>
              </a:rPr>
              <a:t> suspension.</a:t>
            </a:r>
          </a:p>
        </p:txBody>
      </p:sp>
      <p:sp>
        <p:nvSpPr>
          <p:cNvPr id="12" name="TextBox 11"/>
          <p:cNvSpPr txBox="1"/>
          <p:nvPr/>
        </p:nvSpPr>
        <p:spPr>
          <a:xfrm>
            <a:off x="6382139" y="5233590"/>
            <a:ext cx="5243804" cy="261610"/>
          </a:xfrm>
          <a:prstGeom prst="rect">
            <a:avLst/>
          </a:prstGeom>
          <a:noFill/>
        </p:spPr>
        <p:txBody>
          <a:bodyPr wrap="square" rtlCol="0">
            <a:spAutoFit/>
          </a:bodyPr>
          <a:lstStyle/>
          <a:p>
            <a:pPr algn="ctr"/>
            <a:r>
              <a:rPr lang="en-US" sz="1100" dirty="0">
                <a:latin typeface="Comic Sans MS" panose="030F0702030302020204" pitchFamily="66" charset="0"/>
              </a:rPr>
              <a:t>) </a:t>
            </a:r>
          </a:p>
        </p:txBody>
      </p:sp>
      <p:sp>
        <p:nvSpPr>
          <p:cNvPr id="20" name="TextBox 19"/>
          <p:cNvSpPr txBox="1"/>
          <p:nvPr/>
        </p:nvSpPr>
        <p:spPr>
          <a:xfrm>
            <a:off x="64163" y="2145251"/>
            <a:ext cx="5847347" cy="1077218"/>
          </a:xfrm>
          <a:prstGeom prst="rect">
            <a:avLst/>
          </a:prstGeom>
          <a:noFill/>
        </p:spPr>
        <p:txBody>
          <a:bodyPr wrap="square" rtlCol="0">
            <a:spAutoFit/>
          </a:bodyPr>
          <a:lstStyle/>
          <a:p>
            <a:pPr algn="ctr"/>
            <a:r>
              <a:rPr lang="en-US" sz="3200" dirty="0">
                <a:latin typeface="Comic Sans MS" panose="030F0702030302020204" pitchFamily="66" charset="0"/>
              </a:rPr>
              <a:t>Underage Smoking or Vaping Laws</a:t>
            </a:r>
          </a:p>
        </p:txBody>
      </p:sp>
      <p:sp>
        <p:nvSpPr>
          <p:cNvPr id="21" name="TextBox 20"/>
          <p:cNvSpPr txBox="1"/>
          <p:nvPr/>
        </p:nvSpPr>
        <p:spPr>
          <a:xfrm>
            <a:off x="6280484" y="2250607"/>
            <a:ext cx="5911515" cy="830997"/>
          </a:xfrm>
          <a:prstGeom prst="rect">
            <a:avLst/>
          </a:prstGeom>
          <a:noFill/>
        </p:spPr>
        <p:txBody>
          <a:bodyPr wrap="square" rtlCol="0">
            <a:spAutoFit/>
          </a:bodyPr>
          <a:lstStyle/>
          <a:p>
            <a:r>
              <a:rPr lang="en-US" sz="1600" dirty="0">
                <a:latin typeface="Comic Sans MS" panose="030F0702030302020204" pitchFamily="66" charset="0"/>
              </a:rPr>
              <a:t>10.  It is prohibited for persons under 18 to purchase or possess </a:t>
            </a:r>
            <a:r>
              <a:rPr lang="en-US" sz="1600" b="1" dirty="0">
                <a:latin typeface="Comic Sans MS" panose="030F0702030302020204" pitchFamily="66" charset="0"/>
              </a:rPr>
              <a:t>e-cigarettes or tobacco products</a:t>
            </a:r>
            <a:r>
              <a:rPr lang="en-US" sz="1600" dirty="0">
                <a:latin typeface="Comic Sans MS" panose="030F0702030302020204" pitchFamily="66" charset="0"/>
              </a:rPr>
              <a:t>.  Penalties such as fines and community service may be given.</a:t>
            </a:r>
          </a:p>
        </p:txBody>
      </p:sp>
    </p:spTree>
    <p:extLst>
      <p:ext uri="{BB962C8B-B14F-4D97-AF65-F5344CB8AC3E}">
        <p14:creationId xmlns:p14="http://schemas.microsoft.com/office/powerpoint/2010/main" val="482516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2922" y="635430"/>
            <a:ext cx="10616339" cy="7940635"/>
          </a:xfrm>
          <a:prstGeom prst="rect">
            <a:avLst/>
          </a:prstGeom>
          <a:noFill/>
        </p:spPr>
        <p:txBody>
          <a:bodyPr wrap="square" rtlCol="0">
            <a:spAutoFit/>
          </a:bodyPr>
          <a:lstStyle/>
          <a:p>
            <a:pPr algn="ctr"/>
            <a:r>
              <a:rPr lang="en-US" sz="2400" b="1" dirty="0">
                <a:latin typeface="Comic Sans MS" panose="030F0702030302020204" pitchFamily="66" charset="0"/>
              </a:rPr>
              <a:t>Sources</a:t>
            </a:r>
          </a:p>
          <a:p>
            <a:pPr marL="342900" indent="-342900" algn="ctr">
              <a:buAutoNum type="arabicPeriod"/>
            </a:pPr>
            <a:endParaRPr lang="en-US" dirty="0"/>
          </a:p>
          <a:p>
            <a:pPr algn="ctr"/>
            <a:endParaRPr lang="en-US" dirty="0"/>
          </a:p>
          <a:p>
            <a:pPr marL="342900" indent="-342900">
              <a:buAutoNum type="arabicPeriod"/>
            </a:pPr>
            <a:r>
              <a:rPr lang="en-US" dirty="0">
                <a:latin typeface="Comic Sans MS" panose="030F0702030302020204" pitchFamily="66" charset="0"/>
                <a:hlinkClick r:id="rId2"/>
              </a:rPr>
              <a:t>https://lawforkids.org/curfew</a:t>
            </a:r>
            <a:r>
              <a:rPr lang="en-US" dirty="0">
                <a:latin typeface="Comic Sans MS" panose="030F0702030302020204" pitchFamily="66" charset="0"/>
              </a:rPr>
              <a:t> </a:t>
            </a:r>
          </a:p>
          <a:p>
            <a:pPr marL="342900" indent="-342900">
              <a:buFontTx/>
              <a:buAutoNum type="arabicPeriod"/>
            </a:pPr>
            <a:r>
              <a:rPr lang="en-US" u="sng" dirty="0">
                <a:latin typeface="Comic Sans MS" panose="030F0702030302020204" pitchFamily="66" charset="0"/>
                <a:hlinkClick r:id="rId3" action="ppaction://hlinkpres?slideindex=1&amp;slidetitle="/>
              </a:rPr>
              <a:t>28-693. Reckless driving; classification; license; surrender</a:t>
            </a:r>
            <a:endParaRPr lang="en-US" u="sng" dirty="0">
              <a:latin typeface="Comic Sans MS" panose="030F0702030302020204" pitchFamily="66" charset="0"/>
            </a:endParaRPr>
          </a:p>
          <a:p>
            <a:pPr marL="342900" indent="-342900">
              <a:buFontTx/>
              <a:buAutoNum type="arabicPeriod"/>
            </a:pPr>
            <a:r>
              <a:rPr lang="en-US" dirty="0">
                <a:latin typeface="Comic Sans MS" panose="030F0702030302020204" pitchFamily="66" charset="0"/>
                <a:hlinkClick r:id="rId4"/>
              </a:rPr>
              <a:t>https://www.azdot.gov/motor-vehicles/driver-services/teen-drivers/graduated-driver-license</a:t>
            </a:r>
            <a:endParaRPr lang="en-US" dirty="0">
              <a:latin typeface="Comic Sans MS" panose="030F0702030302020204" pitchFamily="66" charset="0"/>
            </a:endParaRPr>
          </a:p>
          <a:p>
            <a:pPr marL="342900" indent="-342900">
              <a:buFontTx/>
              <a:buAutoNum type="arabicPeriod"/>
            </a:pPr>
            <a:r>
              <a:rPr lang="en-US" dirty="0">
                <a:latin typeface="Comic Sans MS" panose="030F0702030302020204" pitchFamily="66" charset="0"/>
                <a:hlinkClick r:id="rId5"/>
              </a:rPr>
              <a:t>https://www.azleg.gov/ars/4/00244.htm</a:t>
            </a:r>
            <a:r>
              <a:rPr lang="en-US" dirty="0">
                <a:latin typeface="Comic Sans MS" panose="030F0702030302020204" pitchFamily="66" charset="0"/>
              </a:rPr>
              <a:t>  (4-244. 34 &amp; 35 </a:t>
            </a:r>
            <a:r>
              <a:rPr lang="en-US" u="sng" dirty="0">
                <a:latin typeface="Comic Sans MS" panose="030F0702030302020204" pitchFamily="66" charset="0"/>
              </a:rPr>
              <a:t>Unlawful acts)</a:t>
            </a:r>
          </a:p>
          <a:p>
            <a:pPr marL="342900" indent="-342900">
              <a:buFontTx/>
              <a:buAutoNum type="arabicPeriod"/>
            </a:pPr>
            <a:r>
              <a:rPr lang="en-US" dirty="0">
                <a:latin typeface="Comic Sans MS" panose="030F0702030302020204" pitchFamily="66" charset="0"/>
                <a:hlinkClick r:id="rId6"/>
              </a:rPr>
              <a:t>https://www.azleg.gov/ars/13/01205</a:t>
            </a:r>
            <a:r>
              <a:rPr lang="en-US" dirty="0">
                <a:latin typeface="Comic Sans MS" panose="030F0702030302020204" pitchFamily="66" charset="0"/>
              </a:rPr>
              <a:t>; 13-1205. Unlawfully administering intoxicating liquors, narcotic drug or dangerous drug; classification</a:t>
            </a:r>
          </a:p>
          <a:p>
            <a:pPr marL="342900" indent="-342900">
              <a:buFontTx/>
              <a:buAutoNum type="arabicPeriod"/>
            </a:pPr>
            <a:r>
              <a:rPr lang="en-US" dirty="0">
                <a:latin typeface="Comic Sans MS" panose="030F0702030302020204" pitchFamily="66" charset="0"/>
              </a:rPr>
              <a:t> </a:t>
            </a:r>
            <a:r>
              <a:rPr lang="en-US" dirty="0">
                <a:latin typeface="Comic Sans MS" panose="030F0702030302020204" pitchFamily="66" charset="0"/>
                <a:hlinkClick r:id="rId7"/>
              </a:rPr>
              <a:t>https://www.azleg.gov/ars/13/03407.htm</a:t>
            </a:r>
            <a:endParaRPr lang="en-US" dirty="0">
              <a:latin typeface="Comic Sans MS" panose="030F0702030302020204" pitchFamily="66" charset="0"/>
            </a:endParaRPr>
          </a:p>
          <a:p>
            <a:pPr marL="342900" indent="-342900">
              <a:buFontTx/>
              <a:buAutoNum type="arabicPeriod"/>
            </a:pPr>
            <a:r>
              <a:rPr lang="en-US" dirty="0">
                <a:latin typeface="Comic Sans MS" panose="030F0702030302020204" pitchFamily="66" charset="0"/>
                <a:hlinkClick r:id="rId8"/>
              </a:rPr>
              <a:t>https://www.azleg.gov/ars/4/00241.htm</a:t>
            </a:r>
            <a:r>
              <a:rPr lang="en-US" dirty="0">
                <a:latin typeface="Comic Sans MS" panose="030F0702030302020204" pitchFamily="66" charset="0"/>
              </a:rPr>
              <a:t> ; 4-241 (Q). </a:t>
            </a:r>
            <a:r>
              <a:rPr lang="en-US" u="sng" dirty="0">
                <a:latin typeface="Comic Sans MS" panose="030F0702030302020204" pitchFamily="66" charset="0"/>
              </a:rPr>
              <a:t>Selling or giving liquor to underage person; illegally obtaining liquor by underage person; violation; classification; definitions</a:t>
            </a:r>
          </a:p>
          <a:p>
            <a:pPr marL="342900" indent="-342900">
              <a:buFontTx/>
              <a:buAutoNum type="arabicPeriod"/>
            </a:pPr>
            <a:r>
              <a:rPr lang="en-US" dirty="0">
                <a:latin typeface="Comic Sans MS" panose="030F0702030302020204" pitchFamily="66" charset="0"/>
              </a:rPr>
              <a:t>When You Turn 18:  </a:t>
            </a:r>
            <a:r>
              <a:rPr lang="en-US" dirty="0">
                <a:latin typeface="Comic Sans MS" panose="030F0702030302020204" pitchFamily="66" charset="0"/>
                <a:hlinkClick r:id="rId9"/>
              </a:rPr>
              <a:t>https://www.azflse.org/download.cfm?filename=2011_WYT18%20FINAL&amp;type=pdf&amp;loc=azflse</a:t>
            </a:r>
            <a:r>
              <a:rPr lang="en-US" dirty="0">
                <a:latin typeface="Comic Sans MS" panose="030F0702030302020204" pitchFamily="66" charset="0"/>
              </a:rPr>
              <a:t> 4-241</a:t>
            </a:r>
          </a:p>
          <a:p>
            <a:pPr marL="342900" indent="-342900">
              <a:buFontTx/>
              <a:buAutoNum type="arabicPeriod"/>
            </a:pPr>
            <a:r>
              <a:rPr lang="en-US" dirty="0">
                <a:latin typeface="Comic Sans MS" panose="030F0702030302020204" pitchFamily="66" charset="0"/>
                <a:hlinkClick r:id="rId10"/>
              </a:rPr>
              <a:t>https://www.azdot.gov/motor-vehicles/driver-services/teen-drivers/permit-and-license-requirements</a:t>
            </a:r>
            <a:endParaRPr lang="en-US" dirty="0">
              <a:latin typeface="Comic Sans MS" panose="030F0702030302020204" pitchFamily="66" charset="0"/>
            </a:endParaRPr>
          </a:p>
          <a:p>
            <a:pPr marL="342900" indent="-342900">
              <a:buFontTx/>
              <a:buAutoNum type="arabicPeriod"/>
            </a:pPr>
            <a:r>
              <a:rPr lang="en-US" dirty="0">
                <a:latin typeface="Comic Sans MS" panose="030F0702030302020204" pitchFamily="66" charset="0"/>
                <a:hlinkClick r:id="rId11"/>
              </a:rPr>
              <a:t>https://www.publichealthlawcenter.org/resources/us-e-cigarette-regulations-50-state-review/az</a:t>
            </a:r>
            <a:r>
              <a:rPr lang="en-US" dirty="0">
                <a:latin typeface="Comic Sans MS" panose="030F0702030302020204" pitchFamily="66" charset="0"/>
              </a:rPr>
              <a:t>; ARS 13-3622</a:t>
            </a:r>
          </a:p>
          <a:p>
            <a:pPr marL="342900" indent="-342900">
              <a:buFontTx/>
              <a:buAutoNum type="arabicPeriod"/>
            </a:pPr>
            <a:endParaRPr lang="en-US" dirty="0"/>
          </a:p>
          <a:p>
            <a:pPr marL="342900" indent="-342900">
              <a:buFontTx/>
              <a:buAutoNum type="arabicPeriod"/>
            </a:pPr>
            <a:endParaRPr lang="en-US" dirty="0"/>
          </a:p>
          <a:p>
            <a:endParaRPr lang="en-US" dirty="0"/>
          </a:p>
          <a:p>
            <a:pPr marL="342900" indent="-342900">
              <a:buFontTx/>
              <a:buAutoNum type="arabicPeriod"/>
            </a:pPr>
            <a:endParaRPr lang="en-US" dirty="0">
              <a:latin typeface="Comic Sans MS" panose="030F0702030302020204" pitchFamily="66" charset="0"/>
            </a:endParaRPr>
          </a:p>
          <a:p>
            <a:pPr marL="342900" indent="-342900">
              <a:buFontTx/>
              <a:buAutoNum type="arabicPeriod"/>
            </a:pPr>
            <a:endParaRPr lang="en-US" dirty="0">
              <a:latin typeface="Comic Sans MS" panose="030F0702030302020204" pitchFamily="66" charset="0"/>
            </a:endParaRPr>
          </a:p>
          <a:p>
            <a:pPr marL="342900" indent="-342900">
              <a:buFontTx/>
              <a:buAutoNum type="arabicPeriod"/>
            </a:pPr>
            <a:endParaRPr lang="en-US" u="sng" dirty="0"/>
          </a:p>
          <a:p>
            <a:pPr marL="342900" indent="-342900">
              <a:buFontTx/>
              <a:buAutoNum type="arabicPeriod"/>
            </a:pPr>
            <a:endParaRPr lang="en-US" dirty="0">
              <a:latin typeface="Comic Sans MS" panose="030F0702030302020204" pitchFamily="66" charset="0"/>
            </a:endParaRPr>
          </a:p>
          <a:p>
            <a:pPr marL="342900" indent="-342900">
              <a:buAutoNum type="arabicPeriod"/>
            </a:pPr>
            <a:endParaRPr lang="en-US" dirty="0">
              <a:latin typeface="Comic Sans MS" panose="030F0702030302020204" pitchFamily="66" charset="0"/>
            </a:endParaRPr>
          </a:p>
        </p:txBody>
      </p:sp>
    </p:spTree>
    <p:extLst>
      <p:ext uri="{BB962C8B-B14F-4D97-AF65-F5344CB8AC3E}">
        <p14:creationId xmlns:p14="http://schemas.microsoft.com/office/powerpoint/2010/main" val="801059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6013342"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endParaRPr lang="en-US" dirty="0"/>
          </a:p>
        </p:txBody>
      </p:sp>
      <p:sp>
        <p:nvSpPr>
          <p:cNvPr id="5" name="Rectangle 4"/>
          <p:cNvSpPr/>
          <p:nvPr/>
        </p:nvSpPr>
        <p:spPr>
          <a:xfrm>
            <a:off x="6214820" y="0"/>
            <a:ext cx="6013342"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endParaRPr lang="en-US" dirty="0">
              <a:latin typeface="Comic Sans MS" panose="030F0702030302020204" pitchFamily="66" charset="0"/>
            </a:endParaRPr>
          </a:p>
        </p:txBody>
      </p:sp>
      <p:sp>
        <p:nvSpPr>
          <p:cNvPr id="7" name="TextBox 6"/>
          <p:cNvSpPr txBox="1"/>
          <p:nvPr/>
        </p:nvSpPr>
        <p:spPr>
          <a:xfrm>
            <a:off x="201478" y="278969"/>
            <a:ext cx="5625885" cy="5632311"/>
          </a:xfrm>
          <a:prstGeom prst="rect">
            <a:avLst/>
          </a:prstGeom>
          <a:noFill/>
        </p:spPr>
        <p:txBody>
          <a:bodyPr wrap="square" rtlCol="0">
            <a:spAutoFit/>
          </a:bodyPr>
          <a:lstStyle/>
          <a:p>
            <a:r>
              <a:rPr lang="en-US" dirty="0">
                <a:latin typeface="Comic Sans MS" panose="030F0702030302020204" pitchFamily="66" charset="0"/>
              </a:rPr>
              <a:t>1.  You and your teammates are celebrating the state championship win.  You are hanging out at a favorite pizza place but it is getting close to the city curfew.  You want to leave but your team tells you to stay to be part of the team.</a:t>
            </a:r>
          </a:p>
          <a:p>
            <a:endParaRPr lang="en-US" dirty="0">
              <a:latin typeface="Comic Sans MS" panose="030F0702030302020204" pitchFamily="66" charset="0"/>
            </a:endParaRPr>
          </a:p>
          <a:p>
            <a:r>
              <a:rPr lang="en-US" dirty="0">
                <a:latin typeface="Comic Sans MS" panose="030F0702030302020204" pitchFamily="66" charset="0"/>
              </a:rPr>
              <a:t>What consequences could there be for breaking the city curfew?</a:t>
            </a: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What pressure could you be under?</a:t>
            </a: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How could you avoid breaking curfew and still show you are part of the team?</a:t>
            </a:r>
          </a:p>
          <a:p>
            <a:endParaRPr lang="en-US" dirty="0"/>
          </a:p>
          <a:p>
            <a:endParaRPr lang="en-US" dirty="0"/>
          </a:p>
        </p:txBody>
      </p:sp>
      <p:sp>
        <p:nvSpPr>
          <p:cNvPr id="8" name="TextBox 7"/>
          <p:cNvSpPr txBox="1"/>
          <p:nvPr/>
        </p:nvSpPr>
        <p:spPr>
          <a:xfrm>
            <a:off x="6602277" y="4312403"/>
            <a:ext cx="5625885" cy="646331"/>
          </a:xfrm>
          <a:prstGeom prst="rect">
            <a:avLst/>
          </a:prstGeom>
          <a:noFill/>
        </p:spPr>
        <p:txBody>
          <a:bodyPr wrap="square" rtlCol="0">
            <a:spAutoFit/>
          </a:bodyPr>
          <a:lstStyle/>
          <a:p>
            <a:endParaRPr lang="en-US" dirty="0"/>
          </a:p>
          <a:p>
            <a:endParaRPr lang="en-US" dirty="0"/>
          </a:p>
        </p:txBody>
      </p:sp>
      <p:sp>
        <p:nvSpPr>
          <p:cNvPr id="9" name="TextBox 8"/>
          <p:cNvSpPr txBox="1"/>
          <p:nvPr/>
        </p:nvSpPr>
        <p:spPr>
          <a:xfrm>
            <a:off x="6338807" y="278969"/>
            <a:ext cx="5718874" cy="6463308"/>
          </a:xfrm>
          <a:prstGeom prst="rect">
            <a:avLst/>
          </a:prstGeom>
          <a:noFill/>
        </p:spPr>
        <p:txBody>
          <a:bodyPr wrap="square" rtlCol="0">
            <a:spAutoFit/>
          </a:bodyPr>
          <a:lstStyle/>
          <a:p>
            <a:r>
              <a:rPr lang="en-US" dirty="0">
                <a:latin typeface="Comic Sans MS" panose="030F0702030302020204" pitchFamily="66" charset="0"/>
              </a:rPr>
              <a:t>2. Your date is driving you home from the Winter Formal Dance.  When stopped at a red light, you notice your friends in the car next to you.  Both drivers rev their engines to show off.  The other driver rolls down the window and yells for your date to race him to the next light.  You ask him not to but he says, “Are you with me or not?” </a:t>
            </a:r>
          </a:p>
          <a:p>
            <a:endParaRPr lang="en-US" dirty="0">
              <a:latin typeface="Comic Sans MS" panose="030F0702030302020204" pitchFamily="66" charset="0"/>
            </a:endParaRPr>
          </a:p>
          <a:p>
            <a:r>
              <a:rPr lang="en-US" dirty="0">
                <a:latin typeface="Comic Sans MS" panose="030F0702030302020204" pitchFamily="66" charset="0"/>
              </a:rPr>
              <a:t>What consequences could there be for riding in the car with a reckless driver?</a:t>
            </a: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What pressure could you be under?</a:t>
            </a: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How could you safely get out of this situation?</a:t>
            </a: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p:txBody>
      </p:sp>
    </p:spTree>
    <p:extLst>
      <p:ext uri="{BB962C8B-B14F-4D97-AF65-F5344CB8AC3E}">
        <p14:creationId xmlns:p14="http://schemas.microsoft.com/office/powerpoint/2010/main" val="3441378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6013342"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endParaRPr lang="en-US" dirty="0"/>
          </a:p>
        </p:txBody>
      </p:sp>
      <p:sp>
        <p:nvSpPr>
          <p:cNvPr id="5" name="Rectangle 4"/>
          <p:cNvSpPr/>
          <p:nvPr/>
        </p:nvSpPr>
        <p:spPr>
          <a:xfrm>
            <a:off x="6178658" y="0"/>
            <a:ext cx="6013342"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201478" y="278969"/>
            <a:ext cx="5625885" cy="5909310"/>
          </a:xfrm>
          <a:prstGeom prst="rect">
            <a:avLst/>
          </a:prstGeom>
          <a:noFill/>
        </p:spPr>
        <p:txBody>
          <a:bodyPr wrap="square" rtlCol="0">
            <a:spAutoFit/>
          </a:bodyPr>
          <a:lstStyle/>
          <a:p>
            <a:r>
              <a:rPr lang="en-US" dirty="0">
                <a:latin typeface="Comic Sans MS" panose="030F0702030302020204" pitchFamily="66" charset="0"/>
              </a:rPr>
              <a:t>3. There is a Senior Reward Trip, one of the popular girls offers you a ride along with other popular girls.  The other girls are all on their phone, texting.  The driver gets a text and reaches to pick up her phone.  You ask her to wait and she reminds you that she is the driver and is doing you a favor by picking you up.</a:t>
            </a:r>
          </a:p>
          <a:p>
            <a:endParaRPr lang="en-US" dirty="0">
              <a:latin typeface="Comic Sans MS" panose="030F0702030302020204" pitchFamily="66" charset="0"/>
            </a:endParaRPr>
          </a:p>
          <a:p>
            <a:r>
              <a:rPr lang="en-US" dirty="0">
                <a:latin typeface="Comic Sans MS" panose="030F0702030302020204" pitchFamily="66" charset="0"/>
              </a:rPr>
              <a:t>What consequences could there be for reading and/or responding to a text while driving?</a:t>
            </a: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What pressure could you be under?</a:t>
            </a: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What actions could you take to keep everyone safe in the car and still fit in?</a:t>
            </a:r>
          </a:p>
          <a:p>
            <a:endParaRPr lang="en-US" dirty="0"/>
          </a:p>
          <a:p>
            <a:endParaRPr lang="en-US" dirty="0"/>
          </a:p>
        </p:txBody>
      </p:sp>
      <p:sp>
        <p:nvSpPr>
          <p:cNvPr id="3" name="TextBox 2"/>
          <p:cNvSpPr txBox="1"/>
          <p:nvPr/>
        </p:nvSpPr>
        <p:spPr>
          <a:xfrm>
            <a:off x="6302644" y="111670"/>
            <a:ext cx="5765369" cy="8402300"/>
          </a:xfrm>
          <a:prstGeom prst="rect">
            <a:avLst/>
          </a:prstGeom>
          <a:noFill/>
        </p:spPr>
        <p:txBody>
          <a:bodyPr wrap="square" rtlCol="0">
            <a:spAutoFit/>
          </a:bodyPr>
          <a:lstStyle/>
          <a:p>
            <a:pPr marL="342900" indent="-342900">
              <a:buAutoNum type="arabicPeriod" startAt="4"/>
            </a:pPr>
            <a:r>
              <a:rPr lang="en-US" dirty="0">
                <a:latin typeface="Comic Sans MS" panose="030F0702030302020204" pitchFamily="66" charset="0"/>
              </a:rPr>
              <a:t>You and your best friend are celebrating at a</a:t>
            </a:r>
          </a:p>
          <a:p>
            <a:r>
              <a:rPr lang="en-US" dirty="0">
                <a:latin typeface="Comic Sans MS" panose="030F0702030302020204" pitchFamily="66" charset="0"/>
              </a:rPr>
              <a:t>school graduation party.  Your parents drop you off, thinking your friend's parents are picking you both up.  You later find out that your friend is planning to just ask someone at the party for a ride home.  During the party, you notice some of the teens you don’t know, pour a clear liquid into drinks left unattended.  </a:t>
            </a:r>
          </a:p>
          <a:p>
            <a:endParaRPr lang="en-US" dirty="0">
              <a:latin typeface="Comic Sans MS" panose="030F0702030302020204" pitchFamily="66" charset="0"/>
            </a:endParaRPr>
          </a:p>
          <a:p>
            <a:r>
              <a:rPr lang="en-US" dirty="0">
                <a:latin typeface="Comic Sans MS" panose="030F0702030302020204" pitchFamily="66" charset="0"/>
              </a:rPr>
              <a:t>What consequences could there be for riding in a car with a minor who is under the influence of alcohol while driving? For the driver?</a:t>
            </a: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What consequences are there for spiking someone’s drink with drugs or alcohol?</a:t>
            </a: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How can you stay safe at a party with people you may not know well?</a:t>
            </a: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p:txBody>
      </p:sp>
    </p:spTree>
    <p:extLst>
      <p:ext uri="{BB962C8B-B14F-4D97-AF65-F5344CB8AC3E}">
        <p14:creationId xmlns:p14="http://schemas.microsoft.com/office/powerpoint/2010/main" val="2549293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6013342"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endParaRPr lang="en-US" dirty="0"/>
          </a:p>
        </p:txBody>
      </p:sp>
      <p:sp>
        <p:nvSpPr>
          <p:cNvPr id="5" name="Rectangle 4"/>
          <p:cNvSpPr/>
          <p:nvPr/>
        </p:nvSpPr>
        <p:spPr>
          <a:xfrm>
            <a:off x="6178658" y="0"/>
            <a:ext cx="6013342"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201478" y="278969"/>
            <a:ext cx="5625885" cy="5909310"/>
          </a:xfrm>
          <a:prstGeom prst="rect">
            <a:avLst/>
          </a:prstGeom>
          <a:noFill/>
        </p:spPr>
        <p:txBody>
          <a:bodyPr wrap="square" rtlCol="0">
            <a:spAutoFit/>
          </a:bodyPr>
          <a:lstStyle/>
          <a:p>
            <a:r>
              <a:rPr lang="en-US" dirty="0">
                <a:latin typeface="Comic Sans MS" panose="030F0702030302020204" pitchFamily="66" charset="0"/>
              </a:rPr>
              <a:t>5.  A group of teens sneak some alcohol into the prom dance.  You notice your friend asking for some.  The teens that are drinking keep trying to give you some too, even though you keep saying no.  </a:t>
            </a:r>
          </a:p>
          <a:p>
            <a:endParaRPr lang="en-US" dirty="0">
              <a:latin typeface="Comic Sans MS" panose="030F0702030302020204" pitchFamily="66" charset="0"/>
            </a:endParaRPr>
          </a:p>
          <a:p>
            <a:r>
              <a:rPr lang="en-US" dirty="0">
                <a:latin typeface="Comic Sans MS" panose="030F0702030302020204" pitchFamily="66" charset="0"/>
              </a:rPr>
              <a:t>What consequences could there be for underage drinking or possession of alcohol on school property?</a:t>
            </a: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What pressure could you be under?</a:t>
            </a: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What actions can you take to avoid being pressured into drinking?</a:t>
            </a:r>
          </a:p>
          <a:p>
            <a:endParaRPr lang="en-US" dirty="0">
              <a:latin typeface="Comic Sans MS" panose="030F0702030302020204" pitchFamily="66" charset="0"/>
            </a:endParaRPr>
          </a:p>
          <a:p>
            <a:endParaRPr lang="en-US" dirty="0"/>
          </a:p>
          <a:p>
            <a:endParaRPr lang="en-US" dirty="0"/>
          </a:p>
        </p:txBody>
      </p:sp>
      <p:sp>
        <p:nvSpPr>
          <p:cNvPr id="3" name="TextBox 2"/>
          <p:cNvSpPr txBox="1"/>
          <p:nvPr/>
        </p:nvSpPr>
        <p:spPr>
          <a:xfrm>
            <a:off x="6302644" y="201477"/>
            <a:ext cx="5765369" cy="5355312"/>
          </a:xfrm>
          <a:prstGeom prst="rect">
            <a:avLst/>
          </a:prstGeom>
          <a:noFill/>
        </p:spPr>
        <p:txBody>
          <a:bodyPr wrap="square" rtlCol="0">
            <a:spAutoFit/>
          </a:bodyPr>
          <a:lstStyle/>
          <a:p>
            <a:pPr marL="342900" indent="-342900">
              <a:buAutoNum type="arabicPeriod" startAt="6"/>
            </a:pPr>
            <a:r>
              <a:rPr lang="en-US" dirty="0">
                <a:latin typeface="Comic Sans MS" panose="030F0702030302020204" pitchFamily="66" charset="0"/>
              </a:rPr>
              <a:t>Some peers at the graduation rehearsal offer you marijuana.  You refuse but they keep taunting you, calling you names and making fun of you.</a:t>
            </a: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What consequences could there be for illegal drug use on school property?</a:t>
            </a: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What pressure could you be under?</a:t>
            </a: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What are some ways to resist negative peer pressure?</a:t>
            </a:r>
          </a:p>
          <a:p>
            <a:endParaRPr lang="en-US" dirty="0">
              <a:latin typeface="Comic Sans MS" panose="030F0702030302020204" pitchFamily="66" charset="0"/>
            </a:endParaRPr>
          </a:p>
          <a:p>
            <a:endParaRPr lang="en-US" dirty="0">
              <a:latin typeface="Comic Sans MS" panose="030F0702030302020204" pitchFamily="66" charset="0"/>
            </a:endParaRPr>
          </a:p>
        </p:txBody>
      </p:sp>
    </p:spTree>
    <p:extLst>
      <p:ext uri="{BB962C8B-B14F-4D97-AF65-F5344CB8AC3E}">
        <p14:creationId xmlns:p14="http://schemas.microsoft.com/office/powerpoint/2010/main" val="3113150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6013342"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endParaRPr lang="en-US" dirty="0"/>
          </a:p>
        </p:txBody>
      </p:sp>
      <p:sp>
        <p:nvSpPr>
          <p:cNvPr id="5" name="Rectangle 4"/>
          <p:cNvSpPr/>
          <p:nvPr/>
        </p:nvSpPr>
        <p:spPr>
          <a:xfrm>
            <a:off x="6178658" y="0"/>
            <a:ext cx="6013342"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201478" y="278969"/>
            <a:ext cx="5625885" cy="5632311"/>
          </a:xfrm>
          <a:prstGeom prst="rect">
            <a:avLst/>
          </a:prstGeom>
          <a:noFill/>
        </p:spPr>
        <p:txBody>
          <a:bodyPr wrap="square" rtlCol="0">
            <a:spAutoFit/>
          </a:bodyPr>
          <a:lstStyle/>
          <a:p>
            <a:r>
              <a:rPr lang="en-US" dirty="0">
                <a:latin typeface="Comic Sans MS" panose="030F0702030302020204" pitchFamily="66" charset="0"/>
              </a:rPr>
              <a:t>7.  You finally get your graduated license permit.  Your friend wants to celebrate by trying to sneak into a night club with fake IDs.  You are reluctant but your friends keep telling you that it is easy, they do it all the time and never get caught.</a:t>
            </a:r>
          </a:p>
          <a:p>
            <a:endParaRPr lang="en-US" dirty="0">
              <a:latin typeface="Comic Sans MS" panose="030F0702030302020204" pitchFamily="66" charset="0"/>
            </a:endParaRPr>
          </a:p>
          <a:p>
            <a:r>
              <a:rPr lang="en-US" dirty="0">
                <a:latin typeface="Comic Sans MS" panose="030F0702030302020204" pitchFamily="66" charset="0"/>
              </a:rPr>
              <a:t>What consequences could there be for using a fake Id?</a:t>
            </a: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What pressure could you be under?</a:t>
            </a: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What are some ways you could provide positive peer pressure in this situation?</a:t>
            </a:r>
          </a:p>
          <a:p>
            <a:endParaRPr lang="en-US" dirty="0">
              <a:latin typeface="Comic Sans MS" panose="030F0702030302020204" pitchFamily="66" charset="0"/>
            </a:endParaRPr>
          </a:p>
          <a:p>
            <a:endParaRPr lang="en-US" dirty="0"/>
          </a:p>
          <a:p>
            <a:endParaRPr lang="en-US" dirty="0"/>
          </a:p>
        </p:txBody>
      </p:sp>
      <p:sp>
        <p:nvSpPr>
          <p:cNvPr id="3" name="TextBox 2"/>
          <p:cNvSpPr txBox="1"/>
          <p:nvPr/>
        </p:nvSpPr>
        <p:spPr>
          <a:xfrm>
            <a:off x="6302644" y="110912"/>
            <a:ext cx="5765369" cy="7017306"/>
          </a:xfrm>
          <a:prstGeom prst="rect">
            <a:avLst/>
          </a:prstGeom>
          <a:noFill/>
        </p:spPr>
        <p:txBody>
          <a:bodyPr wrap="square" rtlCol="0">
            <a:spAutoFit/>
          </a:bodyPr>
          <a:lstStyle/>
          <a:p>
            <a:r>
              <a:rPr lang="en-US" dirty="0">
                <a:latin typeface="Comic Sans MS" panose="030F0702030302020204" pitchFamily="66" charset="0"/>
              </a:rPr>
              <a:t>8.  Some students are invited to a birthday party for a very popular senior at school.  They receive a text during school that announces the party will happen today, right after school.  5 invitees, that are friends with each other, ask you for rides.  You have your graduated license permit and your car will hold only three other students.  You didn’t receive an invite but they say they will get you in if you give them all a ride.</a:t>
            </a:r>
          </a:p>
          <a:p>
            <a:endParaRPr lang="en-US" dirty="0">
              <a:latin typeface="Comic Sans MS" panose="030F0702030302020204" pitchFamily="66" charset="0"/>
            </a:endParaRPr>
          </a:p>
          <a:p>
            <a:r>
              <a:rPr lang="en-US" dirty="0">
                <a:latin typeface="Comic Sans MS" panose="030F0702030302020204" pitchFamily="66" charset="0"/>
              </a:rPr>
              <a:t>What consequences could there be for having a graduated license and allowing extra people to ride in your car?</a:t>
            </a: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What pressure could you be under?</a:t>
            </a: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What are some actions you and your parents could work out to help you get out of this situation?</a:t>
            </a: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a:p>
            <a:endParaRPr lang="en-US" dirty="0">
              <a:latin typeface="Comic Sans MS" panose="030F0702030302020204" pitchFamily="66" charset="0"/>
            </a:endParaRPr>
          </a:p>
        </p:txBody>
      </p:sp>
    </p:spTree>
    <p:extLst>
      <p:ext uri="{BB962C8B-B14F-4D97-AF65-F5344CB8AC3E}">
        <p14:creationId xmlns:p14="http://schemas.microsoft.com/office/powerpoint/2010/main" val="2939671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6013342"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endParaRPr lang="en-US" dirty="0"/>
          </a:p>
        </p:txBody>
      </p:sp>
      <p:sp>
        <p:nvSpPr>
          <p:cNvPr id="5" name="Rectangle 4"/>
          <p:cNvSpPr/>
          <p:nvPr/>
        </p:nvSpPr>
        <p:spPr>
          <a:xfrm>
            <a:off x="6214820" y="0"/>
            <a:ext cx="6013342" cy="685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endParaRPr lang="en-US" dirty="0">
              <a:latin typeface="Comic Sans MS" panose="030F0702030302020204" pitchFamily="66" charset="0"/>
            </a:endParaRPr>
          </a:p>
        </p:txBody>
      </p:sp>
      <p:sp>
        <p:nvSpPr>
          <p:cNvPr id="7" name="TextBox 6"/>
          <p:cNvSpPr txBox="1"/>
          <p:nvPr/>
        </p:nvSpPr>
        <p:spPr>
          <a:xfrm>
            <a:off x="201478" y="278969"/>
            <a:ext cx="5625885" cy="5693866"/>
          </a:xfrm>
          <a:prstGeom prst="rect">
            <a:avLst/>
          </a:prstGeom>
          <a:noFill/>
        </p:spPr>
        <p:txBody>
          <a:bodyPr wrap="square" rtlCol="0">
            <a:spAutoFit/>
          </a:bodyPr>
          <a:lstStyle/>
          <a:p>
            <a:r>
              <a:rPr lang="en-US" sz="1200" dirty="0">
                <a:solidFill>
                  <a:srgbClr val="FF0000"/>
                </a:solidFill>
                <a:latin typeface="Comic Sans MS" panose="030F0702030302020204" pitchFamily="66" charset="0"/>
              </a:rPr>
              <a:t>1.  You and your teammates are celebrating the state championship win.  You are hanging out at a favorite pizza place but it is getting close to the city curfew.  You want to leave but your team tells you to stay to be part of the team.</a:t>
            </a: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consequences could there be for breaking the city curfew?</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Penalties may include tickets, taken to police station and parents called, fines, community service and/or juvenile record</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Parents may ground you or take the keys away</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College scholarships or school awards may be declined based on curfew violations  </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Curfews are set to help keep minors safe during the hours when drunk drivers or other criminal or juvenile delinquent behaviors may be more prevalent</a:t>
            </a:r>
          </a:p>
          <a:p>
            <a:endParaRPr lang="en-US" sz="1200" dirty="0">
              <a:solidFill>
                <a:srgbClr val="FF0000"/>
              </a:solidFill>
              <a:latin typeface="Comic Sans MS" panose="030F0702030302020204" pitchFamily="66" charset="0"/>
            </a:endParaRP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pressure could you be under? </a:t>
            </a:r>
            <a:r>
              <a:rPr lang="en-US" sz="1200" dirty="0">
                <a:solidFill>
                  <a:srgbClr val="FF0000"/>
                </a:solidFill>
                <a:latin typeface="Comic Sans MS" panose="030F0702030302020204" pitchFamily="66" charset="0"/>
              </a:rPr>
              <a:t> </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Want to be accepted as part of the team</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Not wanting to miss out</a:t>
            </a:r>
          </a:p>
          <a:p>
            <a:endParaRPr lang="en-US" sz="1200" dirty="0">
              <a:solidFill>
                <a:srgbClr val="FF0000"/>
              </a:solidFill>
              <a:latin typeface="Comic Sans MS" panose="030F0702030302020204" pitchFamily="66" charset="0"/>
            </a:endParaRP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How could you avoid breaking curfew and still show you are part of the team?</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Make an excuse</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Use humor, “I need my beauty rest.”</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Make a plan to get together another time to practice or do something else</a:t>
            </a:r>
          </a:p>
          <a:p>
            <a:pPr marL="171450" indent="-171450">
              <a:buFont typeface="Arial" panose="020B0604020202020204" pitchFamily="34" charset="0"/>
              <a:buChar char="•"/>
            </a:pPr>
            <a:endParaRPr lang="en-US" sz="1200" dirty="0">
              <a:solidFill>
                <a:srgbClr val="FF0000"/>
              </a:solidFill>
              <a:latin typeface="Comic Sans MS" panose="030F0702030302020204" pitchFamily="66" charset="0"/>
            </a:endParaRPr>
          </a:p>
          <a:p>
            <a:endParaRPr lang="en-US" sz="1000" dirty="0"/>
          </a:p>
          <a:p>
            <a:endParaRPr lang="en-US" dirty="0"/>
          </a:p>
        </p:txBody>
      </p:sp>
      <p:sp>
        <p:nvSpPr>
          <p:cNvPr id="8" name="TextBox 7"/>
          <p:cNvSpPr txBox="1"/>
          <p:nvPr/>
        </p:nvSpPr>
        <p:spPr>
          <a:xfrm>
            <a:off x="6602277" y="4312403"/>
            <a:ext cx="5625885" cy="646331"/>
          </a:xfrm>
          <a:prstGeom prst="rect">
            <a:avLst/>
          </a:prstGeom>
          <a:noFill/>
        </p:spPr>
        <p:txBody>
          <a:bodyPr wrap="square" rtlCol="0">
            <a:spAutoFit/>
          </a:bodyPr>
          <a:lstStyle/>
          <a:p>
            <a:endParaRPr lang="en-US" dirty="0"/>
          </a:p>
          <a:p>
            <a:endParaRPr lang="en-US" dirty="0"/>
          </a:p>
        </p:txBody>
      </p:sp>
      <p:sp>
        <p:nvSpPr>
          <p:cNvPr id="9" name="TextBox 8"/>
          <p:cNvSpPr txBox="1"/>
          <p:nvPr/>
        </p:nvSpPr>
        <p:spPr>
          <a:xfrm>
            <a:off x="6338807" y="278969"/>
            <a:ext cx="5718874" cy="5078313"/>
          </a:xfrm>
          <a:prstGeom prst="rect">
            <a:avLst/>
          </a:prstGeom>
          <a:noFill/>
        </p:spPr>
        <p:txBody>
          <a:bodyPr wrap="square" rtlCol="0">
            <a:spAutoFit/>
          </a:bodyPr>
          <a:lstStyle/>
          <a:p>
            <a:r>
              <a:rPr lang="en-US" sz="1200" dirty="0">
                <a:solidFill>
                  <a:srgbClr val="FF0000"/>
                </a:solidFill>
                <a:latin typeface="Comic Sans MS" panose="030F0702030302020204" pitchFamily="66" charset="0"/>
              </a:rPr>
              <a:t>2. Your date is driving you home from the Winter Formal Dance.  When stopped at a red light, you notice your friends in the car next to you.  Both drivers rev their engines to show off.  The other driver rolls down the window and yells for your date to race him to the next light.  You ask him not to but he says, “Are you with me or not?” </a:t>
            </a: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consequences could there be for riding in the car with a reckless driver?</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Penalties for the drivers may include traffic violation citations, license suspension and jail time</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Their insurance premiums could rise</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Either driver could cause an accident, injuries or even fatalities.  Property damage could also occur</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Parents could take away the driver’s car or keys, affecting your social life and convenience of getting to jobs or school and participating in school activities, if you depend on your friend for rides </a:t>
            </a: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What pressure could you be under?</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Fear of rejection</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Fear of being made fun  (you or the driver)</a:t>
            </a:r>
          </a:p>
          <a:p>
            <a:endParaRPr lang="en-US" sz="1200" dirty="0">
              <a:solidFill>
                <a:srgbClr val="FF0000"/>
              </a:solidFill>
              <a:latin typeface="Comic Sans MS" panose="030F0702030302020204" pitchFamily="66" charset="0"/>
            </a:endParaRPr>
          </a:p>
          <a:p>
            <a:r>
              <a:rPr lang="en-US" sz="1200" b="1" dirty="0">
                <a:solidFill>
                  <a:srgbClr val="FF0000"/>
                </a:solidFill>
                <a:latin typeface="Comic Sans MS" panose="030F0702030302020204" pitchFamily="66" charset="0"/>
              </a:rPr>
              <a:t>How could you safely get out of this situation?</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Be assertive about not wanting to be a part of this race</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Let your date know before you get into the car how you feel about going too fast </a:t>
            </a:r>
          </a:p>
          <a:p>
            <a:pPr marL="171450" indent="-171450">
              <a:buFont typeface="Arial" panose="020B0604020202020204" pitchFamily="34" charset="0"/>
              <a:buChar char="•"/>
            </a:pPr>
            <a:r>
              <a:rPr lang="en-US" sz="1200" dirty="0">
                <a:solidFill>
                  <a:srgbClr val="FF0000"/>
                </a:solidFill>
                <a:latin typeface="Comic Sans MS" panose="030F0702030302020204" pitchFamily="66" charset="0"/>
              </a:rPr>
              <a:t>Tell the driver you want to go hangout somewhere else instead</a:t>
            </a:r>
          </a:p>
          <a:p>
            <a:pPr marL="171450" indent="-171450">
              <a:buFont typeface="Arial" panose="020B0604020202020204" pitchFamily="34" charset="0"/>
              <a:buChar char="•"/>
            </a:pPr>
            <a:endParaRPr lang="en-US" sz="1200"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34852390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876</TotalTime>
  <Words>2969</Words>
  <Application>Microsoft Office PowerPoint</Application>
  <PresentationFormat>Widescreen</PresentationFormat>
  <Paragraphs>295</Paragraphs>
  <Slides>12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74</cp:revision>
  <cp:lastPrinted>2020-02-25T20:24:29Z</cp:lastPrinted>
  <dcterms:created xsi:type="dcterms:W3CDTF">2019-07-19T00:05:32Z</dcterms:created>
  <dcterms:modified xsi:type="dcterms:W3CDTF">2020-02-25T20:27:35Z</dcterms:modified>
</cp:coreProperties>
</file>