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70" d="100"/>
          <a:sy n="70" d="100"/>
        </p:scale>
        <p:origin x="48" y="25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AB372E-C82D-4495-A31A-D710DCFB7306}" type="datetimeFigureOut">
              <a:rPr lang="en-US" smtClean="0"/>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381826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AB372E-C82D-4495-A31A-D710DCFB7306}" type="datetimeFigureOut">
              <a:rPr lang="en-US" smtClean="0"/>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2406208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AB372E-C82D-4495-A31A-D710DCFB7306}" type="datetimeFigureOut">
              <a:rPr lang="en-US" smtClean="0"/>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3070827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AB372E-C82D-4495-A31A-D710DCFB7306}" type="datetimeFigureOut">
              <a:rPr lang="en-US" smtClean="0"/>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51521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AB372E-C82D-4495-A31A-D710DCFB7306}" type="datetimeFigureOut">
              <a:rPr lang="en-US" smtClean="0"/>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92191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AB372E-C82D-4495-A31A-D710DCFB7306}" type="datetimeFigureOut">
              <a:rPr lang="en-US" smtClean="0"/>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783464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AB372E-C82D-4495-A31A-D710DCFB7306}" type="datetimeFigureOut">
              <a:rPr lang="en-US" smtClean="0"/>
              <a:t>9/12/2019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23193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AB372E-C82D-4495-A31A-D710DCFB7306}" type="datetimeFigureOut">
              <a:rPr lang="en-US" smtClean="0"/>
              <a:t>9/12/2019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2176417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AB372E-C82D-4495-A31A-D710DCFB7306}" type="datetimeFigureOut">
              <a:rPr lang="en-US" smtClean="0"/>
              <a:t>9/12/2019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2659009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B372E-C82D-4495-A31A-D710DCFB7306}" type="datetimeFigureOut">
              <a:rPr lang="en-US" smtClean="0"/>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3644685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B372E-C82D-4495-A31A-D710DCFB7306}" type="datetimeFigureOut">
              <a:rPr lang="en-US" smtClean="0"/>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26ED7-0CD4-460C-A19C-478410588C73}" type="slidenum">
              <a:rPr lang="en-US" smtClean="0"/>
              <a:t>‹#›</a:t>
            </a:fld>
            <a:endParaRPr lang="en-US"/>
          </a:p>
        </p:txBody>
      </p:sp>
    </p:spTree>
    <p:extLst>
      <p:ext uri="{BB962C8B-B14F-4D97-AF65-F5344CB8AC3E}">
        <p14:creationId xmlns:p14="http://schemas.microsoft.com/office/powerpoint/2010/main" val="2146392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B372E-C82D-4495-A31A-D710DCFB7306}" type="datetimeFigureOut">
              <a:rPr lang="en-US" smtClean="0"/>
              <a:t>9/12/2019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26ED7-0CD4-460C-A19C-478410588C73}" type="slidenum">
              <a:rPr lang="en-US" smtClean="0"/>
              <a:t>‹#›</a:t>
            </a:fld>
            <a:endParaRPr lang="en-US"/>
          </a:p>
        </p:txBody>
      </p:sp>
    </p:spTree>
    <p:extLst>
      <p:ext uri="{BB962C8B-B14F-4D97-AF65-F5344CB8AC3E}">
        <p14:creationId xmlns:p14="http://schemas.microsoft.com/office/powerpoint/2010/main" val="2850278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azdot.gov/motor-vehicles/driver-services/teen-drivers/graduated-driver-license" TargetMode="External"/><Relationship Id="rId3" Type="http://schemas.openxmlformats.org/officeDocument/2006/relationships/hyperlink" Target="https://lawforkids.org/assault" TargetMode="External"/><Relationship Id="rId7" Type="http://schemas.openxmlformats.org/officeDocument/2006/relationships/hyperlink" Target="https://lawforkids.org/curfew" TargetMode="External"/><Relationship Id="rId2" Type="http://schemas.openxmlformats.org/officeDocument/2006/relationships/hyperlink" Target="http://www.azleg.state.az.us/ars/13/01203.htm" TargetMode="External"/><Relationship Id="rId1" Type="http://schemas.openxmlformats.org/officeDocument/2006/relationships/slideLayout" Target="../slideLayouts/slideLayout7.xml"/><Relationship Id="rId6" Type="http://schemas.openxmlformats.org/officeDocument/2006/relationships/hyperlink" Target="https://www.azleg.gov/ars/13/03407.htm" TargetMode="External"/><Relationship Id="rId5" Type="http://schemas.openxmlformats.org/officeDocument/2006/relationships/hyperlink" Target="https://lawforkids.org/illegal-substances" TargetMode="External"/><Relationship Id="rId4" Type="http://schemas.openxmlformats.org/officeDocument/2006/relationships/hyperlink" Target="http://www.azleg.state.az.us/ars/4/00244.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4394" y="152399"/>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3215899" y="183396"/>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6217404" y="183396"/>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Rectangle 16"/>
          <p:cNvSpPr/>
          <p:nvPr/>
        </p:nvSpPr>
        <p:spPr>
          <a:xfrm>
            <a:off x="9169830" y="183396"/>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Rectangle 17"/>
          <p:cNvSpPr/>
          <p:nvPr/>
        </p:nvSpPr>
        <p:spPr>
          <a:xfrm>
            <a:off x="214395" y="3466456"/>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Rectangle 18"/>
          <p:cNvSpPr/>
          <p:nvPr/>
        </p:nvSpPr>
        <p:spPr>
          <a:xfrm>
            <a:off x="3215899" y="3466455"/>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Rectangle 19"/>
          <p:cNvSpPr/>
          <p:nvPr/>
        </p:nvSpPr>
        <p:spPr>
          <a:xfrm>
            <a:off x="6212238" y="3466455"/>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Rectangle 20"/>
          <p:cNvSpPr/>
          <p:nvPr/>
        </p:nvSpPr>
        <p:spPr>
          <a:xfrm>
            <a:off x="9208577" y="3466455"/>
            <a:ext cx="2854269" cy="31177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TextBox 21"/>
          <p:cNvSpPr txBox="1"/>
          <p:nvPr/>
        </p:nvSpPr>
        <p:spPr>
          <a:xfrm>
            <a:off x="296404" y="254149"/>
            <a:ext cx="2690247" cy="3046988"/>
          </a:xfrm>
          <a:prstGeom prst="rect">
            <a:avLst/>
          </a:prstGeom>
          <a:noFill/>
        </p:spPr>
        <p:txBody>
          <a:bodyPr wrap="square" rtlCol="0">
            <a:spAutoFit/>
          </a:bodyPr>
          <a:lstStyle/>
          <a:p>
            <a:r>
              <a:rPr lang="en-US" sz="1600" dirty="0">
                <a:latin typeface="Comic Sans MS" panose="030F0702030302020204" pitchFamily="66" charset="0"/>
              </a:rPr>
              <a:t>Arizona Law </a:t>
            </a:r>
            <a:endParaRPr lang="en-US" sz="1600" dirty="0" smtClean="0">
              <a:latin typeface="Comic Sans MS" panose="030F0702030302020204" pitchFamily="66" charset="0"/>
            </a:endParaRPr>
          </a:p>
          <a:p>
            <a:r>
              <a:rPr lang="en-US" sz="1600" dirty="0" smtClean="0">
                <a:latin typeface="Comic Sans MS" panose="030F0702030302020204" pitchFamily="66" charset="0"/>
              </a:rPr>
              <a:t>(</a:t>
            </a:r>
            <a:r>
              <a:rPr lang="en-US" sz="1600" dirty="0">
                <a:latin typeface="Comic Sans MS" panose="030F0702030302020204" pitchFamily="66" charset="0"/>
              </a:rPr>
              <a:t>A.R.S. § 8-201(15)) defines an incorrigible child as someone who:  is determined by the courts to be a child who refuses to obey the reasonable and proper orders or directions of a parent, guardian or custodian, and who is beyond the control of that person;</a:t>
            </a:r>
          </a:p>
        </p:txBody>
      </p:sp>
      <p:sp>
        <p:nvSpPr>
          <p:cNvPr id="23" name="TextBox 22"/>
          <p:cNvSpPr txBox="1"/>
          <p:nvPr/>
        </p:nvSpPr>
        <p:spPr>
          <a:xfrm>
            <a:off x="3256905" y="418454"/>
            <a:ext cx="2813263" cy="2554545"/>
          </a:xfrm>
          <a:prstGeom prst="rect">
            <a:avLst/>
          </a:prstGeom>
          <a:noFill/>
        </p:spPr>
        <p:txBody>
          <a:bodyPr wrap="square" rtlCol="0">
            <a:spAutoFit/>
          </a:bodyPr>
          <a:lstStyle/>
          <a:p>
            <a:r>
              <a:rPr lang="en-US" sz="1600" dirty="0" smtClean="0"/>
              <a:t>“An </a:t>
            </a:r>
            <a:r>
              <a:rPr lang="en-US" sz="1600" dirty="0"/>
              <a:t>assault is committed any time a person knowingly causes physical injury to another person. It is also any time that someone may feel physically threatened or when someone touches someone else to provoke or insult them. (</a:t>
            </a:r>
            <a:r>
              <a:rPr lang="en-US" sz="1600" dirty="0">
                <a:hlinkClick r:id="rId2"/>
              </a:rPr>
              <a:t>A.R.S. § 13-1203</a:t>
            </a:r>
            <a:r>
              <a:rPr lang="en-US" sz="1600" dirty="0" smtClean="0"/>
              <a:t>).”</a:t>
            </a:r>
          </a:p>
          <a:p>
            <a:r>
              <a:rPr lang="en-US" sz="1600" dirty="0" smtClean="0">
                <a:hlinkClick r:id="rId3"/>
              </a:rPr>
              <a:t>https://lawforkids.org/assault</a:t>
            </a:r>
            <a:endParaRPr lang="en-US" sz="1600" dirty="0"/>
          </a:p>
        </p:txBody>
      </p:sp>
      <p:sp>
        <p:nvSpPr>
          <p:cNvPr id="24" name="TextBox 23"/>
          <p:cNvSpPr txBox="1"/>
          <p:nvPr/>
        </p:nvSpPr>
        <p:spPr>
          <a:xfrm>
            <a:off x="6212238" y="526942"/>
            <a:ext cx="2854269" cy="2031325"/>
          </a:xfrm>
          <a:prstGeom prst="rect">
            <a:avLst/>
          </a:prstGeom>
          <a:noFill/>
        </p:spPr>
        <p:txBody>
          <a:bodyPr wrap="square" rtlCol="0">
            <a:spAutoFit/>
          </a:bodyPr>
          <a:lstStyle/>
          <a:p>
            <a:r>
              <a:rPr lang="en-US" dirty="0" smtClean="0"/>
              <a:t>“…fighting </a:t>
            </a:r>
            <a:r>
              <a:rPr lang="en-US" dirty="0"/>
              <a:t>can be illegal. If you are involved in a fight, you could also be charged with disorderly conduct or disturbing the peace</a:t>
            </a:r>
            <a:r>
              <a:rPr lang="en-US" dirty="0" smtClean="0"/>
              <a:t>.”</a:t>
            </a:r>
          </a:p>
          <a:p>
            <a:r>
              <a:rPr lang="en-US" dirty="0" smtClean="0">
                <a:hlinkClick r:id="rId3"/>
              </a:rPr>
              <a:t>https://lawforkids.org/assault</a:t>
            </a:r>
            <a:endParaRPr lang="en-US" dirty="0"/>
          </a:p>
        </p:txBody>
      </p:sp>
      <p:sp>
        <p:nvSpPr>
          <p:cNvPr id="25" name="TextBox 24"/>
          <p:cNvSpPr txBox="1"/>
          <p:nvPr/>
        </p:nvSpPr>
        <p:spPr>
          <a:xfrm>
            <a:off x="9218909" y="280108"/>
            <a:ext cx="2843937" cy="1938992"/>
          </a:xfrm>
          <a:prstGeom prst="rect">
            <a:avLst/>
          </a:prstGeom>
          <a:noFill/>
        </p:spPr>
        <p:txBody>
          <a:bodyPr wrap="square" rtlCol="0">
            <a:spAutoFit/>
          </a:bodyPr>
          <a:lstStyle/>
          <a:p>
            <a:r>
              <a:rPr lang="en-US" sz="1200" dirty="0" smtClean="0">
                <a:latin typeface="Comic Sans MS" panose="030F0702030302020204" pitchFamily="66" charset="0"/>
              </a:rPr>
              <a:t>Parents, guardians and individuals over 18 hosting a party where two or more unrelated minors, attending, consume or possess alcohol, can be held liable.  They could face penalties such as fines and jail time.</a:t>
            </a:r>
          </a:p>
          <a:p>
            <a:r>
              <a:rPr lang="en-US" sz="1200" dirty="0" smtClean="0">
                <a:latin typeface="Comic Sans MS" panose="030F0702030302020204" pitchFamily="66" charset="0"/>
              </a:rPr>
              <a:t>4-241 (Q). </a:t>
            </a:r>
            <a:r>
              <a:rPr lang="en-US" sz="1200" u="sng" dirty="0" smtClean="0">
                <a:latin typeface="Comic Sans MS" panose="030F0702030302020204" pitchFamily="66" charset="0"/>
              </a:rPr>
              <a:t>Selling or giving liquor to underage person; illegally obtaining liquor by underage person; violation; classification; definitions </a:t>
            </a:r>
            <a:endParaRPr lang="en-US" sz="1200" dirty="0">
              <a:latin typeface="Comic Sans MS" panose="030F0702030302020204" pitchFamily="66" charset="0"/>
            </a:endParaRPr>
          </a:p>
        </p:txBody>
      </p:sp>
      <p:sp>
        <p:nvSpPr>
          <p:cNvPr id="26" name="TextBox 25"/>
          <p:cNvSpPr txBox="1"/>
          <p:nvPr/>
        </p:nvSpPr>
        <p:spPr>
          <a:xfrm>
            <a:off x="273317" y="3536195"/>
            <a:ext cx="2736419" cy="2215991"/>
          </a:xfrm>
          <a:prstGeom prst="rect">
            <a:avLst/>
          </a:prstGeom>
          <a:noFill/>
        </p:spPr>
        <p:txBody>
          <a:bodyPr wrap="square" rtlCol="0">
            <a:spAutoFit/>
          </a:bodyPr>
          <a:lstStyle/>
          <a:p>
            <a:r>
              <a:rPr lang="en-US" sz="1200" dirty="0" smtClean="0"/>
              <a:t>“It </a:t>
            </a:r>
            <a:r>
              <a:rPr lang="en-US" sz="1200" dirty="0"/>
              <a:t>is against the law for a person under the legal drinking age (which is 21) to buy, receive, have in possession, or consume alcohol (</a:t>
            </a:r>
            <a:r>
              <a:rPr lang="en-US" sz="1200" dirty="0">
                <a:hlinkClick r:id="rId4"/>
              </a:rPr>
              <a:t>ARS 4-244</a:t>
            </a:r>
            <a:r>
              <a:rPr lang="en-US" sz="1200" dirty="0"/>
              <a:t>).</a:t>
            </a:r>
          </a:p>
          <a:p>
            <a:r>
              <a:rPr lang="en-US" sz="1200" dirty="0"/>
              <a:t>If you have or use alcohol when you are under the age of 21, you may be put on probation, have your driving privileges suspended, or pay fines or damages</a:t>
            </a:r>
            <a:r>
              <a:rPr lang="en-US" sz="1200" dirty="0" smtClean="0"/>
              <a:t>.”</a:t>
            </a:r>
            <a:endParaRPr lang="en-US" sz="1200" dirty="0"/>
          </a:p>
          <a:p>
            <a:r>
              <a:rPr lang="en-US" sz="1200" dirty="0" smtClean="0">
                <a:latin typeface="Comic Sans MS" panose="030F0702030302020204" pitchFamily="66" charset="0"/>
                <a:hlinkClick r:id="rId5"/>
              </a:rPr>
              <a:t>https://lawforkids.org/illegal-substances</a:t>
            </a:r>
            <a:endParaRPr lang="en-US" sz="1200" dirty="0" smtClean="0">
              <a:latin typeface="Comic Sans MS" panose="030F0702030302020204" pitchFamily="66" charset="0"/>
            </a:endParaRPr>
          </a:p>
          <a:p>
            <a:endParaRPr lang="en-US" dirty="0" smtClean="0">
              <a:latin typeface="Comic Sans MS" panose="030F0702030302020204" pitchFamily="66" charset="0"/>
            </a:endParaRPr>
          </a:p>
        </p:txBody>
      </p:sp>
      <p:sp>
        <p:nvSpPr>
          <p:cNvPr id="27" name="TextBox 26"/>
          <p:cNvSpPr txBox="1"/>
          <p:nvPr/>
        </p:nvSpPr>
        <p:spPr>
          <a:xfrm>
            <a:off x="3267077" y="3536195"/>
            <a:ext cx="2803091" cy="3600986"/>
          </a:xfrm>
          <a:prstGeom prst="rect">
            <a:avLst/>
          </a:prstGeom>
          <a:noFill/>
        </p:spPr>
        <p:txBody>
          <a:bodyPr wrap="square" rtlCol="0">
            <a:spAutoFit/>
          </a:bodyPr>
          <a:lstStyle/>
          <a:p>
            <a:r>
              <a:rPr lang="en-US" sz="1600" dirty="0" smtClean="0">
                <a:latin typeface="Comic Sans MS" panose="030F0702030302020204" pitchFamily="66" charset="0"/>
              </a:rPr>
              <a:t>It is illegal to posses, manufacture, transport, or sell marijuana, alcohol, narcotics and dangerous drugs such a illegal prescription painkillers.  Penalties for minors may include, juvenile detention, probation, diversion programs and community service.</a:t>
            </a:r>
          </a:p>
          <a:p>
            <a:r>
              <a:rPr lang="en-US" sz="1600" dirty="0" smtClean="0">
                <a:latin typeface="Comic Sans MS" panose="030F0702030302020204" pitchFamily="66" charset="0"/>
                <a:hlinkClick r:id="rId6"/>
              </a:rPr>
              <a:t>https://www.azleg.gov/ars/13/03407.htm</a:t>
            </a:r>
            <a:endParaRPr lang="en-US" sz="1600" dirty="0" smtClean="0">
              <a:latin typeface="Comic Sans MS" panose="030F0702030302020204" pitchFamily="66" charset="0"/>
            </a:endParaRPr>
          </a:p>
          <a:p>
            <a:endParaRPr lang="en-US" sz="1600" dirty="0"/>
          </a:p>
        </p:txBody>
      </p:sp>
      <p:sp>
        <p:nvSpPr>
          <p:cNvPr id="28" name="TextBox 27"/>
          <p:cNvSpPr txBox="1"/>
          <p:nvPr/>
        </p:nvSpPr>
        <p:spPr>
          <a:xfrm>
            <a:off x="6209656" y="3466455"/>
            <a:ext cx="2854269" cy="3139321"/>
          </a:xfrm>
          <a:prstGeom prst="rect">
            <a:avLst/>
          </a:prstGeom>
          <a:noFill/>
        </p:spPr>
        <p:txBody>
          <a:bodyPr wrap="square" rtlCol="0">
            <a:spAutoFit/>
          </a:bodyPr>
          <a:lstStyle/>
          <a:p>
            <a:r>
              <a:rPr lang="en-US" sz="1200" dirty="0" smtClean="0"/>
              <a:t>“Curfew </a:t>
            </a:r>
            <a:r>
              <a:rPr lang="en-US" sz="1200" dirty="0"/>
              <a:t>is how late a person under 18 years old can legally stay outside in a public place. Curfews are often different if you are under or over the age of 16. Each Arizona city sets its own curfew.  Curfews will be different from city to city.  </a:t>
            </a:r>
            <a:r>
              <a:rPr lang="en-US" sz="1200" dirty="0" smtClean="0"/>
              <a:t/>
            </a:r>
            <a:br>
              <a:rPr lang="en-US" sz="1200" dirty="0" smtClean="0"/>
            </a:br>
            <a:r>
              <a:rPr lang="en-US" sz="1200" dirty="0"/>
              <a:t>If you violate curfew you may be ticketed, have to pay a fine, or do community service.  The police may hold you at the police station while a parent or guardian is called and the parent or guardian comes to pick you up</a:t>
            </a:r>
            <a:r>
              <a:rPr lang="en-US" sz="1200" dirty="0" smtClean="0"/>
              <a:t>.  Your </a:t>
            </a:r>
            <a:r>
              <a:rPr lang="en-US" sz="1200" dirty="0"/>
              <a:t>parent or guardian may  also be cited for your violation of curfew </a:t>
            </a:r>
            <a:r>
              <a:rPr lang="en-US" sz="1200" dirty="0" smtClean="0"/>
              <a:t>laws.”</a:t>
            </a:r>
          </a:p>
          <a:p>
            <a:r>
              <a:rPr lang="en-US" sz="1200" dirty="0" smtClean="0">
                <a:latin typeface="Comic Sans MS" panose="030F0702030302020204" pitchFamily="66" charset="0"/>
                <a:hlinkClick r:id="rId7"/>
              </a:rPr>
              <a:t>https://lawforkids.org/curfew</a:t>
            </a:r>
            <a:r>
              <a:rPr lang="en-US" sz="1200" dirty="0" smtClean="0">
                <a:latin typeface="Comic Sans MS" panose="030F0702030302020204" pitchFamily="66" charset="0"/>
              </a:rPr>
              <a:t> </a:t>
            </a:r>
          </a:p>
          <a:p>
            <a:endParaRPr lang="en-US" dirty="0">
              <a:latin typeface="Comic Sans MS" panose="030F0702030302020204" pitchFamily="66" charset="0"/>
            </a:endParaRPr>
          </a:p>
        </p:txBody>
      </p:sp>
      <p:sp>
        <p:nvSpPr>
          <p:cNvPr id="29" name="TextBox 28"/>
          <p:cNvSpPr txBox="1"/>
          <p:nvPr/>
        </p:nvSpPr>
        <p:spPr>
          <a:xfrm>
            <a:off x="9372598" y="3536195"/>
            <a:ext cx="2448732" cy="3231654"/>
          </a:xfrm>
          <a:prstGeom prst="rect">
            <a:avLst/>
          </a:prstGeom>
          <a:noFill/>
        </p:spPr>
        <p:txBody>
          <a:bodyPr wrap="square" rtlCol="0">
            <a:spAutoFit/>
          </a:bodyPr>
          <a:lstStyle/>
          <a:p>
            <a:r>
              <a:rPr lang="en-US" sz="1200" dirty="0" smtClean="0">
                <a:latin typeface="Comic Sans MS" panose="030F0702030302020204" pitchFamily="66" charset="0"/>
              </a:rPr>
              <a:t>Wireless Communications are restricted for Permit holders through the first 6 months of a Class G license, while driving, except for emergencies or hands-free navigating systems.  Penalties may include traffic school, license suspensions, fines and driving record violations.</a:t>
            </a:r>
          </a:p>
          <a:p>
            <a:endParaRPr lang="en-US" sz="1200" dirty="0" smtClean="0">
              <a:latin typeface="Comic Sans MS" panose="030F0702030302020204" pitchFamily="66" charset="0"/>
            </a:endParaRPr>
          </a:p>
          <a:p>
            <a:r>
              <a:rPr lang="en-US" sz="1200" dirty="0" smtClean="0">
                <a:latin typeface="Comic Sans MS" panose="030F0702030302020204" pitchFamily="66" charset="0"/>
                <a:hlinkClick r:id="rId8"/>
              </a:rPr>
              <a:t>https://www.azdot.gov/motor-vehicles/driver-services/teen-drivers/graduated-driver-license</a:t>
            </a:r>
            <a:endParaRPr lang="en-US" sz="1200" dirty="0" smtClean="0">
              <a:latin typeface="Comic Sans MS" panose="030F0702030302020204" pitchFamily="66" charset="0"/>
            </a:endParaRPr>
          </a:p>
          <a:p>
            <a:endParaRPr lang="en-US" sz="1200" dirty="0">
              <a:latin typeface="Comic Sans MS" panose="030F0702030302020204" pitchFamily="66" charset="0"/>
            </a:endParaRPr>
          </a:p>
          <a:p>
            <a:endParaRPr lang="en-US" sz="1200" dirty="0">
              <a:latin typeface="Comic Sans MS" panose="030F0702030302020204" pitchFamily="66" charset="0"/>
            </a:endParaRPr>
          </a:p>
        </p:txBody>
      </p:sp>
    </p:spTree>
    <p:extLst>
      <p:ext uri="{BB962C8B-B14F-4D97-AF65-F5344CB8AC3E}">
        <p14:creationId xmlns:p14="http://schemas.microsoft.com/office/powerpoint/2010/main" val="2506709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385</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Comic Sans MS</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6</cp:revision>
  <dcterms:created xsi:type="dcterms:W3CDTF">2019-07-29T23:30:25Z</dcterms:created>
  <dcterms:modified xsi:type="dcterms:W3CDTF">2019-09-12T22:01:58Z</dcterms:modified>
</cp:coreProperties>
</file>