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9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7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5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1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5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33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39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2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9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83A3-7006-4658-85A7-D56F0571895E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5796C-6E0E-44C9-96CD-167A8480F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9270" y="139147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8966" y="3511825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58948" y="139147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58948" y="3511825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8235" y="536713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1.  Arizona Law (A.R.S. § </a:t>
            </a:r>
            <a:r>
              <a:rPr lang="en-US" dirty="0" smtClean="0">
                <a:latin typeface="Comic Sans MS" panose="030F0702030302020204" pitchFamily="66" charset="0"/>
              </a:rPr>
              <a:t>8-201(19)) </a:t>
            </a:r>
            <a:r>
              <a:rPr lang="en-US" dirty="0" smtClean="0">
                <a:latin typeface="Comic Sans MS" panose="030F0702030302020204" pitchFamily="66" charset="0"/>
              </a:rPr>
              <a:t>defines an </a:t>
            </a:r>
            <a:r>
              <a:rPr lang="en-US" b="1" dirty="0" smtClean="0">
                <a:latin typeface="Comic Sans MS" panose="030F0702030302020204" pitchFamily="66" charset="0"/>
              </a:rPr>
              <a:t>incorrigible child </a:t>
            </a:r>
            <a:r>
              <a:rPr lang="en-US" dirty="0" smtClean="0">
                <a:latin typeface="Comic Sans MS" panose="030F0702030302020204" pitchFamily="66" charset="0"/>
              </a:rPr>
              <a:t>as someone who is determined by the courts to be a child who </a:t>
            </a:r>
            <a:r>
              <a:rPr lang="en-US" b="1" dirty="0" smtClean="0">
                <a:latin typeface="Comic Sans MS" panose="030F0702030302020204" pitchFamily="66" charset="0"/>
              </a:rPr>
              <a:t>refuses to obey </a:t>
            </a:r>
            <a:r>
              <a:rPr lang="en-US" dirty="0" smtClean="0">
                <a:latin typeface="Comic Sans MS" panose="030F0702030302020204" pitchFamily="66" charset="0"/>
              </a:rPr>
              <a:t>the reasonable and proper orders or directions of a parent, guardian or custodian, and who is </a:t>
            </a:r>
            <a:r>
              <a:rPr lang="en-US" b="1" dirty="0" smtClean="0">
                <a:latin typeface="Comic Sans MS" panose="030F0702030302020204" pitchFamily="66" charset="0"/>
              </a:rPr>
              <a:t>beyond the control </a:t>
            </a:r>
            <a:r>
              <a:rPr lang="en-US" dirty="0" smtClean="0">
                <a:latin typeface="Comic Sans MS" panose="030F0702030302020204" pitchFamily="66" charset="0"/>
              </a:rPr>
              <a:t>of that person.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235" y="3809424"/>
            <a:ext cx="548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3.  Arizona Law (A.R.S. § 4-241) It is illegal to use a </a:t>
            </a:r>
            <a:r>
              <a:rPr lang="en-US" b="1" dirty="0" smtClean="0">
                <a:latin typeface="Comic Sans MS" panose="030F0702030302020204" pitchFamily="66" charset="0"/>
              </a:rPr>
              <a:t>fake ID </a:t>
            </a:r>
            <a:r>
              <a:rPr lang="en-US" dirty="0" smtClean="0">
                <a:latin typeface="Comic Sans MS" panose="030F0702030302020204" pitchFamily="66" charset="0"/>
              </a:rPr>
              <a:t>to obtain alcohol, a minor could be charged with a </a:t>
            </a:r>
            <a:r>
              <a:rPr lang="en-US" b="1" dirty="0" smtClean="0">
                <a:latin typeface="Comic Sans MS" panose="030F0702030302020204" pitchFamily="66" charset="0"/>
              </a:rPr>
              <a:t>class 1 misdemeanor</a:t>
            </a:r>
            <a:r>
              <a:rPr lang="en-US" dirty="0" smtClean="0">
                <a:latin typeface="Comic Sans MS" panose="030F0702030302020204" pitchFamily="66" charset="0"/>
              </a:rPr>
              <a:t>; court ordered to attend </a:t>
            </a:r>
            <a:r>
              <a:rPr lang="en-US" b="1" dirty="0" smtClean="0">
                <a:latin typeface="Comic Sans MS" panose="030F0702030302020204" pitchFamily="66" charset="0"/>
              </a:rPr>
              <a:t>education classes, counseling classes, addiction programs, diversion programs, receive probation, community service, fines, juvenile detention </a:t>
            </a:r>
            <a:r>
              <a:rPr lang="en-US" dirty="0" smtClean="0">
                <a:latin typeface="Comic Sans MS" panose="030F0702030302020204" pitchFamily="66" charset="0"/>
              </a:rPr>
              <a:t>and have their </a:t>
            </a:r>
            <a:r>
              <a:rPr lang="en-US" b="1" dirty="0" smtClean="0">
                <a:latin typeface="Comic Sans MS" panose="030F0702030302020204" pitchFamily="66" charset="0"/>
              </a:rPr>
              <a:t>driver’s license suspended</a:t>
            </a:r>
            <a:r>
              <a:rPr lang="en-US" dirty="0" smtClean="0">
                <a:latin typeface="Comic Sans MS" panose="030F0702030302020204" pitchFamily="66" charset="0"/>
              </a:rPr>
              <a:t>.  They could also receive </a:t>
            </a:r>
            <a:r>
              <a:rPr lang="en-US" b="1" dirty="0" smtClean="0">
                <a:latin typeface="Comic Sans MS" panose="030F0702030302020204" pitchFamily="66" charset="0"/>
              </a:rPr>
              <a:t>charges for identity theft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8094" y="358246"/>
            <a:ext cx="5486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2.  Arizona Law (A.R.S. § 4-244) It is illegal to </a:t>
            </a:r>
            <a:r>
              <a:rPr lang="en-US" b="1" dirty="0" smtClean="0">
                <a:latin typeface="Comic Sans MS" panose="030F0702030302020204" pitchFamily="66" charset="0"/>
              </a:rPr>
              <a:t>be around open containers or drink under the age of 21,</a:t>
            </a:r>
            <a:r>
              <a:rPr lang="en-US" dirty="0" smtClean="0">
                <a:latin typeface="Comic Sans MS" panose="030F0702030302020204" pitchFamily="66" charset="0"/>
              </a:rPr>
              <a:t> any amount.  A minor could be charged with a </a:t>
            </a:r>
            <a:r>
              <a:rPr lang="en-US" b="1" dirty="0" smtClean="0">
                <a:latin typeface="Comic Sans MS" panose="030F0702030302020204" pitchFamily="66" charset="0"/>
              </a:rPr>
              <a:t>class 1 misdemeanor</a:t>
            </a:r>
            <a:r>
              <a:rPr lang="en-US" dirty="0" smtClean="0">
                <a:latin typeface="Comic Sans MS" panose="030F0702030302020204" pitchFamily="66" charset="0"/>
              </a:rPr>
              <a:t>; court ordered to attend </a:t>
            </a:r>
            <a:r>
              <a:rPr lang="en-US" b="1" dirty="0" smtClean="0">
                <a:latin typeface="Comic Sans MS" panose="030F0702030302020204" pitchFamily="66" charset="0"/>
              </a:rPr>
              <a:t>education classes, counseling classes, addiction programs, diversion programs</a:t>
            </a:r>
            <a:r>
              <a:rPr lang="en-US" dirty="0" smtClean="0">
                <a:latin typeface="Comic Sans MS" panose="030F0702030302020204" pitchFamily="66" charset="0"/>
              </a:rPr>
              <a:t>, receive </a:t>
            </a:r>
            <a:r>
              <a:rPr lang="en-US" b="1" dirty="0" smtClean="0">
                <a:latin typeface="Comic Sans MS" panose="030F0702030302020204" pitchFamily="66" charset="0"/>
              </a:rPr>
              <a:t>probation, community service, fines, juvenile detention </a:t>
            </a:r>
            <a:r>
              <a:rPr lang="en-US" dirty="0" smtClean="0">
                <a:latin typeface="Comic Sans MS" panose="030F0702030302020204" pitchFamily="66" charset="0"/>
              </a:rPr>
              <a:t>and have their </a:t>
            </a:r>
            <a:r>
              <a:rPr lang="en-US" b="1" dirty="0" smtClean="0">
                <a:latin typeface="Comic Sans MS" panose="030F0702030302020204" pitchFamily="66" charset="0"/>
              </a:rPr>
              <a:t>driver’s license suspended.</a:t>
            </a:r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98094" y="4034781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4.  Arizona Law (A.R.S. §4-241) It is illegal for a </a:t>
            </a:r>
            <a:r>
              <a:rPr lang="en-US" b="1" dirty="0" smtClean="0">
                <a:latin typeface="Comic Sans MS" panose="030F0702030302020204" pitchFamily="66" charset="0"/>
              </a:rPr>
              <a:t>minor to ask others to purchase, sell or give them alcohol.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</a:rPr>
              <a:t> minor could be charged with a </a:t>
            </a:r>
            <a:r>
              <a:rPr lang="en-US" b="1" dirty="0" smtClean="0">
                <a:latin typeface="Comic Sans MS" panose="030F0702030302020204" pitchFamily="66" charset="0"/>
              </a:rPr>
              <a:t>class 3 misdemeanor, fines up to $500</a:t>
            </a:r>
            <a:r>
              <a:rPr lang="en-US" dirty="0" smtClean="0">
                <a:latin typeface="Comic Sans MS" panose="030F0702030302020204" pitchFamily="66" charset="0"/>
              </a:rPr>
              <a:t>, potential </a:t>
            </a:r>
            <a:r>
              <a:rPr lang="en-US" b="1" dirty="0" smtClean="0">
                <a:latin typeface="Comic Sans MS" panose="030F0702030302020204" pitchFamily="66" charset="0"/>
              </a:rPr>
              <a:t>loss of driver’s license </a:t>
            </a:r>
            <a:r>
              <a:rPr lang="en-US" dirty="0" smtClean="0">
                <a:latin typeface="Comic Sans MS" panose="030F0702030302020204" pitchFamily="66" charset="0"/>
              </a:rPr>
              <a:t>for 6 months, and possible </a:t>
            </a:r>
            <a:r>
              <a:rPr lang="en-US" b="1" dirty="0" smtClean="0">
                <a:latin typeface="Comic Sans MS" panose="030F0702030302020204" pitchFamily="66" charset="0"/>
              </a:rPr>
              <a:t>jail time </a:t>
            </a:r>
            <a:r>
              <a:rPr lang="en-US" dirty="0" smtClean="0">
                <a:latin typeface="Comic Sans MS" panose="030F0702030302020204" pitchFamily="66" charset="0"/>
              </a:rPr>
              <a:t>of up to 6 months.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36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9270" y="139147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9270" y="3511825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58947" y="139147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58948" y="3511825"/>
            <a:ext cx="5764695" cy="318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8417" y="784258"/>
            <a:ext cx="548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5.  Arizona Law (A.R.S. §) It is illegal for </a:t>
            </a:r>
            <a:r>
              <a:rPr lang="en-US" b="1" dirty="0" smtClean="0">
                <a:latin typeface="Comic Sans MS" panose="030F0702030302020204" pitchFamily="66" charset="0"/>
              </a:rPr>
              <a:t>minor to drive under the influence of alcohol</a:t>
            </a:r>
            <a:r>
              <a:rPr lang="en-US" dirty="0" smtClean="0">
                <a:latin typeface="Comic Sans MS" panose="030F0702030302020204" pitchFamily="66" charset="0"/>
              </a:rPr>
              <a:t>; any amount.  A minor could be charged with a </a:t>
            </a:r>
            <a:r>
              <a:rPr lang="en-US" b="1" dirty="0" smtClean="0">
                <a:latin typeface="Comic Sans MS" panose="030F0702030302020204" pitchFamily="66" charset="0"/>
              </a:rPr>
              <a:t>class 1 misdemeanor</a:t>
            </a:r>
            <a:r>
              <a:rPr lang="en-US" dirty="0" smtClean="0">
                <a:latin typeface="Comic Sans MS" panose="030F0702030302020204" pitchFamily="66" charset="0"/>
              </a:rPr>
              <a:t>;  receive </a:t>
            </a:r>
            <a:r>
              <a:rPr lang="en-US" b="1" dirty="0" smtClean="0">
                <a:latin typeface="Comic Sans MS" panose="030F0702030302020204" pitchFamily="66" charset="0"/>
              </a:rPr>
              <a:t>juvenile detention, fines, ignition lock, community service, probation, alcohol treatment programs</a:t>
            </a:r>
            <a:r>
              <a:rPr lang="en-US" dirty="0" smtClean="0">
                <a:latin typeface="Comic Sans MS" panose="030F0702030302020204" pitchFamily="66" charset="0"/>
              </a:rPr>
              <a:t> and have their </a:t>
            </a:r>
            <a:r>
              <a:rPr lang="en-US" b="1" dirty="0" smtClean="0">
                <a:latin typeface="Comic Sans MS" panose="030F0702030302020204" pitchFamily="66" charset="0"/>
              </a:rPr>
              <a:t>driver’s license suspended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417" y="3553026"/>
            <a:ext cx="5486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7.  A teen with a </a:t>
            </a:r>
            <a:r>
              <a:rPr lang="en-US" b="1" dirty="0" smtClean="0">
                <a:latin typeface="Comic Sans MS" panose="030F0702030302020204" pitchFamily="66" charset="0"/>
              </a:rPr>
              <a:t>Graduated Driver License </a:t>
            </a:r>
            <a:r>
              <a:rPr lang="en-US" dirty="0" smtClean="0">
                <a:latin typeface="Comic Sans MS" panose="030F0702030302020204" pitchFamily="66" charset="0"/>
              </a:rPr>
              <a:t>shall not drive a motor vehicle containing more than </a:t>
            </a:r>
            <a:r>
              <a:rPr lang="en-US" b="1" dirty="0" smtClean="0">
                <a:latin typeface="Comic Sans MS" panose="030F0702030302020204" pitchFamily="66" charset="0"/>
              </a:rPr>
              <a:t>one passenger under the age of 18 </a:t>
            </a:r>
            <a:r>
              <a:rPr lang="en-US" dirty="0" smtClean="0">
                <a:latin typeface="Comic Sans MS" panose="030F0702030302020204" pitchFamily="66" charset="0"/>
              </a:rPr>
              <a:t>on a public highway unless one of these conditions is met: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The passengers are the teen driver's siblings.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The teen driver is accompanied by a parent or legal guardian with a valid driver license who occupies the front passenger seat.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The teen must have a l</a:t>
            </a:r>
            <a:r>
              <a:rPr lang="en-US" b="1" dirty="0" smtClean="0">
                <a:latin typeface="Comic Sans MS" panose="030F0702030302020204" pitchFamily="66" charset="0"/>
              </a:rPr>
              <a:t>icensed driver who is at least 21 years of age seated in the front seat </a:t>
            </a:r>
            <a:r>
              <a:rPr lang="en-US" dirty="0" smtClean="0">
                <a:latin typeface="Comic Sans MS" panose="030F0702030302020204" pitchFamily="66" charset="0"/>
              </a:rPr>
              <a:t>next to him or her at all times.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8094" y="713745"/>
            <a:ext cx="56255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6. Each Arizona city sets its own </a:t>
            </a:r>
            <a:r>
              <a:rPr lang="en-US" b="1" dirty="0" smtClean="0">
                <a:latin typeface="Comic Sans MS" panose="030F0702030302020204" pitchFamily="66" charset="0"/>
              </a:rPr>
              <a:t>curfew.</a:t>
            </a:r>
            <a:r>
              <a:rPr lang="en-US" dirty="0" smtClean="0">
                <a:latin typeface="Comic Sans MS" panose="030F0702030302020204" pitchFamily="66" charset="0"/>
              </a:rPr>
              <a:t> If you violate curfew you may be </a:t>
            </a:r>
            <a:r>
              <a:rPr lang="en-US" b="1" dirty="0" smtClean="0">
                <a:latin typeface="Comic Sans MS" panose="030F0702030302020204" pitchFamily="66" charset="0"/>
              </a:rPr>
              <a:t>ticketed,</a:t>
            </a:r>
            <a:r>
              <a:rPr lang="en-US" dirty="0" smtClean="0">
                <a:latin typeface="Comic Sans MS" panose="030F0702030302020204" pitchFamily="66" charset="0"/>
              </a:rPr>
              <a:t> have to pay a </a:t>
            </a:r>
            <a:r>
              <a:rPr lang="en-US" b="1" dirty="0" smtClean="0">
                <a:latin typeface="Comic Sans MS" panose="030F0702030302020204" pitchFamily="66" charset="0"/>
              </a:rPr>
              <a:t>fine,</a:t>
            </a:r>
            <a:r>
              <a:rPr lang="en-US" dirty="0" smtClean="0">
                <a:latin typeface="Comic Sans MS" panose="030F0702030302020204" pitchFamily="66" charset="0"/>
              </a:rPr>
              <a:t> or do </a:t>
            </a:r>
            <a:r>
              <a:rPr lang="en-US" b="1" dirty="0" smtClean="0">
                <a:latin typeface="Comic Sans MS" panose="030F0702030302020204" pitchFamily="66" charset="0"/>
              </a:rPr>
              <a:t>community service</a:t>
            </a:r>
            <a:r>
              <a:rPr lang="en-US" dirty="0" smtClean="0">
                <a:latin typeface="Comic Sans MS" panose="030F0702030302020204" pitchFamily="66" charset="0"/>
              </a:rPr>
              <a:t>.  The police may hold you at the police station while a parent or guardian is called and the </a:t>
            </a:r>
            <a:r>
              <a:rPr lang="en-US" b="1" dirty="0" smtClean="0">
                <a:latin typeface="Comic Sans MS" panose="030F0702030302020204" pitchFamily="66" charset="0"/>
              </a:rPr>
              <a:t>parent or guardian comes to pick you up</a:t>
            </a:r>
            <a:r>
              <a:rPr lang="en-US" dirty="0" smtClean="0">
                <a:latin typeface="Comic Sans MS" panose="030F0702030302020204" pitchFamily="66" charset="0"/>
              </a:rPr>
              <a:t>.  Your </a:t>
            </a:r>
            <a:r>
              <a:rPr lang="en-US" b="1" dirty="0" smtClean="0">
                <a:latin typeface="Comic Sans MS" panose="030F0702030302020204" pitchFamily="66" charset="0"/>
              </a:rPr>
              <a:t>parent or guardian </a:t>
            </a:r>
            <a:r>
              <a:rPr lang="en-US" dirty="0" smtClean="0">
                <a:latin typeface="Comic Sans MS" panose="030F0702030302020204" pitchFamily="66" charset="0"/>
              </a:rPr>
              <a:t>may also be </a:t>
            </a:r>
            <a:r>
              <a:rPr lang="en-US" b="1" dirty="0" smtClean="0">
                <a:latin typeface="Comic Sans MS" panose="030F0702030302020204" pitchFamily="66" charset="0"/>
              </a:rPr>
              <a:t>cited for your violation </a:t>
            </a:r>
            <a:r>
              <a:rPr lang="en-US" dirty="0" smtClean="0">
                <a:latin typeface="Comic Sans MS" panose="030F0702030302020204" pitchFamily="66" charset="0"/>
              </a:rPr>
              <a:t>of curfew laws.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67668" y="3947924"/>
            <a:ext cx="548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8.  Arizona Law (A.R.S. §4-241)  If you </a:t>
            </a:r>
            <a:r>
              <a:rPr lang="en-US" b="1" dirty="0" smtClean="0">
                <a:latin typeface="Comic Sans MS" panose="030F0702030302020204" pitchFamily="66" charset="0"/>
              </a:rPr>
              <a:t>host a party</a:t>
            </a:r>
            <a:r>
              <a:rPr lang="en-US" dirty="0" smtClean="0">
                <a:latin typeface="Comic Sans MS" panose="030F0702030302020204" pitchFamily="66" charset="0"/>
              </a:rPr>
              <a:t> with two or more minors who are not members of your family and you know or </a:t>
            </a:r>
            <a:r>
              <a:rPr lang="en-US" b="1" dirty="0" smtClean="0">
                <a:latin typeface="Comic Sans MS" panose="030F0702030302020204" pitchFamily="66" charset="0"/>
              </a:rPr>
              <a:t>SHOULD know that a minor is in possession of or drinking alcohol</a:t>
            </a:r>
            <a:r>
              <a:rPr lang="en-US" dirty="0" smtClean="0">
                <a:latin typeface="Comic Sans MS" panose="030F0702030302020204" pitchFamily="66" charset="0"/>
              </a:rPr>
              <a:t>, you are guilty of a </a:t>
            </a:r>
            <a:r>
              <a:rPr lang="en-US" b="1" dirty="0">
                <a:latin typeface="Comic Sans MS" panose="030F0702030302020204" pitchFamily="66" charset="0"/>
              </a:rPr>
              <a:t>c</a:t>
            </a:r>
            <a:r>
              <a:rPr lang="en-US" b="1" dirty="0" smtClean="0">
                <a:latin typeface="Comic Sans MS" panose="030F0702030302020204" pitchFamily="66" charset="0"/>
              </a:rPr>
              <a:t>lass 1 misdemeanor</a:t>
            </a:r>
            <a:r>
              <a:rPr lang="en-US" dirty="0" smtClean="0">
                <a:latin typeface="Comic Sans MS" panose="030F0702030302020204" pitchFamily="66" charset="0"/>
              </a:rPr>
              <a:t>.  The penalties for being found guilty of hosting a party are a maximum of a </a:t>
            </a:r>
            <a:r>
              <a:rPr lang="en-US" b="1" dirty="0" smtClean="0">
                <a:latin typeface="Comic Sans MS" panose="030F0702030302020204" pitchFamily="66" charset="0"/>
              </a:rPr>
              <a:t>$2500 fine</a:t>
            </a:r>
            <a:r>
              <a:rPr lang="en-US" dirty="0" smtClean="0">
                <a:latin typeface="Comic Sans MS" panose="030F0702030302020204" pitchFamily="66" charset="0"/>
              </a:rPr>
              <a:t> and/or up to </a:t>
            </a:r>
            <a:r>
              <a:rPr lang="en-US" b="1" dirty="0" smtClean="0">
                <a:latin typeface="Comic Sans MS" panose="030F0702030302020204" pitchFamily="66" charset="0"/>
              </a:rPr>
              <a:t>6 months in jail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32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574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dcterms:created xsi:type="dcterms:W3CDTF">2019-09-10T16:50:43Z</dcterms:created>
  <dcterms:modified xsi:type="dcterms:W3CDTF">2019-09-12T21:56:26Z</dcterms:modified>
</cp:coreProperties>
</file>