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70" r:id="rId4"/>
    <p:sldId id="266" r:id="rId5"/>
    <p:sldId id="268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4" autoAdjust="0"/>
    <p:restoredTop sz="94660"/>
  </p:normalViewPr>
  <p:slideViewPr>
    <p:cSldViewPr snapToGrid="0">
      <p:cViewPr varScale="1">
        <p:scale>
          <a:sx n="53" d="100"/>
          <a:sy n="53" d="100"/>
        </p:scale>
        <p:origin x="3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6C894-9970-1295-B01E-AC867E10C6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12EE85-CBED-AA12-0561-ADB8466C19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CBD10-A20E-DE1A-936F-C371981C4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2F0E3-757A-008B-4518-72E38798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81629-0F33-8753-F3EB-61B7880D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79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6F845-0DAC-C535-3F65-27298D331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796FC9-C5D0-E0DB-AF72-BB2CBE7B0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A2017-F3E1-A29A-5091-AD9664D7D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B7D1C-1DFD-14D7-1879-AEBFD4161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47426-7E4D-B42E-F15D-161155BB1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C0FFF5-279D-F5AF-C030-8A7C65E23B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71963-67F3-D23A-CD3C-C844523D6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CD8C8-C310-49B5-16D8-58F73027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7EB2A-41E5-0CD2-F8C3-0055AED6F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94300-1238-FE1A-FD4D-232C51ABB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57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74251-12B4-9F51-6226-7B99F8323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1FA3C-67F5-1AF2-DCAA-2624C0BD6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FD2E3-C104-DF0A-6598-28AC28D0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CE138-6CB4-25E5-0F2B-91008A963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F3144-5917-3900-C7AF-EE52FCC43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6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7C665-CEBF-0E9B-AEA6-55F1FF3C7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36F0B-F34A-E61C-67B7-FFD25DFBD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BFA3A-D940-893B-8D58-5BF5C8AEA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61437-4C9E-C74C-B2EE-8D096985C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FB3C9-CB24-9B55-3B3E-522D92CB1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96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99D55-5684-E95D-8DC0-099DEAFEA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727AA-359A-DFE5-0401-E52FE76DBD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9E820-EE2B-FE26-F242-9CA46365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03D4D-307A-BB31-EC15-FDDAFBBD3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1D25F-3BCE-5D1C-2C1B-708AD234E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984B6C-A3E3-285D-3717-773A333A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1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5141F-9EBC-1D56-6703-3AFB7827B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60667B-156D-B724-EC15-1B20569D3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47F669-C6DB-D81E-DD1A-6FD55FF37C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F5025E-CEAF-2EA7-2A43-342C08087E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47B79E-3420-D150-3EB3-7CA91F4EF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D453E0-9AD6-5A2C-5091-D49611CE4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513239-A3D2-BF49-D8A6-189131ABE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FC9293-11D7-ED11-C0F1-D84E60F21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15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0B49A-D6DE-B6AC-E6FC-B5988470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4873C1-8C71-3131-8DCD-1AF833EDE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62EC5C-C427-E403-F317-3872516E9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FA732-581E-CA24-D01A-EC0EEBB52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30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E5A644-C4EE-E930-914F-32C6E58A1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E6B2CB-FFEB-B857-7F62-4DE56524E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6A4A1F-F680-B972-607F-37DC24CD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3A30D-CC86-5B03-C39E-045DE8D87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60F44-181B-8076-0827-AD9060F24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343696-E139-1A95-241B-3FDF55CFF8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44D39-D66D-E86C-FC1A-CAEA1130A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4C753-2240-79BC-A61C-CC31CDACD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18B1C2-D32B-DB36-99B3-7357924A5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E7AB-4567-13E9-B869-8652A47A4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78F84-909B-3CF0-D778-FA613D0CF8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A1BCD0-E69A-E6F4-BC8E-7A56007306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0DABE0-76C7-B51E-88FF-922F50231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89D7F-EF6F-3AF2-0020-256F017EC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DBDD7-26B4-68CA-5E52-D00186E50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1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666D90-7E35-395E-7CF0-5D4ADB318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84D251-0336-1358-DA82-82900CB06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5476F-F949-0346-B5D2-E547FB1D28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987BAA-9B40-4F8E-B176-991CB8FAD318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17514-513F-1B7A-443B-2CD6AB820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132EC-AE22-5FF9-67DA-A0729C44E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A9A614-0125-4DF1-B855-F5F0ACB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2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3659" y="1563598"/>
            <a:ext cx="8244682" cy="1346001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8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In 2022, 25,420 passenger vehicle occupants were killed. About 50% of those killed were not buckled.</a:t>
            </a:r>
            <a:endParaRPr lang="en-US" sz="28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0009" y="5134263"/>
            <a:ext cx="8231982" cy="1308100"/>
          </a:xfrm>
          <a:prstGeom prst="rect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>
              <a:spcAft>
                <a:spcPts val="825"/>
              </a:spcAft>
            </a:pPr>
            <a:r>
              <a:rPr lang="en-US" sz="28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If you buckle up in the front seat of a passenger car, you can reduce your risk of fatal injury by 45% and moderate to critical injury by 50%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93052" y="228600"/>
            <a:ext cx="3205896" cy="716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Driving Responsibilities Lesson</a:t>
            </a: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 One Get One Facts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67309" y="3367881"/>
            <a:ext cx="8257382" cy="1308100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8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Seat belts saved an estimated 14,955 lives and could have saved an additional 2,549 people if they had been wearing seat belts, in 2017 alone.</a:t>
            </a:r>
            <a:endParaRPr lang="en-US" sz="28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Picture 1" descr="AFLSE w bar fdn">
            <a:extLst>
              <a:ext uri="{FF2B5EF4-FFF2-40B4-BE49-F238E27FC236}">
                <a16:creationId xmlns:a16="http://schemas.microsoft.com/office/drawing/2014/main" id="{39815DBE-6E98-EEF3-59AF-2ED291BD7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112" y="150987"/>
            <a:ext cx="1443175" cy="67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83F136-D003-C8A2-D9FA-464F06A1E656}"/>
              </a:ext>
            </a:extLst>
          </p:cNvPr>
          <p:cNvSpPr txBox="1"/>
          <p:nvPr/>
        </p:nvSpPr>
        <p:spPr>
          <a:xfrm>
            <a:off x="4395354" y="918959"/>
            <a:ext cx="3401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https://www.nhtsa.gov/vehicle-safety/seat-belts</a:t>
            </a:r>
          </a:p>
        </p:txBody>
      </p:sp>
    </p:spTree>
    <p:extLst>
      <p:ext uri="{BB962C8B-B14F-4D97-AF65-F5344CB8AC3E}">
        <p14:creationId xmlns:p14="http://schemas.microsoft.com/office/powerpoint/2010/main" val="236725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CBA89B-1458-C41C-3890-D0E3E8A4E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DB58E2-E1A7-CEC6-007E-0EEA5FDB1664}"/>
              </a:ext>
            </a:extLst>
          </p:cNvPr>
          <p:cNvSpPr/>
          <p:nvPr/>
        </p:nvSpPr>
        <p:spPr>
          <a:xfrm>
            <a:off x="1973659" y="1563598"/>
            <a:ext cx="8244682" cy="1346001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250"/>
              </a:spcBef>
              <a:spcAft>
                <a:spcPts val="300"/>
              </a:spcAft>
              <a:buClrTx/>
              <a:buSzTx/>
              <a:tabLst/>
              <a:defRPr/>
            </a:pPr>
            <a:r>
              <a:rPr kumimoji="0" 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Arizona drivers who do not wear a seat belt are 38 times more likely to die and are about 19 times more likely to be seriously injured in a car accident than drivers who do.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ECDB3A-4D3F-6A85-464B-524E29156F46}"/>
              </a:ext>
            </a:extLst>
          </p:cNvPr>
          <p:cNvSpPr txBox="1"/>
          <p:nvPr/>
        </p:nvSpPr>
        <p:spPr>
          <a:xfrm>
            <a:off x="4493052" y="228600"/>
            <a:ext cx="3205896" cy="716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Driving Responsibilities Lesson</a:t>
            </a: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 One Get One Facts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C57059-4BD3-2308-5D33-30882C076E33}"/>
              </a:ext>
            </a:extLst>
          </p:cNvPr>
          <p:cNvSpPr/>
          <p:nvPr/>
        </p:nvSpPr>
        <p:spPr>
          <a:xfrm>
            <a:off x="1967309" y="3367881"/>
            <a:ext cx="8257382" cy="1308100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>
              <a:spcBef>
                <a:spcPts val="2250"/>
              </a:spcBef>
              <a:spcAft>
                <a:spcPts val="300"/>
              </a:spcAft>
            </a:pPr>
            <a:r>
              <a:rPr lang="en-US" sz="2300" dirty="0">
                <a:solidFill>
                  <a:srgbClr val="090D0E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Arizona passengers who do not wear a seat belt are about 34 times more likely to die and about 17 times more likely to be seriously injured in a car accident than passengers who do.</a:t>
            </a:r>
          </a:p>
        </p:txBody>
      </p:sp>
      <p:pic>
        <p:nvPicPr>
          <p:cNvPr id="2" name="Picture 1" descr="AFLSE w bar fdn">
            <a:extLst>
              <a:ext uri="{FF2B5EF4-FFF2-40B4-BE49-F238E27FC236}">
                <a16:creationId xmlns:a16="http://schemas.microsoft.com/office/drawing/2014/main" id="{AC372988-87E7-E833-1825-C9106F6AE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112" y="150987"/>
            <a:ext cx="1443175" cy="67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1C9EC9-1918-C51F-84D9-8E6B1086388E}"/>
              </a:ext>
            </a:extLst>
          </p:cNvPr>
          <p:cNvSpPr txBox="1"/>
          <p:nvPr/>
        </p:nvSpPr>
        <p:spPr>
          <a:xfrm>
            <a:off x="4395354" y="918959"/>
            <a:ext cx="3799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https://www.stoneroselaw.com/blog/az-personal-injury/am-i-required-to-wear-a-seat-belt-in-arizona/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E237AA94-10FB-1445-5CC1-3E7F12863BEB}"/>
              </a:ext>
            </a:extLst>
          </p:cNvPr>
          <p:cNvSpPr/>
          <p:nvPr/>
        </p:nvSpPr>
        <p:spPr>
          <a:xfrm>
            <a:off x="9753600" y="5908964"/>
            <a:ext cx="360218" cy="374073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316101-9A6D-264D-9E13-97E5D4162D07}"/>
              </a:ext>
            </a:extLst>
          </p:cNvPr>
          <p:cNvSpPr/>
          <p:nvPr/>
        </p:nvSpPr>
        <p:spPr>
          <a:xfrm>
            <a:off x="1973659" y="5134263"/>
            <a:ext cx="8244682" cy="1346001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1">
              <a:lnSpc>
                <a:spcPct val="106000"/>
              </a:lnSpc>
              <a:spcAft>
                <a:spcPts val="800"/>
              </a:spcAft>
              <a:buSzPts val="1000"/>
              <a:tabLst>
                <a:tab pos="914400" algn="l"/>
                <a:tab pos="4802505" algn="l"/>
              </a:tabLst>
            </a:pPr>
            <a:r>
              <a:rPr lang="en-US" sz="2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Children under 5 years old must be secured in an appropriate child safety seat (car seat or booster seat).</a:t>
            </a: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6F648CE3-8BD3-1B2D-0C64-C18CAF32A34A}"/>
              </a:ext>
            </a:extLst>
          </p:cNvPr>
          <p:cNvSpPr/>
          <p:nvPr/>
        </p:nvSpPr>
        <p:spPr>
          <a:xfrm>
            <a:off x="9753600" y="6007577"/>
            <a:ext cx="360218" cy="374073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95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2CCA5-DC21-8AF0-BF94-A5343FE20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E37DD4-D9B7-CCEF-2403-922B4006D66E}"/>
              </a:ext>
            </a:extLst>
          </p:cNvPr>
          <p:cNvSpPr/>
          <p:nvPr/>
        </p:nvSpPr>
        <p:spPr>
          <a:xfrm>
            <a:off x="1973659" y="1563598"/>
            <a:ext cx="8244682" cy="1346001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Tx/>
              <a:buNone/>
              <a:tabLst>
                <a:tab pos="914400" algn="l"/>
                <a:tab pos="4802505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Front seat occupants in a vehicle must be wearing seatbelts, not just the driver.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677A94-6EB7-1A00-561F-8AEB4324EC19}"/>
              </a:ext>
            </a:extLst>
          </p:cNvPr>
          <p:cNvSpPr txBox="1"/>
          <p:nvPr/>
        </p:nvSpPr>
        <p:spPr>
          <a:xfrm>
            <a:off x="4493052" y="228600"/>
            <a:ext cx="3205896" cy="716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Driving Responsibilities Lesson</a:t>
            </a: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 One Get One Facts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63CEE8-5DEF-FCCE-21FB-064E08798FB0}"/>
              </a:ext>
            </a:extLst>
          </p:cNvPr>
          <p:cNvSpPr/>
          <p:nvPr/>
        </p:nvSpPr>
        <p:spPr>
          <a:xfrm>
            <a:off x="1967309" y="3367881"/>
            <a:ext cx="8257382" cy="1308100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Tx/>
              <a:buNone/>
              <a:tabLst>
                <a:tab pos="914400" algn="l"/>
                <a:tab pos="4802505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Children under the age of 16 are required to wear seatbelts in any seating position.</a:t>
            </a:r>
          </a:p>
        </p:txBody>
      </p:sp>
      <p:pic>
        <p:nvPicPr>
          <p:cNvPr id="2" name="Picture 1" descr="AFLSE w bar fdn">
            <a:extLst>
              <a:ext uri="{FF2B5EF4-FFF2-40B4-BE49-F238E27FC236}">
                <a16:creationId xmlns:a16="http://schemas.microsoft.com/office/drawing/2014/main" id="{DA78A11A-8E0F-6D9D-D021-019397F88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112" y="150987"/>
            <a:ext cx="1443175" cy="67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9AA05BE-77B9-D3F8-514B-6AAA499CF251}"/>
              </a:ext>
            </a:extLst>
          </p:cNvPr>
          <p:cNvSpPr txBox="1"/>
          <p:nvPr/>
        </p:nvSpPr>
        <p:spPr>
          <a:xfrm>
            <a:off x="4395354" y="918959"/>
            <a:ext cx="3799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https://www.stoneroselaw.com/blog/az-personal-injury/am-i-required-to-wear-a-seat-belt-in-arizona/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BCEF4C25-6AE7-8D93-ADB0-93EC51B967A4}"/>
              </a:ext>
            </a:extLst>
          </p:cNvPr>
          <p:cNvSpPr/>
          <p:nvPr/>
        </p:nvSpPr>
        <p:spPr>
          <a:xfrm>
            <a:off x="9753600" y="5908964"/>
            <a:ext cx="360218" cy="374073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272D1-AFBD-C71D-A5CE-74C1AF3B3073}"/>
              </a:ext>
            </a:extLst>
          </p:cNvPr>
          <p:cNvSpPr/>
          <p:nvPr/>
        </p:nvSpPr>
        <p:spPr>
          <a:xfrm>
            <a:off x="1973659" y="5134263"/>
            <a:ext cx="8244682" cy="1346001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Tx/>
              <a:buNone/>
              <a:tabLst>
                <a:tab pos="914400" algn="l"/>
                <a:tab pos="4802505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fine for a seatbelt violation in Arizona is $10 per violation, but the real cost is often the risk of injury or death.</a:t>
            </a: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54338D66-93D4-626F-FD12-E14E41699E94}"/>
              </a:ext>
            </a:extLst>
          </p:cNvPr>
          <p:cNvSpPr/>
          <p:nvPr/>
        </p:nvSpPr>
        <p:spPr>
          <a:xfrm>
            <a:off x="9753600" y="6007577"/>
            <a:ext cx="360218" cy="374073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DE187138-7287-B7BF-503A-1484C9E4C843}"/>
              </a:ext>
            </a:extLst>
          </p:cNvPr>
          <p:cNvSpPr/>
          <p:nvPr/>
        </p:nvSpPr>
        <p:spPr>
          <a:xfrm>
            <a:off x="9752374" y="4190929"/>
            <a:ext cx="360218" cy="374073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4D5CD743-9737-8DD2-8FCA-D79027277BA4}"/>
              </a:ext>
            </a:extLst>
          </p:cNvPr>
          <p:cNvSpPr/>
          <p:nvPr/>
        </p:nvSpPr>
        <p:spPr>
          <a:xfrm>
            <a:off x="9752374" y="2403979"/>
            <a:ext cx="360218" cy="374073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273B9-3050-EF96-42DB-EF9277CBE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3C09242-8582-EEA2-2B18-9F3F794534D2}"/>
              </a:ext>
            </a:extLst>
          </p:cNvPr>
          <p:cNvSpPr/>
          <p:nvPr/>
        </p:nvSpPr>
        <p:spPr>
          <a:xfrm>
            <a:off x="1973659" y="1563598"/>
            <a:ext cx="8244682" cy="1346001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When unbelted, drivers and passengers are far more likely to be ejected from the vehicle in the event of a crash. Ejected individuals are twice as likely to be fatally injured than those who remain inside the vehicle.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8ABC4A-16E3-F6A6-7EFB-37D38F3A2618}"/>
              </a:ext>
            </a:extLst>
          </p:cNvPr>
          <p:cNvSpPr/>
          <p:nvPr/>
        </p:nvSpPr>
        <p:spPr>
          <a:xfrm>
            <a:off x="1980009" y="5134263"/>
            <a:ext cx="8231982" cy="1308100"/>
          </a:xfrm>
          <a:prstGeom prst="rect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>
              <a:spcAft>
                <a:spcPts val="825"/>
              </a:spcAft>
            </a:pPr>
            <a:r>
              <a:rPr lang="en-US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Unbelted occupants can put other people in the vehicle at risk. In a frontal crash, drivers and front-seat passengers are at increased risk of injury from unbelted back-seat passengers, and in a side-impact crash, passengers sitting adjacent to unbelted passengers are at increased risk of injury.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A3EED1-B148-66C3-02FC-AC85627E6CAA}"/>
              </a:ext>
            </a:extLst>
          </p:cNvPr>
          <p:cNvSpPr txBox="1"/>
          <p:nvPr/>
        </p:nvSpPr>
        <p:spPr>
          <a:xfrm>
            <a:off x="4493052" y="228600"/>
            <a:ext cx="3205896" cy="716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Driving Responsibilities Lesson</a:t>
            </a: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 One Get One Facts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6B9BE7-DB74-2D1D-62AE-DB6F8125AFF5}"/>
              </a:ext>
            </a:extLst>
          </p:cNvPr>
          <p:cNvSpPr/>
          <p:nvPr/>
        </p:nvSpPr>
        <p:spPr>
          <a:xfrm>
            <a:off x="1967309" y="3367881"/>
            <a:ext cx="8257382" cy="1308100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>
              <a:spcBef>
                <a:spcPts val="2250"/>
              </a:spcBef>
              <a:spcAft>
                <a:spcPts val="300"/>
              </a:spcAft>
            </a:pPr>
            <a:r>
              <a:rPr lang="en-US" sz="2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bserved belt use in 2022 was lower among occupants of pickups (87%) than occupants of cars (91%) or vans and SUVs (94%).</a:t>
            </a:r>
            <a:endParaRPr lang="en-US" sz="2300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" name="Picture 1" descr="AFLSE w bar fdn">
            <a:extLst>
              <a:ext uri="{FF2B5EF4-FFF2-40B4-BE49-F238E27FC236}">
                <a16:creationId xmlns:a16="http://schemas.microsoft.com/office/drawing/2014/main" id="{35DDBA97-E702-4A5A-207D-B5D1822FA4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112" y="150987"/>
            <a:ext cx="1443175" cy="67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50294F-6A6C-D079-43EE-8F504BA8BDA3}"/>
              </a:ext>
            </a:extLst>
          </p:cNvPr>
          <p:cNvSpPr txBox="1"/>
          <p:nvPr/>
        </p:nvSpPr>
        <p:spPr>
          <a:xfrm>
            <a:off x="4750377" y="945591"/>
            <a:ext cx="269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https://www.iihs.org/topics/seat-belts</a:t>
            </a:r>
          </a:p>
        </p:txBody>
      </p:sp>
    </p:spTree>
    <p:extLst>
      <p:ext uri="{BB962C8B-B14F-4D97-AF65-F5344CB8AC3E}">
        <p14:creationId xmlns:p14="http://schemas.microsoft.com/office/powerpoint/2010/main" val="130626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2376D2-4F8B-1FA2-FE8A-0C558C2A6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0C19DD6-6BB3-F5DD-B176-DDDC8577FDAB}"/>
              </a:ext>
            </a:extLst>
          </p:cNvPr>
          <p:cNvSpPr/>
          <p:nvPr/>
        </p:nvSpPr>
        <p:spPr>
          <a:xfrm>
            <a:off x="1973659" y="1563598"/>
            <a:ext cx="8244682" cy="1346001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For more than two decades, speeding has been involved in approximately one-third of all motor vehicle fatalities in the U.S.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E70BE0-7608-695E-D1DE-808FCE14EE85}"/>
              </a:ext>
            </a:extLst>
          </p:cNvPr>
          <p:cNvSpPr/>
          <p:nvPr/>
        </p:nvSpPr>
        <p:spPr>
          <a:xfrm>
            <a:off x="1980009" y="5134263"/>
            <a:ext cx="8231982" cy="1308100"/>
          </a:xfrm>
          <a:prstGeom prst="rect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>
              <a:spcAft>
                <a:spcPts val="825"/>
              </a:spcAft>
            </a:pPr>
            <a:r>
              <a:rPr lang="en-US" sz="2800" b="0" i="0" dirty="0">
                <a:solidFill>
                  <a:srgbClr val="222222"/>
                </a:solidFill>
                <a:effectLst/>
                <a:latin typeface="Roboto" panose="02000000000000000000" pitchFamily="2" charset="0"/>
              </a:rPr>
              <a:t>In 2022, speeding killed 12,151 people in the U.S.</a:t>
            </a:r>
            <a:endParaRPr lang="en-US" sz="2800" b="0" i="0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36296F-8EE7-7F1D-33CD-B7E71425E5A8}"/>
              </a:ext>
            </a:extLst>
          </p:cNvPr>
          <p:cNvSpPr txBox="1"/>
          <p:nvPr/>
        </p:nvSpPr>
        <p:spPr>
          <a:xfrm>
            <a:off x="4493052" y="228600"/>
            <a:ext cx="3205896" cy="716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Driving Responsibilities Lesson</a:t>
            </a: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 One Get One Facts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48506C-9E68-480A-1472-C97BA445080D}"/>
              </a:ext>
            </a:extLst>
          </p:cNvPr>
          <p:cNvSpPr/>
          <p:nvPr/>
        </p:nvSpPr>
        <p:spPr>
          <a:xfrm>
            <a:off x="1967309" y="3367881"/>
            <a:ext cx="8257382" cy="1308100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>
              <a:spcBef>
                <a:spcPts val="2250"/>
              </a:spcBef>
              <a:spcAft>
                <a:spcPts val="300"/>
              </a:spcAft>
            </a:pPr>
            <a:r>
              <a:rPr lang="en-US" sz="28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In 2022, speeding was a contributing factor in 29% of all United States traffic fatalities.</a:t>
            </a:r>
            <a:endParaRPr lang="en-US" sz="2800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" name="Picture 1" descr="AFLSE w bar fdn">
            <a:extLst>
              <a:ext uri="{FF2B5EF4-FFF2-40B4-BE49-F238E27FC236}">
                <a16:creationId xmlns:a16="http://schemas.microsoft.com/office/drawing/2014/main" id="{63559C8F-8979-D34B-3EBC-BD91DEA94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112" y="150987"/>
            <a:ext cx="1443175" cy="67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57A228-505A-B866-D175-6FE94AE12262}"/>
              </a:ext>
            </a:extLst>
          </p:cNvPr>
          <p:cNvSpPr txBox="1"/>
          <p:nvPr/>
        </p:nvSpPr>
        <p:spPr>
          <a:xfrm>
            <a:off x="4493052" y="918959"/>
            <a:ext cx="3205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https://www.nhtsa.gov/risky-driving/speeding</a:t>
            </a:r>
          </a:p>
        </p:txBody>
      </p:sp>
    </p:spTree>
    <p:extLst>
      <p:ext uri="{BB962C8B-B14F-4D97-AF65-F5344CB8AC3E}">
        <p14:creationId xmlns:p14="http://schemas.microsoft.com/office/powerpoint/2010/main" val="3347775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0723B2-7A74-1BD0-3448-F6403409A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61D2EC-7CBA-7923-C5C7-3ED5D9CB27FB}"/>
              </a:ext>
            </a:extLst>
          </p:cNvPr>
          <p:cNvSpPr/>
          <p:nvPr/>
        </p:nvSpPr>
        <p:spPr>
          <a:xfrm>
            <a:off x="1935559" y="5470199"/>
            <a:ext cx="8257382" cy="1308100"/>
          </a:xfrm>
          <a:prstGeom prst="rect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1">
              <a:lnSpc>
                <a:spcPct val="106000"/>
              </a:lnSpc>
              <a:spcAft>
                <a:spcPts val="800"/>
              </a:spcAft>
              <a:buSzPts val="1000"/>
              <a:tabLst>
                <a:tab pos="914400" algn="l"/>
                <a:tab pos="4802505" algn="l"/>
              </a:tabLst>
            </a:pPr>
            <a:r>
              <a:rPr lang="en-US" sz="2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Going 10mph over the speed limit is a civil traffic ticket that will run around $250 in fines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8E9A16-E6E6-1BBE-EB18-FEB14E6757D8}"/>
              </a:ext>
            </a:extLst>
          </p:cNvPr>
          <p:cNvSpPr txBox="1"/>
          <p:nvPr/>
        </p:nvSpPr>
        <p:spPr>
          <a:xfrm>
            <a:off x="4441819" y="-47283"/>
            <a:ext cx="3205896" cy="716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Driving Responsibilities Lesson</a:t>
            </a: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 One Get One Facts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7EF74B-DE1B-5C26-DE57-9BC275F219DC}"/>
              </a:ext>
            </a:extLst>
          </p:cNvPr>
          <p:cNvSpPr/>
          <p:nvPr/>
        </p:nvSpPr>
        <p:spPr>
          <a:xfrm>
            <a:off x="1916076" y="3330028"/>
            <a:ext cx="8257382" cy="1308100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1">
              <a:lnSpc>
                <a:spcPct val="106000"/>
              </a:lnSpc>
              <a:spcAft>
                <a:spcPts val="800"/>
              </a:spcAft>
              <a:buSzPts val="1000"/>
              <a:tabLst>
                <a:tab pos="914400" algn="l"/>
                <a:tab pos="4802505" algn="l"/>
              </a:tabLst>
            </a:pPr>
            <a:r>
              <a:rPr lang="en-US" sz="2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Criminal speeding is a class 3 misdemeanor charge, which you can face up to 30 days in jail, $500 in fine, one year of probation</a:t>
            </a:r>
          </a:p>
        </p:txBody>
      </p:sp>
      <p:pic>
        <p:nvPicPr>
          <p:cNvPr id="2" name="Picture 1" descr="AFLSE w bar fdn">
            <a:extLst>
              <a:ext uri="{FF2B5EF4-FFF2-40B4-BE49-F238E27FC236}">
                <a16:creationId xmlns:a16="http://schemas.microsoft.com/office/drawing/2014/main" id="{FFC840D7-B027-F5C2-4891-E45D8BF4AD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112" y="150987"/>
            <a:ext cx="1443175" cy="67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F1A4A9-CCC7-33D3-AF8B-4D4A8206678C}"/>
              </a:ext>
            </a:extLst>
          </p:cNvPr>
          <p:cNvSpPr txBox="1"/>
          <p:nvPr/>
        </p:nvSpPr>
        <p:spPr>
          <a:xfrm>
            <a:off x="4786742" y="591524"/>
            <a:ext cx="3205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https://coolidgelawfirmaz.com/criminal-speeding-in-arizona-limits-laws-fines/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E418B87C-8473-7958-39DC-37D607FA4C12}"/>
              </a:ext>
            </a:extLst>
          </p:cNvPr>
          <p:cNvSpPr/>
          <p:nvPr/>
        </p:nvSpPr>
        <p:spPr>
          <a:xfrm>
            <a:off x="9757100" y="6283036"/>
            <a:ext cx="360218" cy="374073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88878F1E-4498-D2C9-2D90-AA8CD3404C49}"/>
              </a:ext>
            </a:extLst>
          </p:cNvPr>
          <p:cNvSpPr/>
          <p:nvPr/>
        </p:nvSpPr>
        <p:spPr>
          <a:xfrm>
            <a:off x="9757100" y="4137614"/>
            <a:ext cx="360218" cy="374073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8356BE-E6E1-757A-BAC4-D9E030F5AC77}"/>
              </a:ext>
            </a:extLst>
          </p:cNvPr>
          <p:cNvSpPr/>
          <p:nvPr/>
        </p:nvSpPr>
        <p:spPr>
          <a:xfrm>
            <a:off x="1948259" y="1151957"/>
            <a:ext cx="8244682" cy="1346001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fontAlgn="base">
              <a:lnSpc>
                <a:spcPts val="1950"/>
              </a:lnSpc>
            </a:pPr>
            <a:r>
              <a:rPr lang="en-US" sz="2300" dirty="0">
                <a:solidFill>
                  <a:srgbClr val="2B282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</a:t>
            </a:r>
            <a:r>
              <a:rPr lang="en-US" sz="2300" dirty="0">
                <a:solidFill>
                  <a:srgbClr val="2B282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 can be pulled over and ticketed for criminal speeding if you are:</a:t>
            </a:r>
            <a:r>
              <a:rPr lang="en-US" sz="23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300">
                <a:solidFill>
                  <a:srgbClr val="2B282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going 21 </a:t>
            </a:r>
            <a:r>
              <a:rPr lang="en-US" sz="2300" dirty="0">
                <a:solidFill>
                  <a:srgbClr val="2B282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mph or more over the speed limit; exceeding 85 mph anywhere; over 35 mph in a school zone while school is in session; or over 45 mph where no speed is posted </a:t>
            </a:r>
            <a:endParaRPr lang="en-US" sz="23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E2AB26B9-DCA4-6F6F-D779-28BC41E03C4B}"/>
              </a:ext>
            </a:extLst>
          </p:cNvPr>
          <p:cNvSpPr/>
          <p:nvPr/>
        </p:nvSpPr>
        <p:spPr>
          <a:xfrm>
            <a:off x="9757100" y="2006734"/>
            <a:ext cx="360218" cy="374073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06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640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Comic Sans MS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5</cp:revision>
  <dcterms:created xsi:type="dcterms:W3CDTF">2025-02-12T20:12:29Z</dcterms:created>
  <dcterms:modified xsi:type="dcterms:W3CDTF">2025-03-07T16:10:07Z</dcterms:modified>
</cp:coreProperties>
</file>