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 id="261"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96"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5775F-F73C-C880-65D6-CA3FE54B188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2B500B-EA55-2E83-A4FC-7E14432DC8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6CA1CC-641F-9B44-5EA1-571CFA3776AE}"/>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5" name="Footer Placeholder 4">
            <a:extLst>
              <a:ext uri="{FF2B5EF4-FFF2-40B4-BE49-F238E27FC236}">
                <a16:creationId xmlns:a16="http://schemas.microsoft.com/office/drawing/2014/main" id="{C6CB5A37-78DC-1BB6-7663-1EEBBBA69A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F32684-9FD7-C330-C4F9-22EB2AEB8627}"/>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1788688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C3429-1105-AFF1-5011-D247BDF542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F0091D-91C6-849C-D87D-0B22C770DE4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88B1B8-567D-E3F0-4166-FAD0C571C23D}"/>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5" name="Footer Placeholder 4">
            <a:extLst>
              <a:ext uri="{FF2B5EF4-FFF2-40B4-BE49-F238E27FC236}">
                <a16:creationId xmlns:a16="http://schemas.microsoft.com/office/drawing/2014/main" id="{C987A49D-454A-9EB5-3907-E132963104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7314E8-552D-AD14-E641-DF5647149314}"/>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746173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93B7FA-9C8E-8428-0589-D8A7251B481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619F72-A656-80C9-FEE7-C89188120E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7A302-301D-C017-0BD2-401C6AA89D71}"/>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5" name="Footer Placeholder 4">
            <a:extLst>
              <a:ext uri="{FF2B5EF4-FFF2-40B4-BE49-F238E27FC236}">
                <a16:creationId xmlns:a16="http://schemas.microsoft.com/office/drawing/2014/main" id="{0483495B-68E7-496A-51C5-69D7D57227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A99E98-64C2-F0DE-85FD-E9088A530E6C}"/>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1853222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3ABFF-644B-9A99-F549-049E52A34F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6DC6C9-4748-CA61-2C0E-92361325079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066B0E-D97A-6285-D0FC-67A6B1E8E240}"/>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5" name="Footer Placeholder 4">
            <a:extLst>
              <a:ext uri="{FF2B5EF4-FFF2-40B4-BE49-F238E27FC236}">
                <a16:creationId xmlns:a16="http://schemas.microsoft.com/office/drawing/2014/main" id="{BD44B7EA-6145-08E8-9F0C-F00BDDD02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0A3573-0620-F582-E7E1-A6DB1AD25214}"/>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2624394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56B3-2E83-CFA8-6619-4DB03F66AC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BABDF4-1C4B-1523-99CB-872EF57C56B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60333D-450D-4D7A-360C-55DDC7F1A346}"/>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5" name="Footer Placeholder 4">
            <a:extLst>
              <a:ext uri="{FF2B5EF4-FFF2-40B4-BE49-F238E27FC236}">
                <a16:creationId xmlns:a16="http://schemas.microsoft.com/office/drawing/2014/main" id="{452E0938-0EFD-F381-C33C-B6EA46E062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883041-3231-A4B1-217F-32C8B4484352}"/>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308463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5A438-E9E9-9D30-69AE-B30764C7A7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E527C0-F259-C156-8C2A-A91BC314E7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4AFA10C-B2E0-3A58-4CCC-4298BCF725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552B51-ED45-C9C3-F401-8C8C080F8B2B}"/>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6" name="Footer Placeholder 5">
            <a:extLst>
              <a:ext uri="{FF2B5EF4-FFF2-40B4-BE49-F238E27FC236}">
                <a16:creationId xmlns:a16="http://schemas.microsoft.com/office/drawing/2014/main" id="{D1A9D3C4-C0C1-DF3F-858B-32A620D7F2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3718D0-DB07-8F3E-708D-EBE16B8A1BCD}"/>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707935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E6576-37B1-0594-A11E-F6D01ADA4F0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33032DD-C4F5-BB9E-DF80-45CA78550C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81246A-E0AD-86C7-4DFC-D0A334CAA3C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E2B87DC-7756-F546-7CCC-BDC58BAA95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C506A3-D5D9-6D9E-B3DB-49C0119795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65307C-D5F1-F003-2D58-8A51EA9A3D9A}"/>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8" name="Footer Placeholder 7">
            <a:extLst>
              <a:ext uri="{FF2B5EF4-FFF2-40B4-BE49-F238E27FC236}">
                <a16:creationId xmlns:a16="http://schemas.microsoft.com/office/drawing/2014/main" id="{F761F4E6-83CA-194B-43B7-BF28112C4B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B4DD625-A4D8-C85B-35B0-852D7D4554EA}"/>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3413307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CABB2-1468-0E92-35E6-F4E9D7B3DA7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B4A9E1-9031-71A9-C61D-FBFBCA804851}"/>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4" name="Footer Placeholder 3">
            <a:extLst>
              <a:ext uri="{FF2B5EF4-FFF2-40B4-BE49-F238E27FC236}">
                <a16:creationId xmlns:a16="http://schemas.microsoft.com/office/drawing/2014/main" id="{A103721C-7DE1-3AC6-B383-FEB7EB9C28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94D50FA-CEAD-E687-80AD-E699B028E77F}"/>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2680802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C669AE-EDBE-6500-3022-94BD11797E8C}"/>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3" name="Footer Placeholder 2">
            <a:extLst>
              <a:ext uri="{FF2B5EF4-FFF2-40B4-BE49-F238E27FC236}">
                <a16:creationId xmlns:a16="http://schemas.microsoft.com/office/drawing/2014/main" id="{DD60E37F-11B5-D037-6758-16232688F9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A27536-D853-AE0D-CD9F-2C3854A38E81}"/>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2296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6F05C-F880-B71C-F6EC-CAEF111384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8D726A5-7B3F-A998-DB89-21CB4BAB5F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B6C0E47-A606-56F8-CB0F-B621849E18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D06138-C946-7B99-2375-9648A7B9423E}"/>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6" name="Footer Placeholder 5">
            <a:extLst>
              <a:ext uri="{FF2B5EF4-FFF2-40B4-BE49-F238E27FC236}">
                <a16:creationId xmlns:a16="http://schemas.microsoft.com/office/drawing/2014/main" id="{96D94B8C-7CF3-EF50-96AB-9DEDBE9951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D911B2-3D6C-3D62-EA62-713BE14E40FC}"/>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34415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C233D-ADCA-F1EB-6308-0147B284CD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2D76A75-C5A5-CF20-56D9-DEB6DC2032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5F01E7-B73F-DF65-A6F2-946C714CFA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9CB2E0-98B4-4B43-0FAB-DF4C5B9C55BD}"/>
              </a:ext>
            </a:extLst>
          </p:cNvPr>
          <p:cNvSpPr>
            <a:spLocks noGrp="1"/>
          </p:cNvSpPr>
          <p:nvPr>
            <p:ph type="dt" sz="half" idx="10"/>
          </p:nvPr>
        </p:nvSpPr>
        <p:spPr/>
        <p:txBody>
          <a:bodyPr/>
          <a:lstStyle/>
          <a:p>
            <a:fld id="{EFDDF1CA-9555-448B-9F5C-967616514727}" type="datetimeFigureOut">
              <a:rPr lang="en-US" smtClean="0"/>
              <a:t>2/27/2025</a:t>
            </a:fld>
            <a:endParaRPr lang="en-US"/>
          </a:p>
        </p:txBody>
      </p:sp>
      <p:sp>
        <p:nvSpPr>
          <p:cNvPr id="6" name="Footer Placeholder 5">
            <a:extLst>
              <a:ext uri="{FF2B5EF4-FFF2-40B4-BE49-F238E27FC236}">
                <a16:creationId xmlns:a16="http://schemas.microsoft.com/office/drawing/2014/main" id="{5CABE3B4-308D-D70F-2638-BD11A8C056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9997CB-803D-995E-BC2A-3ED491E03320}"/>
              </a:ext>
            </a:extLst>
          </p:cNvPr>
          <p:cNvSpPr>
            <a:spLocks noGrp="1"/>
          </p:cNvSpPr>
          <p:nvPr>
            <p:ph type="sldNum" sz="quarter" idx="12"/>
          </p:nvPr>
        </p:nvSpPr>
        <p:spPr/>
        <p:txBody>
          <a:bodyPr/>
          <a:lstStyle/>
          <a:p>
            <a:fld id="{D709D5FF-ACDB-4142-8DFE-F75196E194CE}" type="slidenum">
              <a:rPr lang="en-US" smtClean="0"/>
              <a:t>‹#›</a:t>
            </a:fld>
            <a:endParaRPr lang="en-US"/>
          </a:p>
        </p:txBody>
      </p:sp>
    </p:spTree>
    <p:extLst>
      <p:ext uri="{BB962C8B-B14F-4D97-AF65-F5344CB8AC3E}">
        <p14:creationId xmlns:p14="http://schemas.microsoft.com/office/powerpoint/2010/main" val="4182916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900D04-80B5-78E2-4755-A60485AD0D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384F47-0A5B-6CA5-4288-8CB5156639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74C211-DAFD-FB21-DC77-504C413C8F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FDDF1CA-9555-448B-9F5C-967616514727}" type="datetimeFigureOut">
              <a:rPr lang="en-US" smtClean="0"/>
              <a:t>2/27/2025</a:t>
            </a:fld>
            <a:endParaRPr lang="en-US"/>
          </a:p>
        </p:txBody>
      </p:sp>
      <p:sp>
        <p:nvSpPr>
          <p:cNvPr id="5" name="Footer Placeholder 4">
            <a:extLst>
              <a:ext uri="{FF2B5EF4-FFF2-40B4-BE49-F238E27FC236}">
                <a16:creationId xmlns:a16="http://schemas.microsoft.com/office/drawing/2014/main" id="{A785D920-097B-2D46-3BEE-2F69DFA3D1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8DBE745-F9E9-AE69-9954-043BACB433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709D5FF-ACDB-4142-8DFE-F75196E194CE}" type="slidenum">
              <a:rPr lang="en-US" smtClean="0"/>
              <a:t>‹#›</a:t>
            </a:fld>
            <a:endParaRPr lang="en-US"/>
          </a:p>
        </p:txBody>
      </p:sp>
    </p:spTree>
    <p:extLst>
      <p:ext uri="{BB962C8B-B14F-4D97-AF65-F5344CB8AC3E}">
        <p14:creationId xmlns:p14="http://schemas.microsoft.com/office/powerpoint/2010/main" val="802171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88D3C-B017-331F-395E-8FD0261E5301}"/>
              </a:ext>
            </a:extLst>
          </p:cNvPr>
          <p:cNvSpPr>
            <a:spLocks noGrp="1"/>
          </p:cNvSpPr>
          <p:nvPr>
            <p:ph type="title"/>
          </p:nvPr>
        </p:nvSpPr>
        <p:spPr/>
        <p:txBody>
          <a:bodyPr>
            <a:normAutofit fontScale="90000"/>
          </a:bodyPr>
          <a:lstStyle/>
          <a:p>
            <a:pPr marL="0" marR="0" lvl="0" indent="0" algn="ctr" defTabSz="914400" rtl="0" eaLnBrk="1" fontAlgn="auto" latinLnBrk="0" hangingPunct="1">
              <a:lnSpc>
                <a:spcPct val="115000"/>
              </a:lnSpc>
              <a:spcBef>
                <a:spcPts val="0"/>
              </a:spcBef>
              <a:spcAft>
                <a:spcPts val="0"/>
              </a:spcAft>
              <a:tabLst/>
              <a:defRPr/>
            </a:pP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Safe Driving Academy</a:t>
            </a:r>
            <a:b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Traffic Stop Lesson</a:t>
            </a: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Facilitator Guide</a:t>
            </a:r>
            <a:b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CB29E085-F8AB-2825-ECBF-48B5A186754E}"/>
              </a:ext>
            </a:extLst>
          </p:cNvPr>
          <p:cNvSpPr>
            <a:spLocks noGrp="1"/>
          </p:cNvSpPr>
          <p:nvPr>
            <p:ph sz="half" idx="1"/>
          </p:nvPr>
        </p:nvSpPr>
        <p:spPr>
          <a:ln w="76200">
            <a:solidFill>
              <a:schemeClr val="accent2">
                <a:lumMod val="75000"/>
              </a:schemeClr>
            </a:solidFill>
          </a:ln>
        </p:spPr>
        <p:txBody>
          <a:bodyPr>
            <a:normAutofit/>
          </a:bodyPr>
          <a:lstStyle/>
          <a:p>
            <a:r>
              <a:rPr lang="en-US" dirty="0"/>
              <a:t>What are some potential risks officers face when stopping a vehicle?</a:t>
            </a:r>
          </a:p>
          <a:p>
            <a:pPr marL="0" indent="0">
              <a:buNone/>
            </a:pPr>
            <a:r>
              <a:rPr lang="en-US" dirty="0"/>
              <a:t>Officers may face risks like hidden weapons, sudden violent reactions, ambushes, or fleeing suspects. They are also at risk from passing traffic, especially on busy highways or roads with limited visibility.</a:t>
            </a:r>
          </a:p>
        </p:txBody>
      </p:sp>
      <p:sp>
        <p:nvSpPr>
          <p:cNvPr id="4" name="Content Placeholder 3">
            <a:extLst>
              <a:ext uri="{FF2B5EF4-FFF2-40B4-BE49-F238E27FC236}">
                <a16:creationId xmlns:a16="http://schemas.microsoft.com/office/drawing/2014/main" id="{E7BB749F-957E-5234-BD2B-8D8EC4F44774}"/>
              </a:ext>
            </a:extLst>
          </p:cNvPr>
          <p:cNvSpPr>
            <a:spLocks noGrp="1"/>
          </p:cNvSpPr>
          <p:nvPr>
            <p:ph sz="half" idx="2"/>
          </p:nvPr>
        </p:nvSpPr>
        <p:spPr>
          <a:ln w="76200">
            <a:solidFill>
              <a:schemeClr val="accent2">
                <a:lumMod val="75000"/>
              </a:schemeClr>
            </a:solidFill>
          </a:ln>
        </p:spPr>
        <p:txBody>
          <a:bodyPr>
            <a:normAutofit/>
          </a:bodyPr>
          <a:lstStyle/>
          <a:p>
            <a:r>
              <a:rPr lang="en-US" dirty="0"/>
              <a:t>What actions can civilians take to minimize risk during a traffic stop?</a:t>
            </a:r>
          </a:p>
          <a:p>
            <a:pPr marL="0" indent="0">
              <a:buNone/>
            </a:pPr>
            <a:r>
              <a:rPr lang="en-US" dirty="0"/>
              <a:t>Civilians can stay calm, keep their hands visible, follow the officer's instructions, and avoid sudden movements. Being polite, avoiding arguments, and following lawful requests can help de-escalate the situation.</a:t>
            </a:r>
          </a:p>
        </p:txBody>
      </p:sp>
      <p:pic>
        <p:nvPicPr>
          <p:cNvPr id="5" name="Picture 4" descr="AFLSE w bar fdn">
            <a:extLst>
              <a:ext uri="{FF2B5EF4-FFF2-40B4-BE49-F238E27FC236}">
                <a16:creationId xmlns:a16="http://schemas.microsoft.com/office/drawing/2014/main" id="{5D626164-5418-2D2A-1911-D650C9A0C80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74412" y="230188"/>
            <a:ext cx="1443175" cy="671338"/>
          </a:xfrm>
          <a:prstGeom prst="rect">
            <a:avLst/>
          </a:prstGeom>
          <a:noFill/>
          <a:ln>
            <a:noFill/>
          </a:ln>
        </p:spPr>
      </p:pic>
    </p:spTree>
    <p:extLst>
      <p:ext uri="{BB962C8B-B14F-4D97-AF65-F5344CB8AC3E}">
        <p14:creationId xmlns:p14="http://schemas.microsoft.com/office/powerpoint/2010/main" val="2483989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1D396F-1723-5B58-EE71-8AE33F23DE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CC54D2-ED59-7551-4399-BEE262817086}"/>
              </a:ext>
            </a:extLst>
          </p:cNvPr>
          <p:cNvSpPr>
            <a:spLocks noGrp="1"/>
          </p:cNvSpPr>
          <p:nvPr>
            <p:ph type="title"/>
          </p:nvPr>
        </p:nvSpPr>
        <p:spPr/>
        <p:txBody>
          <a:bodyPr>
            <a:normAutofit fontScale="90000"/>
          </a:bodyPr>
          <a:lstStyle/>
          <a:p>
            <a:pPr marL="0" marR="0" lvl="0" indent="0" algn="ctr" defTabSz="914400" rtl="0" eaLnBrk="1" fontAlgn="auto" latinLnBrk="0" hangingPunct="1">
              <a:lnSpc>
                <a:spcPct val="115000"/>
              </a:lnSpc>
              <a:spcBef>
                <a:spcPts val="0"/>
              </a:spcBef>
              <a:spcAft>
                <a:spcPts val="0"/>
              </a:spcAft>
              <a:tabLst/>
              <a:defRPr/>
            </a:pP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Safe Driving Academy</a:t>
            </a:r>
            <a:b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Traffic Stop Lesson</a:t>
            </a: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Facilitator Guide</a:t>
            </a:r>
            <a:b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1B0F7901-1012-276C-F118-93B804CA9B72}"/>
              </a:ext>
            </a:extLst>
          </p:cNvPr>
          <p:cNvSpPr>
            <a:spLocks noGrp="1"/>
          </p:cNvSpPr>
          <p:nvPr>
            <p:ph sz="half" idx="1"/>
          </p:nvPr>
        </p:nvSpPr>
        <p:spPr>
          <a:ln w="76200">
            <a:solidFill>
              <a:schemeClr val="accent2">
                <a:lumMod val="75000"/>
              </a:schemeClr>
            </a:solidFill>
          </a:ln>
        </p:spPr>
        <p:txBody>
          <a:bodyPr>
            <a:normAutofit lnSpcReduction="10000"/>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i="0" u="none" strike="noStrike" kern="1200" cap="none" spc="0" normalizeH="0" baseline="0" noProof="0" dirty="0">
                <a:ln>
                  <a:noFill/>
                </a:ln>
                <a:solidFill>
                  <a:prstClr val="black"/>
                </a:solidFill>
                <a:effectLst/>
                <a:uLnTx/>
                <a:uFillTx/>
                <a:latin typeface="Aptos" panose="02110004020202020204"/>
                <a:ea typeface="+mn-ea"/>
                <a:cs typeface="+mn-cs"/>
              </a:rPr>
              <a:t>What are some examples of instructions officers might give to avoid escalation?</a:t>
            </a:r>
          </a:p>
          <a:p>
            <a:pPr marL="0" marR="0" lvl="0" indent="0" algn="l" defTabSz="914400" rtl="0" eaLnBrk="1" fontAlgn="auto" latinLnBrk="0" hangingPunct="1">
              <a:lnSpc>
                <a:spcPct val="90000"/>
              </a:lnSpc>
              <a:spcBef>
                <a:spcPts val="1000"/>
              </a:spcBef>
              <a:spcAft>
                <a:spcPts val="0"/>
              </a:spcAft>
              <a:buClrTx/>
              <a:buSzTx/>
              <a:buNone/>
              <a:tabLst/>
              <a:defRPr/>
            </a:pPr>
            <a:r>
              <a:rPr kumimoji="0" lang="en-US" sz="2800" i="0" u="none" strike="noStrike" kern="1200" cap="none" spc="0" normalizeH="0" baseline="0" noProof="0" dirty="0">
                <a:ln>
                  <a:noFill/>
                </a:ln>
                <a:solidFill>
                  <a:prstClr val="black"/>
                </a:solidFill>
                <a:effectLst/>
                <a:uLnTx/>
                <a:uFillTx/>
                <a:latin typeface="Aptos" panose="02110004020202020204"/>
                <a:ea typeface="+mn-ea"/>
                <a:cs typeface="+mn-cs"/>
              </a:rPr>
              <a:t>Asking the driver to stay inside the vehicle, keeping hands visible, not reaching for items without informing the officer, and remaining calm and cooperative.</a:t>
            </a:r>
          </a:p>
        </p:txBody>
      </p:sp>
      <p:sp>
        <p:nvSpPr>
          <p:cNvPr id="4" name="Content Placeholder 3">
            <a:extLst>
              <a:ext uri="{FF2B5EF4-FFF2-40B4-BE49-F238E27FC236}">
                <a16:creationId xmlns:a16="http://schemas.microsoft.com/office/drawing/2014/main" id="{91EF7B6B-4953-0C06-995C-A6C80F5EE0CE}"/>
              </a:ext>
            </a:extLst>
          </p:cNvPr>
          <p:cNvSpPr>
            <a:spLocks noGrp="1"/>
          </p:cNvSpPr>
          <p:nvPr>
            <p:ph sz="half" idx="2"/>
          </p:nvPr>
        </p:nvSpPr>
        <p:spPr>
          <a:ln w="76200">
            <a:solidFill>
              <a:schemeClr val="accent2">
                <a:lumMod val="75000"/>
              </a:schemeClr>
            </a:solidFill>
          </a:ln>
        </p:spPr>
        <p:txBody>
          <a:bodyPr>
            <a:normAutofit lnSpcReduction="10000"/>
          </a:bodyPr>
          <a:lstStyle/>
          <a:p>
            <a:pPr>
              <a:buFont typeface="Arial" panose="020B0604020202020204" pitchFamily="34" charset="0"/>
              <a:buChar char="•"/>
            </a:pPr>
            <a:r>
              <a:rPr lang="en-US" sz="2800" dirty="0"/>
              <a:t>Why do officers require identification of the driver and vehicle?</a:t>
            </a:r>
          </a:p>
          <a:p>
            <a:pPr marL="0" indent="0">
              <a:buNone/>
            </a:pPr>
            <a:r>
              <a:rPr lang="en-US" sz="2800" dirty="0"/>
              <a:t>Officers need to verify the driver’s identity, check if they have a valid driver’s license, and ensure the vehicle is registered and insured. This helps to confirm that the driver is authorized to be on the road and reduces the risk of criminal activity.</a:t>
            </a:r>
          </a:p>
        </p:txBody>
      </p:sp>
      <p:pic>
        <p:nvPicPr>
          <p:cNvPr id="5" name="Picture 4" descr="AFLSE w bar fdn">
            <a:extLst>
              <a:ext uri="{FF2B5EF4-FFF2-40B4-BE49-F238E27FC236}">
                <a16:creationId xmlns:a16="http://schemas.microsoft.com/office/drawing/2014/main" id="{BDA384B8-890D-1A19-C2C9-86B70702549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74412" y="230188"/>
            <a:ext cx="1443175" cy="671338"/>
          </a:xfrm>
          <a:prstGeom prst="rect">
            <a:avLst/>
          </a:prstGeom>
          <a:noFill/>
          <a:ln>
            <a:noFill/>
          </a:ln>
        </p:spPr>
      </p:pic>
    </p:spTree>
    <p:extLst>
      <p:ext uri="{BB962C8B-B14F-4D97-AF65-F5344CB8AC3E}">
        <p14:creationId xmlns:p14="http://schemas.microsoft.com/office/powerpoint/2010/main" val="2125530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59B9A1-686C-A018-794B-11F6C62D70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5C0CA3-4429-DBC0-0A09-7803138CB432}"/>
              </a:ext>
            </a:extLst>
          </p:cNvPr>
          <p:cNvSpPr>
            <a:spLocks noGrp="1"/>
          </p:cNvSpPr>
          <p:nvPr>
            <p:ph type="title"/>
          </p:nvPr>
        </p:nvSpPr>
        <p:spPr/>
        <p:txBody>
          <a:bodyPr>
            <a:normAutofit fontScale="90000"/>
          </a:bodyPr>
          <a:lstStyle/>
          <a:p>
            <a:pPr marL="0" marR="0" lvl="0" indent="0" algn="ctr" defTabSz="914400" rtl="0" eaLnBrk="1" fontAlgn="auto" latinLnBrk="0" hangingPunct="1">
              <a:lnSpc>
                <a:spcPct val="115000"/>
              </a:lnSpc>
              <a:spcBef>
                <a:spcPts val="0"/>
              </a:spcBef>
              <a:spcAft>
                <a:spcPts val="0"/>
              </a:spcAft>
              <a:tabLst/>
              <a:defRPr/>
            </a:pP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Safe Driving Academy</a:t>
            </a:r>
            <a:b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Traffic Stop Lesson</a:t>
            </a:r>
            <a:br>
              <a:rPr kumimoji="0" lang="en-US" sz="12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r>
              <a:rPr kumimoji="0" lang="en-US" sz="12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Facilitator Guide</a:t>
            </a:r>
            <a:b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C83616FC-BF96-2E76-13E4-8D494724523D}"/>
              </a:ext>
            </a:extLst>
          </p:cNvPr>
          <p:cNvSpPr>
            <a:spLocks noGrp="1"/>
          </p:cNvSpPr>
          <p:nvPr>
            <p:ph sz="half" idx="1"/>
          </p:nvPr>
        </p:nvSpPr>
        <p:spPr>
          <a:ln w="76200">
            <a:solidFill>
              <a:schemeClr val="accent2">
                <a:lumMod val="75000"/>
              </a:schemeClr>
            </a:solidFill>
          </a:ln>
        </p:spPr>
        <p:txBody>
          <a:bodyPr>
            <a:normAutofit lnSpcReduction="10000"/>
          </a:bodyPr>
          <a:lstStyle/>
          <a:p>
            <a:pPr eaLnBrk="0" fontAlgn="base" hangingPunct="0">
              <a:lnSpc>
                <a:spcPct val="100000"/>
              </a:lnSpc>
              <a:spcBef>
                <a:spcPct val="0"/>
              </a:spcBef>
              <a:spcAft>
                <a:spcPct val="0"/>
              </a:spcAft>
            </a:pPr>
            <a:r>
              <a:rPr kumimoji="0" lang="en-US" altLang="en-US" i="0" u="none" strike="noStrike" cap="none" normalizeH="0" baseline="0" dirty="0">
                <a:ln>
                  <a:noFill/>
                </a:ln>
                <a:solidFill>
                  <a:schemeClr val="tx1"/>
                </a:solidFill>
                <a:effectLst/>
              </a:rPr>
              <a:t>Why is it important for officers to record their interactions during a traffic </a:t>
            </a:r>
            <a:r>
              <a:rPr kumimoji="0" lang="en-US" altLang="en-US" i="0" u="none" strike="noStrike" cap="none" normalizeH="0" baseline="0">
                <a:ln>
                  <a:noFill/>
                </a:ln>
                <a:solidFill>
                  <a:schemeClr val="tx1"/>
                </a:solidFill>
                <a:effectLst/>
              </a:rPr>
              <a:t>stop?</a:t>
            </a:r>
          </a:p>
          <a:p>
            <a:pPr marL="0" indent="0" eaLnBrk="0" fontAlgn="base" hangingPunct="0">
              <a:lnSpc>
                <a:spcPct val="100000"/>
              </a:lnSpc>
              <a:spcBef>
                <a:spcPct val="0"/>
              </a:spcBef>
              <a:spcAft>
                <a:spcPct val="0"/>
              </a:spcAft>
              <a:buNone/>
            </a:pPr>
            <a:endParaRPr kumimoji="0" lang="en-US" altLang="en-US"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b="0" i="0" u="none" strike="noStrike" cap="none" normalizeH="0" baseline="0" dirty="0">
                <a:ln>
                  <a:noFill/>
                </a:ln>
                <a:solidFill>
                  <a:schemeClr val="tx1"/>
                </a:solidFill>
                <a:effectLst/>
              </a:rPr>
              <a:t>Recording the interaction ensures accountability and transparency, protects both the officer and the driver, and provides evidence in case of disputes or legal issues.</a:t>
            </a:r>
          </a:p>
        </p:txBody>
      </p:sp>
      <p:sp>
        <p:nvSpPr>
          <p:cNvPr id="4" name="Content Placeholder 3">
            <a:extLst>
              <a:ext uri="{FF2B5EF4-FFF2-40B4-BE49-F238E27FC236}">
                <a16:creationId xmlns:a16="http://schemas.microsoft.com/office/drawing/2014/main" id="{635F2C44-13BE-CAF2-B2CA-0CA0818A0AA9}"/>
              </a:ext>
            </a:extLst>
          </p:cNvPr>
          <p:cNvSpPr>
            <a:spLocks noGrp="1"/>
          </p:cNvSpPr>
          <p:nvPr>
            <p:ph sz="half" idx="2"/>
          </p:nvPr>
        </p:nvSpPr>
        <p:spPr>
          <a:ln w="76200">
            <a:solidFill>
              <a:schemeClr val="accent2">
                <a:lumMod val="75000"/>
              </a:schemeClr>
            </a:solidFill>
          </a:ln>
        </p:spPr>
        <p:txBody>
          <a:bodyPr>
            <a:normAutofit lnSpcReduction="10000"/>
          </a:bodyPr>
          <a:lstStyle/>
          <a:p>
            <a:pPr marL="0" indent="0">
              <a:buNone/>
            </a:pPr>
            <a:endParaRPr lang="en-US" sz="2800" dirty="0"/>
          </a:p>
        </p:txBody>
      </p:sp>
      <p:pic>
        <p:nvPicPr>
          <p:cNvPr id="5" name="Picture 4" descr="AFLSE w bar fdn">
            <a:extLst>
              <a:ext uri="{FF2B5EF4-FFF2-40B4-BE49-F238E27FC236}">
                <a16:creationId xmlns:a16="http://schemas.microsoft.com/office/drawing/2014/main" id="{A7993D50-9569-235C-E82B-4C48ABBCCDC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74412" y="230188"/>
            <a:ext cx="1443175" cy="671338"/>
          </a:xfrm>
          <a:prstGeom prst="rect">
            <a:avLst/>
          </a:prstGeom>
          <a:noFill/>
          <a:ln>
            <a:noFill/>
          </a:ln>
        </p:spPr>
      </p:pic>
    </p:spTree>
    <p:extLst>
      <p:ext uri="{BB962C8B-B14F-4D97-AF65-F5344CB8AC3E}">
        <p14:creationId xmlns:p14="http://schemas.microsoft.com/office/powerpoint/2010/main" val="5560278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83</TotalTime>
  <Words>291</Words>
  <Application>Microsoft Office PowerPoint</Application>
  <PresentationFormat>Widescreen</PresentationFormat>
  <Paragraphs>14</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Aptos</vt:lpstr>
      <vt:lpstr>Aptos Display</vt:lpstr>
      <vt:lpstr>Arial</vt:lpstr>
      <vt:lpstr>Calibri</vt:lpstr>
      <vt:lpstr>Office Theme</vt:lpstr>
      <vt:lpstr>      Safe Driving Academy Traffic Stop Lesson Facilitator Guide </vt:lpstr>
      <vt:lpstr>      Safe Driving Academy Traffic Stop Lesson Facilitator Guide </vt:lpstr>
      <vt:lpstr>      Safe Driving Academy Traffic Stop Lesson Facilitator Guide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Ashley Cagnetta</dc:creator>
  <cp:lastModifiedBy>Jennifer Castro</cp:lastModifiedBy>
  <cp:revision>5</cp:revision>
  <dcterms:created xsi:type="dcterms:W3CDTF">2025-02-21T21:02:41Z</dcterms:created>
  <dcterms:modified xsi:type="dcterms:W3CDTF">2025-02-28T04:33:04Z</dcterms:modified>
</cp:coreProperties>
</file>