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0" r:id="rId3"/>
    <p:sldId id="257" r:id="rId4"/>
    <p:sldId id="258" r:id="rId5"/>
    <p:sldId id="259" r:id="rId6"/>
    <p:sldId id="262" r:id="rId7"/>
    <p:sldId id="261"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Bullying Heading Cards" id="{74F2EF4B-D923-4EAD-9A63-24C039DBB3A0}">
          <p14:sldIdLst>
            <p14:sldId id="256"/>
          </p14:sldIdLst>
        </p14:section>
        <p14:section name="Bullying Sorting Cards" id="{B0165650-96EF-41AD-A975-4BFE526B4ADE}">
          <p14:sldIdLst>
            <p14:sldId id="260"/>
            <p14:sldId id="257"/>
            <p14:sldId id="258"/>
            <p14:sldId id="259"/>
          </p14:sldIdLst>
        </p14:section>
        <p14:section name="Bullying Scenarios" id="{5B2D08C1-A6C0-47FD-83E0-1A60BE1C13C0}">
          <p14:sldIdLst>
            <p14:sldId id="262"/>
            <p14:sldId id="261"/>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714"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5CD28B3-D4AE-4C4E-A5C6-2C684496374A}" type="datetimeFigureOut">
              <a:rPr lang="en-US" smtClean="0"/>
              <a:t>11/5/2015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E8B926-32AA-4EB5-8769-DA490633E164}" type="slidenum">
              <a:rPr lang="en-US" smtClean="0"/>
              <a:t>‹#›</a:t>
            </a:fld>
            <a:endParaRPr lang="en-US"/>
          </a:p>
        </p:txBody>
      </p:sp>
    </p:spTree>
    <p:extLst>
      <p:ext uri="{BB962C8B-B14F-4D97-AF65-F5344CB8AC3E}">
        <p14:creationId xmlns:p14="http://schemas.microsoft.com/office/powerpoint/2010/main" val="29617490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5CD28B3-D4AE-4C4E-A5C6-2C684496374A}" type="datetimeFigureOut">
              <a:rPr lang="en-US" smtClean="0"/>
              <a:t>11/5/2015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E8B926-32AA-4EB5-8769-DA490633E164}" type="slidenum">
              <a:rPr lang="en-US" smtClean="0"/>
              <a:t>‹#›</a:t>
            </a:fld>
            <a:endParaRPr lang="en-US"/>
          </a:p>
        </p:txBody>
      </p:sp>
    </p:spTree>
    <p:extLst>
      <p:ext uri="{BB962C8B-B14F-4D97-AF65-F5344CB8AC3E}">
        <p14:creationId xmlns:p14="http://schemas.microsoft.com/office/powerpoint/2010/main" val="36427430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5CD28B3-D4AE-4C4E-A5C6-2C684496374A}" type="datetimeFigureOut">
              <a:rPr lang="en-US" smtClean="0"/>
              <a:t>11/5/2015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E8B926-32AA-4EB5-8769-DA490633E164}" type="slidenum">
              <a:rPr lang="en-US" smtClean="0"/>
              <a:t>‹#›</a:t>
            </a:fld>
            <a:endParaRPr lang="en-US"/>
          </a:p>
        </p:txBody>
      </p:sp>
    </p:spTree>
    <p:extLst>
      <p:ext uri="{BB962C8B-B14F-4D97-AF65-F5344CB8AC3E}">
        <p14:creationId xmlns:p14="http://schemas.microsoft.com/office/powerpoint/2010/main" val="35613534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5CD28B3-D4AE-4C4E-A5C6-2C684496374A}" type="datetimeFigureOut">
              <a:rPr lang="en-US" smtClean="0"/>
              <a:t>11/5/2015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E8B926-32AA-4EB5-8769-DA490633E164}" type="slidenum">
              <a:rPr lang="en-US" smtClean="0"/>
              <a:t>‹#›</a:t>
            </a:fld>
            <a:endParaRPr lang="en-US"/>
          </a:p>
        </p:txBody>
      </p:sp>
    </p:spTree>
    <p:extLst>
      <p:ext uri="{BB962C8B-B14F-4D97-AF65-F5344CB8AC3E}">
        <p14:creationId xmlns:p14="http://schemas.microsoft.com/office/powerpoint/2010/main" val="40002154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CD28B3-D4AE-4C4E-A5C6-2C684496374A}" type="datetimeFigureOut">
              <a:rPr lang="en-US" smtClean="0"/>
              <a:t>11/5/2015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E8B926-32AA-4EB5-8769-DA490633E164}" type="slidenum">
              <a:rPr lang="en-US" smtClean="0"/>
              <a:t>‹#›</a:t>
            </a:fld>
            <a:endParaRPr lang="en-US"/>
          </a:p>
        </p:txBody>
      </p:sp>
    </p:spTree>
    <p:extLst>
      <p:ext uri="{BB962C8B-B14F-4D97-AF65-F5344CB8AC3E}">
        <p14:creationId xmlns:p14="http://schemas.microsoft.com/office/powerpoint/2010/main" val="16545486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5CD28B3-D4AE-4C4E-A5C6-2C684496374A}" type="datetimeFigureOut">
              <a:rPr lang="en-US" smtClean="0"/>
              <a:t>11/5/2015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0E8B926-32AA-4EB5-8769-DA490633E164}" type="slidenum">
              <a:rPr lang="en-US" smtClean="0"/>
              <a:t>‹#›</a:t>
            </a:fld>
            <a:endParaRPr lang="en-US"/>
          </a:p>
        </p:txBody>
      </p:sp>
    </p:spTree>
    <p:extLst>
      <p:ext uri="{BB962C8B-B14F-4D97-AF65-F5344CB8AC3E}">
        <p14:creationId xmlns:p14="http://schemas.microsoft.com/office/powerpoint/2010/main" val="26511443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5CD28B3-D4AE-4C4E-A5C6-2C684496374A}" type="datetimeFigureOut">
              <a:rPr lang="en-US" smtClean="0"/>
              <a:t>11/5/2015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0E8B926-32AA-4EB5-8769-DA490633E164}" type="slidenum">
              <a:rPr lang="en-US" smtClean="0"/>
              <a:t>‹#›</a:t>
            </a:fld>
            <a:endParaRPr lang="en-US"/>
          </a:p>
        </p:txBody>
      </p:sp>
    </p:spTree>
    <p:extLst>
      <p:ext uri="{BB962C8B-B14F-4D97-AF65-F5344CB8AC3E}">
        <p14:creationId xmlns:p14="http://schemas.microsoft.com/office/powerpoint/2010/main" val="25597339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5CD28B3-D4AE-4C4E-A5C6-2C684496374A}" type="datetimeFigureOut">
              <a:rPr lang="en-US" smtClean="0"/>
              <a:t>11/5/2015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0E8B926-32AA-4EB5-8769-DA490633E164}" type="slidenum">
              <a:rPr lang="en-US" smtClean="0"/>
              <a:t>‹#›</a:t>
            </a:fld>
            <a:endParaRPr lang="en-US"/>
          </a:p>
        </p:txBody>
      </p:sp>
    </p:spTree>
    <p:extLst>
      <p:ext uri="{BB962C8B-B14F-4D97-AF65-F5344CB8AC3E}">
        <p14:creationId xmlns:p14="http://schemas.microsoft.com/office/powerpoint/2010/main" val="16569663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CD28B3-D4AE-4C4E-A5C6-2C684496374A}" type="datetimeFigureOut">
              <a:rPr lang="en-US" smtClean="0"/>
              <a:t>11/5/2015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0E8B926-32AA-4EB5-8769-DA490633E164}" type="slidenum">
              <a:rPr lang="en-US" smtClean="0"/>
              <a:t>‹#›</a:t>
            </a:fld>
            <a:endParaRPr lang="en-US"/>
          </a:p>
        </p:txBody>
      </p:sp>
    </p:spTree>
    <p:extLst>
      <p:ext uri="{BB962C8B-B14F-4D97-AF65-F5344CB8AC3E}">
        <p14:creationId xmlns:p14="http://schemas.microsoft.com/office/powerpoint/2010/main" val="33847364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CD28B3-D4AE-4C4E-A5C6-2C684496374A}" type="datetimeFigureOut">
              <a:rPr lang="en-US" smtClean="0"/>
              <a:t>11/5/2015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0E8B926-32AA-4EB5-8769-DA490633E164}" type="slidenum">
              <a:rPr lang="en-US" smtClean="0"/>
              <a:t>‹#›</a:t>
            </a:fld>
            <a:endParaRPr lang="en-US"/>
          </a:p>
        </p:txBody>
      </p:sp>
    </p:spTree>
    <p:extLst>
      <p:ext uri="{BB962C8B-B14F-4D97-AF65-F5344CB8AC3E}">
        <p14:creationId xmlns:p14="http://schemas.microsoft.com/office/powerpoint/2010/main" val="41145453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CD28B3-D4AE-4C4E-A5C6-2C684496374A}" type="datetimeFigureOut">
              <a:rPr lang="en-US" smtClean="0"/>
              <a:t>11/5/2015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0E8B926-32AA-4EB5-8769-DA490633E164}" type="slidenum">
              <a:rPr lang="en-US" smtClean="0"/>
              <a:t>‹#›</a:t>
            </a:fld>
            <a:endParaRPr lang="en-US"/>
          </a:p>
        </p:txBody>
      </p:sp>
    </p:spTree>
    <p:extLst>
      <p:ext uri="{BB962C8B-B14F-4D97-AF65-F5344CB8AC3E}">
        <p14:creationId xmlns:p14="http://schemas.microsoft.com/office/powerpoint/2010/main" val="40324435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5CD28B3-D4AE-4C4E-A5C6-2C684496374A}" type="datetimeFigureOut">
              <a:rPr lang="en-US" smtClean="0"/>
              <a:t>11/5/2015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0E8B926-32AA-4EB5-8769-DA490633E164}" type="slidenum">
              <a:rPr lang="en-US" smtClean="0"/>
              <a:t>‹#›</a:t>
            </a:fld>
            <a:endParaRPr lang="en-US"/>
          </a:p>
        </p:txBody>
      </p:sp>
    </p:spTree>
    <p:extLst>
      <p:ext uri="{BB962C8B-B14F-4D97-AF65-F5344CB8AC3E}">
        <p14:creationId xmlns:p14="http://schemas.microsoft.com/office/powerpoint/2010/main" val="2164793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76200" y="76200"/>
            <a:ext cx="8991600" cy="1563255"/>
          </a:xfrm>
          <a:prstGeom prst="rect">
            <a:avLst/>
          </a:prstGeom>
          <a:ln w="76200"/>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 name="Rectangle 6"/>
          <p:cNvSpPr/>
          <p:nvPr/>
        </p:nvSpPr>
        <p:spPr>
          <a:xfrm>
            <a:off x="76200" y="1816101"/>
            <a:ext cx="8991600" cy="1600200"/>
          </a:xfrm>
          <a:prstGeom prst="rect">
            <a:avLst/>
          </a:prstGeom>
          <a:ln w="76200"/>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8" name="Rectangle 7"/>
          <p:cNvSpPr/>
          <p:nvPr/>
        </p:nvSpPr>
        <p:spPr>
          <a:xfrm>
            <a:off x="76200" y="3581400"/>
            <a:ext cx="8991600" cy="1524000"/>
          </a:xfrm>
          <a:prstGeom prst="rect">
            <a:avLst/>
          </a:prstGeom>
          <a:ln w="76200"/>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9" name="Rectangle 8"/>
          <p:cNvSpPr/>
          <p:nvPr/>
        </p:nvSpPr>
        <p:spPr>
          <a:xfrm>
            <a:off x="76200" y="5257800"/>
            <a:ext cx="8991600" cy="1512455"/>
          </a:xfrm>
          <a:prstGeom prst="rect">
            <a:avLst/>
          </a:prstGeom>
          <a:ln w="76200"/>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0" name="TextBox 9"/>
          <p:cNvSpPr txBox="1"/>
          <p:nvPr/>
        </p:nvSpPr>
        <p:spPr>
          <a:xfrm>
            <a:off x="76200" y="76200"/>
            <a:ext cx="8915400" cy="1569660"/>
          </a:xfrm>
          <a:prstGeom prst="rect">
            <a:avLst/>
          </a:prstGeom>
          <a:noFill/>
        </p:spPr>
        <p:txBody>
          <a:bodyPr wrap="square" rtlCol="0">
            <a:spAutoFit/>
          </a:bodyPr>
          <a:lstStyle/>
          <a:p>
            <a:pPr algn="ctr"/>
            <a:r>
              <a:rPr lang="en-US" sz="9600" dirty="0" smtClean="0">
                <a:latin typeface="Arial Black" panose="020B0A04020102020204" pitchFamily="34" charset="0"/>
              </a:rPr>
              <a:t>PHYSICAL</a:t>
            </a:r>
            <a:endParaRPr lang="en-US" sz="9600" dirty="0">
              <a:latin typeface="Arial Black" panose="020B0A04020102020204" pitchFamily="34" charset="0"/>
            </a:endParaRPr>
          </a:p>
        </p:txBody>
      </p:sp>
      <p:sp>
        <p:nvSpPr>
          <p:cNvPr id="11" name="TextBox 10"/>
          <p:cNvSpPr txBox="1"/>
          <p:nvPr/>
        </p:nvSpPr>
        <p:spPr>
          <a:xfrm>
            <a:off x="131618" y="1816101"/>
            <a:ext cx="8915400" cy="1569660"/>
          </a:xfrm>
          <a:prstGeom prst="rect">
            <a:avLst/>
          </a:prstGeom>
          <a:noFill/>
        </p:spPr>
        <p:txBody>
          <a:bodyPr wrap="square" rtlCol="0">
            <a:spAutoFit/>
          </a:bodyPr>
          <a:lstStyle/>
          <a:p>
            <a:pPr algn="ctr"/>
            <a:r>
              <a:rPr lang="en-US" sz="9600" dirty="0" smtClean="0">
                <a:latin typeface="Arial Black" panose="020B0A04020102020204" pitchFamily="34" charset="0"/>
              </a:rPr>
              <a:t>VERBAL</a:t>
            </a:r>
            <a:endParaRPr lang="en-US" sz="9600" dirty="0">
              <a:latin typeface="Arial Black" panose="020B0A04020102020204" pitchFamily="34" charset="0"/>
            </a:endParaRPr>
          </a:p>
        </p:txBody>
      </p:sp>
      <p:sp>
        <p:nvSpPr>
          <p:cNvPr id="12" name="TextBox 11"/>
          <p:cNvSpPr txBox="1"/>
          <p:nvPr/>
        </p:nvSpPr>
        <p:spPr>
          <a:xfrm>
            <a:off x="152400" y="3588327"/>
            <a:ext cx="8915400" cy="1569660"/>
          </a:xfrm>
          <a:prstGeom prst="rect">
            <a:avLst/>
          </a:prstGeom>
          <a:noFill/>
        </p:spPr>
        <p:txBody>
          <a:bodyPr wrap="square" rtlCol="0">
            <a:spAutoFit/>
          </a:bodyPr>
          <a:lstStyle/>
          <a:p>
            <a:pPr algn="ctr"/>
            <a:r>
              <a:rPr lang="en-US" sz="9600" dirty="0" smtClean="0">
                <a:latin typeface="Arial Black" panose="020B0A04020102020204" pitchFamily="34" charset="0"/>
              </a:rPr>
              <a:t>SOCIAL</a:t>
            </a:r>
            <a:endParaRPr lang="en-US" sz="9600" dirty="0">
              <a:latin typeface="Arial Black" panose="020B0A04020102020204" pitchFamily="34" charset="0"/>
            </a:endParaRPr>
          </a:p>
        </p:txBody>
      </p:sp>
      <p:sp>
        <p:nvSpPr>
          <p:cNvPr id="13" name="TextBox 12"/>
          <p:cNvSpPr txBox="1"/>
          <p:nvPr/>
        </p:nvSpPr>
        <p:spPr>
          <a:xfrm>
            <a:off x="142009" y="5288340"/>
            <a:ext cx="8859982" cy="1569660"/>
          </a:xfrm>
          <a:prstGeom prst="rect">
            <a:avLst/>
          </a:prstGeom>
          <a:noFill/>
        </p:spPr>
        <p:txBody>
          <a:bodyPr wrap="square" rtlCol="0">
            <a:spAutoFit/>
          </a:bodyPr>
          <a:lstStyle/>
          <a:p>
            <a:pPr algn="ctr"/>
            <a:r>
              <a:rPr lang="en-US" sz="9600" dirty="0" smtClean="0">
                <a:latin typeface="Arial Black" panose="020B0A04020102020204" pitchFamily="34" charset="0"/>
              </a:rPr>
              <a:t>CYBER</a:t>
            </a:r>
            <a:endParaRPr lang="en-US" sz="9600" dirty="0">
              <a:latin typeface="Arial Black" panose="020B0A04020102020204" pitchFamily="34" charset="0"/>
            </a:endParaRPr>
          </a:p>
        </p:txBody>
      </p:sp>
    </p:spTree>
    <p:extLst>
      <p:ext uri="{BB962C8B-B14F-4D97-AF65-F5344CB8AC3E}">
        <p14:creationId xmlns:p14="http://schemas.microsoft.com/office/powerpoint/2010/main" val="38441902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 y="76199"/>
            <a:ext cx="8991600" cy="1259609"/>
          </a:xfrm>
          <a:prstGeom prst="rect">
            <a:avLst/>
          </a:prstGeom>
          <a:ln w="76200"/>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6" name="Rectangle 5"/>
          <p:cNvSpPr/>
          <p:nvPr/>
        </p:nvSpPr>
        <p:spPr>
          <a:xfrm>
            <a:off x="78509" y="1524000"/>
            <a:ext cx="8991600" cy="1143000"/>
          </a:xfrm>
          <a:prstGeom prst="rect">
            <a:avLst/>
          </a:prstGeom>
          <a:ln w="76200"/>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 name="Rectangle 6"/>
          <p:cNvSpPr/>
          <p:nvPr/>
        </p:nvSpPr>
        <p:spPr>
          <a:xfrm>
            <a:off x="66964" y="2819400"/>
            <a:ext cx="8991600" cy="1209963"/>
          </a:xfrm>
          <a:prstGeom prst="rect">
            <a:avLst/>
          </a:prstGeom>
          <a:ln w="76200"/>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8" name="Rectangle 7"/>
          <p:cNvSpPr/>
          <p:nvPr/>
        </p:nvSpPr>
        <p:spPr>
          <a:xfrm>
            <a:off x="46182" y="4191000"/>
            <a:ext cx="8991600" cy="1219200"/>
          </a:xfrm>
          <a:prstGeom prst="rect">
            <a:avLst/>
          </a:prstGeom>
          <a:ln w="76200"/>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9" name="Rectangle 8"/>
          <p:cNvSpPr/>
          <p:nvPr/>
        </p:nvSpPr>
        <p:spPr>
          <a:xfrm>
            <a:off x="78509" y="5562600"/>
            <a:ext cx="8991600" cy="1219200"/>
          </a:xfrm>
          <a:prstGeom prst="rect">
            <a:avLst/>
          </a:prstGeom>
          <a:ln w="76200"/>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3" name="TextBox 2"/>
          <p:cNvSpPr txBox="1"/>
          <p:nvPr/>
        </p:nvSpPr>
        <p:spPr>
          <a:xfrm>
            <a:off x="78509" y="-45660"/>
            <a:ext cx="8913091" cy="1569660"/>
          </a:xfrm>
          <a:prstGeom prst="rect">
            <a:avLst/>
          </a:prstGeom>
          <a:noFill/>
        </p:spPr>
        <p:txBody>
          <a:bodyPr wrap="square" rtlCol="0">
            <a:spAutoFit/>
          </a:bodyPr>
          <a:lstStyle/>
          <a:p>
            <a:pPr algn="ctr"/>
            <a:r>
              <a:rPr lang="en-US" sz="9600" dirty="0" smtClean="0">
                <a:latin typeface="Arial Black" panose="020B0A04020102020204" pitchFamily="34" charset="0"/>
              </a:rPr>
              <a:t>HITTING</a:t>
            </a:r>
            <a:endParaRPr lang="en-US" sz="9600" dirty="0">
              <a:latin typeface="Arial Black" panose="020B0A04020102020204" pitchFamily="34" charset="0"/>
            </a:endParaRPr>
          </a:p>
        </p:txBody>
      </p:sp>
      <p:sp>
        <p:nvSpPr>
          <p:cNvPr id="4" name="TextBox 3"/>
          <p:cNvSpPr txBox="1"/>
          <p:nvPr/>
        </p:nvSpPr>
        <p:spPr>
          <a:xfrm>
            <a:off x="152400" y="1335808"/>
            <a:ext cx="8885382" cy="1569660"/>
          </a:xfrm>
          <a:prstGeom prst="rect">
            <a:avLst/>
          </a:prstGeom>
          <a:noFill/>
        </p:spPr>
        <p:txBody>
          <a:bodyPr wrap="square" rtlCol="0">
            <a:spAutoFit/>
          </a:bodyPr>
          <a:lstStyle/>
          <a:p>
            <a:pPr algn="ctr"/>
            <a:r>
              <a:rPr lang="en-US" sz="9600" dirty="0" smtClean="0">
                <a:latin typeface="Arial Black" panose="020B0A04020102020204" pitchFamily="34" charset="0"/>
              </a:rPr>
              <a:t>PUNCHING</a:t>
            </a:r>
            <a:endParaRPr lang="en-US" sz="9600" dirty="0">
              <a:latin typeface="Arial Black" panose="020B0A04020102020204" pitchFamily="34" charset="0"/>
            </a:endParaRPr>
          </a:p>
        </p:txBody>
      </p:sp>
      <p:sp>
        <p:nvSpPr>
          <p:cNvPr id="5" name="TextBox 4"/>
          <p:cNvSpPr txBox="1"/>
          <p:nvPr/>
        </p:nvSpPr>
        <p:spPr>
          <a:xfrm>
            <a:off x="62345" y="2667000"/>
            <a:ext cx="8959273" cy="1569660"/>
          </a:xfrm>
          <a:prstGeom prst="rect">
            <a:avLst/>
          </a:prstGeom>
          <a:noFill/>
        </p:spPr>
        <p:txBody>
          <a:bodyPr wrap="square" rtlCol="0">
            <a:spAutoFit/>
          </a:bodyPr>
          <a:lstStyle/>
          <a:p>
            <a:pPr algn="ctr"/>
            <a:r>
              <a:rPr lang="en-US" sz="9600" dirty="0" smtClean="0">
                <a:latin typeface="Arial Black" panose="020B0A04020102020204" pitchFamily="34" charset="0"/>
              </a:rPr>
              <a:t>SHOVING</a:t>
            </a:r>
            <a:endParaRPr lang="en-US" sz="9600" dirty="0">
              <a:latin typeface="Arial Black" panose="020B0A04020102020204" pitchFamily="34" charset="0"/>
            </a:endParaRPr>
          </a:p>
        </p:txBody>
      </p:sp>
      <p:sp>
        <p:nvSpPr>
          <p:cNvPr id="10" name="TextBox 9"/>
          <p:cNvSpPr txBox="1"/>
          <p:nvPr/>
        </p:nvSpPr>
        <p:spPr>
          <a:xfrm>
            <a:off x="78509" y="4343400"/>
            <a:ext cx="8913091" cy="830997"/>
          </a:xfrm>
          <a:prstGeom prst="rect">
            <a:avLst/>
          </a:prstGeom>
          <a:noFill/>
        </p:spPr>
        <p:txBody>
          <a:bodyPr wrap="square" rtlCol="0">
            <a:spAutoFit/>
          </a:bodyPr>
          <a:lstStyle/>
          <a:p>
            <a:pPr algn="ctr"/>
            <a:r>
              <a:rPr lang="en-US" sz="4800" dirty="0" smtClean="0">
                <a:latin typeface="Arial Black" panose="020B0A04020102020204" pitchFamily="34" charset="0"/>
              </a:rPr>
              <a:t>DESTROYING PROPERTY</a:t>
            </a:r>
            <a:endParaRPr lang="en-US" sz="4800" dirty="0">
              <a:latin typeface="Arial Black" panose="020B0A04020102020204" pitchFamily="34" charset="0"/>
            </a:endParaRPr>
          </a:p>
        </p:txBody>
      </p:sp>
      <p:sp>
        <p:nvSpPr>
          <p:cNvPr id="11" name="TextBox 10"/>
          <p:cNvSpPr txBox="1"/>
          <p:nvPr/>
        </p:nvSpPr>
        <p:spPr>
          <a:xfrm>
            <a:off x="108527" y="5417127"/>
            <a:ext cx="8959273" cy="1569660"/>
          </a:xfrm>
          <a:prstGeom prst="rect">
            <a:avLst/>
          </a:prstGeom>
          <a:noFill/>
        </p:spPr>
        <p:txBody>
          <a:bodyPr wrap="square" rtlCol="0">
            <a:spAutoFit/>
          </a:bodyPr>
          <a:lstStyle/>
          <a:p>
            <a:pPr algn="ctr"/>
            <a:r>
              <a:rPr lang="en-US" sz="9600" dirty="0" smtClean="0">
                <a:latin typeface="Arial Black" panose="020B0A04020102020204" pitchFamily="34" charset="0"/>
              </a:rPr>
              <a:t>STEALING</a:t>
            </a:r>
            <a:endParaRPr lang="en-US" sz="9600" dirty="0">
              <a:latin typeface="Arial Black" panose="020B0A04020102020204" pitchFamily="34" charset="0"/>
            </a:endParaRPr>
          </a:p>
        </p:txBody>
      </p:sp>
    </p:spTree>
    <p:extLst>
      <p:ext uri="{BB962C8B-B14F-4D97-AF65-F5344CB8AC3E}">
        <p14:creationId xmlns:p14="http://schemas.microsoft.com/office/powerpoint/2010/main" val="12436023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 y="76199"/>
            <a:ext cx="8991600" cy="1259609"/>
          </a:xfrm>
          <a:prstGeom prst="rect">
            <a:avLst/>
          </a:prstGeom>
          <a:ln w="76200"/>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6" name="Rectangle 5"/>
          <p:cNvSpPr/>
          <p:nvPr/>
        </p:nvSpPr>
        <p:spPr>
          <a:xfrm>
            <a:off x="78509" y="1524000"/>
            <a:ext cx="8991600" cy="1143000"/>
          </a:xfrm>
          <a:prstGeom prst="rect">
            <a:avLst/>
          </a:prstGeom>
          <a:ln w="76200"/>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 name="Rectangle 6"/>
          <p:cNvSpPr/>
          <p:nvPr/>
        </p:nvSpPr>
        <p:spPr>
          <a:xfrm>
            <a:off x="66964" y="2819400"/>
            <a:ext cx="8991600" cy="1209963"/>
          </a:xfrm>
          <a:prstGeom prst="rect">
            <a:avLst/>
          </a:prstGeom>
          <a:ln w="76200"/>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8" name="Rectangle 7"/>
          <p:cNvSpPr/>
          <p:nvPr/>
        </p:nvSpPr>
        <p:spPr>
          <a:xfrm>
            <a:off x="46182" y="4191000"/>
            <a:ext cx="8991600" cy="1219200"/>
          </a:xfrm>
          <a:prstGeom prst="rect">
            <a:avLst/>
          </a:prstGeom>
          <a:ln w="76200"/>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9" name="Rectangle 8"/>
          <p:cNvSpPr/>
          <p:nvPr/>
        </p:nvSpPr>
        <p:spPr>
          <a:xfrm>
            <a:off x="78509" y="5562600"/>
            <a:ext cx="8991600" cy="1219200"/>
          </a:xfrm>
          <a:prstGeom prst="rect">
            <a:avLst/>
          </a:prstGeom>
          <a:ln w="76200"/>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0" name="TextBox 9"/>
          <p:cNvSpPr txBox="1"/>
          <p:nvPr/>
        </p:nvSpPr>
        <p:spPr>
          <a:xfrm>
            <a:off x="83127" y="152005"/>
            <a:ext cx="8959273" cy="1107996"/>
          </a:xfrm>
          <a:prstGeom prst="rect">
            <a:avLst/>
          </a:prstGeom>
          <a:noFill/>
        </p:spPr>
        <p:txBody>
          <a:bodyPr wrap="square" rtlCol="0">
            <a:spAutoFit/>
          </a:bodyPr>
          <a:lstStyle/>
          <a:p>
            <a:pPr algn="ctr"/>
            <a:r>
              <a:rPr lang="en-US" sz="6600" dirty="0" smtClean="0">
                <a:latin typeface="Arial Black" panose="020B0A04020102020204" pitchFamily="34" charset="0"/>
              </a:rPr>
              <a:t>MAKING THREATS</a:t>
            </a:r>
            <a:endParaRPr lang="en-US" sz="6600" dirty="0">
              <a:latin typeface="Arial Black" panose="020B0A04020102020204" pitchFamily="34" charset="0"/>
            </a:endParaRPr>
          </a:p>
        </p:txBody>
      </p:sp>
      <p:sp>
        <p:nvSpPr>
          <p:cNvPr id="11" name="TextBox 10"/>
          <p:cNvSpPr txBox="1"/>
          <p:nvPr/>
        </p:nvSpPr>
        <p:spPr>
          <a:xfrm>
            <a:off x="150091" y="1495961"/>
            <a:ext cx="8885382" cy="1323439"/>
          </a:xfrm>
          <a:prstGeom prst="rect">
            <a:avLst/>
          </a:prstGeom>
          <a:noFill/>
        </p:spPr>
        <p:txBody>
          <a:bodyPr wrap="square" rtlCol="0">
            <a:spAutoFit/>
          </a:bodyPr>
          <a:lstStyle/>
          <a:p>
            <a:pPr algn="ctr"/>
            <a:r>
              <a:rPr lang="en-US" sz="8000" dirty="0" smtClean="0">
                <a:latin typeface="Arial Black" panose="020B0A04020102020204" pitchFamily="34" charset="0"/>
              </a:rPr>
              <a:t>NAME CALLING</a:t>
            </a:r>
            <a:endParaRPr lang="en-US" sz="8000" dirty="0">
              <a:latin typeface="Arial Black" panose="020B0A04020102020204" pitchFamily="34" charset="0"/>
            </a:endParaRPr>
          </a:p>
        </p:txBody>
      </p:sp>
      <p:sp>
        <p:nvSpPr>
          <p:cNvPr id="12" name="TextBox 11"/>
          <p:cNvSpPr txBox="1"/>
          <p:nvPr/>
        </p:nvSpPr>
        <p:spPr>
          <a:xfrm>
            <a:off x="152400" y="2971800"/>
            <a:ext cx="8885382" cy="830997"/>
          </a:xfrm>
          <a:prstGeom prst="rect">
            <a:avLst/>
          </a:prstGeom>
          <a:noFill/>
        </p:spPr>
        <p:txBody>
          <a:bodyPr wrap="square" rtlCol="0">
            <a:spAutoFit/>
          </a:bodyPr>
          <a:lstStyle/>
          <a:p>
            <a:pPr algn="ctr"/>
            <a:r>
              <a:rPr lang="en-US" sz="4800" dirty="0" smtClean="0">
                <a:latin typeface="Arial Black" panose="020B0A04020102020204" pitchFamily="34" charset="0"/>
              </a:rPr>
              <a:t>TEASING OR TAUNTING</a:t>
            </a:r>
            <a:endParaRPr lang="en-US" sz="4800" dirty="0">
              <a:latin typeface="Arial Black" panose="020B0A04020102020204" pitchFamily="34" charset="0"/>
            </a:endParaRPr>
          </a:p>
        </p:txBody>
      </p:sp>
      <p:sp>
        <p:nvSpPr>
          <p:cNvPr id="13" name="TextBox 12"/>
          <p:cNvSpPr txBox="1"/>
          <p:nvPr/>
        </p:nvSpPr>
        <p:spPr>
          <a:xfrm>
            <a:off x="78509" y="4248397"/>
            <a:ext cx="8959273" cy="1323439"/>
          </a:xfrm>
          <a:prstGeom prst="rect">
            <a:avLst/>
          </a:prstGeom>
          <a:noFill/>
        </p:spPr>
        <p:txBody>
          <a:bodyPr wrap="square" rtlCol="0">
            <a:spAutoFit/>
          </a:bodyPr>
          <a:lstStyle/>
          <a:p>
            <a:pPr algn="ctr"/>
            <a:r>
              <a:rPr lang="en-US" sz="8000" dirty="0" smtClean="0">
                <a:latin typeface="Arial Black" panose="020B0A04020102020204" pitchFamily="34" charset="0"/>
              </a:rPr>
              <a:t>INTIMIDATION</a:t>
            </a:r>
            <a:endParaRPr lang="en-US" sz="8000" dirty="0">
              <a:latin typeface="Arial Black" panose="020B0A04020102020204" pitchFamily="34" charset="0"/>
            </a:endParaRPr>
          </a:p>
        </p:txBody>
      </p:sp>
      <p:sp>
        <p:nvSpPr>
          <p:cNvPr id="14" name="TextBox 13"/>
          <p:cNvSpPr txBox="1"/>
          <p:nvPr/>
        </p:nvSpPr>
        <p:spPr>
          <a:xfrm>
            <a:off x="161636" y="5571836"/>
            <a:ext cx="8885382" cy="1323439"/>
          </a:xfrm>
          <a:prstGeom prst="rect">
            <a:avLst/>
          </a:prstGeom>
          <a:noFill/>
        </p:spPr>
        <p:txBody>
          <a:bodyPr wrap="square" rtlCol="0">
            <a:spAutoFit/>
          </a:bodyPr>
          <a:lstStyle/>
          <a:p>
            <a:pPr algn="ctr"/>
            <a:r>
              <a:rPr lang="en-US" sz="8000" dirty="0" smtClean="0">
                <a:latin typeface="Arial Black" panose="020B0A04020102020204" pitchFamily="34" charset="0"/>
              </a:rPr>
              <a:t>PHONE CALLS</a:t>
            </a:r>
            <a:endParaRPr lang="en-US" sz="8000" dirty="0">
              <a:latin typeface="Arial Black" panose="020B0A04020102020204" pitchFamily="34" charset="0"/>
            </a:endParaRPr>
          </a:p>
        </p:txBody>
      </p:sp>
    </p:spTree>
    <p:extLst>
      <p:ext uri="{BB962C8B-B14F-4D97-AF65-F5344CB8AC3E}">
        <p14:creationId xmlns:p14="http://schemas.microsoft.com/office/powerpoint/2010/main" val="35433274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 y="76199"/>
            <a:ext cx="8991600" cy="1259609"/>
          </a:xfrm>
          <a:prstGeom prst="rect">
            <a:avLst/>
          </a:prstGeom>
          <a:ln w="76200"/>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6" name="Rectangle 5"/>
          <p:cNvSpPr/>
          <p:nvPr/>
        </p:nvSpPr>
        <p:spPr>
          <a:xfrm>
            <a:off x="78509" y="1524000"/>
            <a:ext cx="8991600" cy="1143000"/>
          </a:xfrm>
          <a:prstGeom prst="rect">
            <a:avLst/>
          </a:prstGeom>
          <a:ln w="76200"/>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 name="Rectangle 6"/>
          <p:cNvSpPr/>
          <p:nvPr/>
        </p:nvSpPr>
        <p:spPr>
          <a:xfrm>
            <a:off x="76200" y="2806926"/>
            <a:ext cx="8991600" cy="1209963"/>
          </a:xfrm>
          <a:prstGeom prst="rect">
            <a:avLst/>
          </a:prstGeom>
          <a:ln w="76200"/>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8" name="Rectangle 7"/>
          <p:cNvSpPr/>
          <p:nvPr/>
        </p:nvSpPr>
        <p:spPr>
          <a:xfrm>
            <a:off x="46182" y="4191000"/>
            <a:ext cx="8991600" cy="1219200"/>
          </a:xfrm>
          <a:prstGeom prst="rect">
            <a:avLst/>
          </a:prstGeom>
          <a:ln w="76200"/>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9" name="Rectangle 8"/>
          <p:cNvSpPr/>
          <p:nvPr/>
        </p:nvSpPr>
        <p:spPr>
          <a:xfrm>
            <a:off x="78509" y="5562600"/>
            <a:ext cx="8991600" cy="1219200"/>
          </a:xfrm>
          <a:prstGeom prst="rect">
            <a:avLst/>
          </a:prstGeom>
          <a:ln w="76200"/>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3" name="TextBox 2"/>
          <p:cNvSpPr txBox="1"/>
          <p:nvPr/>
        </p:nvSpPr>
        <p:spPr>
          <a:xfrm>
            <a:off x="78509" y="167394"/>
            <a:ext cx="8913091" cy="1200329"/>
          </a:xfrm>
          <a:prstGeom prst="rect">
            <a:avLst/>
          </a:prstGeom>
          <a:noFill/>
        </p:spPr>
        <p:txBody>
          <a:bodyPr wrap="square" rtlCol="0">
            <a:spAutoFit/>
          </a:bodyPr>
          <a:lstStyle/>
          <a:p>
            <a:pPr algn="ctr"/>
            <a:r>
              <a:rPr lang="en-US" sz="3600" dirty="0" smtClean="0">
                <a:latin typeface="Arial Black" panose="020B0A04020102020204" pitchFamily="34" charset="0"/>
              </a:rPr>
              <a:t>SPREADING RUMORS ABOUT THE TARGET, WHILE AT SCHOOL</a:t>
            </a:r>
            <a:endParaRPr lang="en-US" sz="3600" dirty="0">
              <a:latin typeface="Arial Black" panose="020B0A04020102020204" pitchFamily="34" charset="0"/>
            </a:endParaRPr>
          </a:p>
        </p:txBody>
      </p:sp>
      <p:sp>
        <p:nvSpPr>
          <p:cNvPr id="4" name="TextBox 3"/>
          <p:cNvSpPr txBox="1"/>
          <p:nvPr/>
        </p:nvSpPr>
        <p:spPr>
          <a:xfrm>
            <a:off x="78509" y="1616364"/>
            <a:ext cx="8913091" cy="954107"/>
          </a:xfrm>
          <a:prstGeom prst="rect">
            <a:avLst/>
          </a:prstGeom>
          <a:noFill/>
        </p:spPr>
        <p:txBody>
          <a:bodyPr wrap="square" rtlCol="0">
            <a:spAutoFit/>
          </a:bodyPr>
          <a:lstStyle/>
          <a:p>
            <a:pPr algn="ctr"/>
            <a:r>
              <a:rPr lang="en-US" sz="2800" dirty="0" smtClean="0">
                <a:latin typeface="Arial Black" panose="020B0A04020102020204" pitchFamily="34" charset="0"/>
              </a:rPr>
              <a:t>EXCLUDING THE TARGET FROM  SOCIAL INTERACTIONS </a:t>
            </a:r>
            <a:r>
              <a:rPr lang="en-US" sz="2800" dirty="0" smtClean="0">
                <a:latin typeface="Arial Black" panose="020B0A04020102020204" pitchFamily="34" charset="0"/>
              </a:rPr>
              <a:t>ON PURPOSE </a:t>
            </a:r>
            <a:r>
              <a:rPr lang="en-US" sz="2800" dirty="0" smtClean="0">
                <a:latin typeface="Arial Black" panose="020B0A04020102020204" pitchFamily="34" charset="0"/>
              </a:rPr>
              <a:t>AT SCHOOL</a:t>
            </a:r>
            <a:endParaRPr lang="en-US" sz="2800" dirty="0">
              <a:latin typeface="Arial Black" panose="020B0A04020102020204" pitchFamily="34" charset="0"/>
            </a:endParaRPr>
          </a:p>
        </p:txBody>
      </p:sp>
      <p:sp>
        <p:nvSpPr>
          <p:cNvPr id="10" name="TextBox 9"/>
          <p:cNvSpPr txBox="1"/>
          <p:nvPr/>
        </p:nvSpPr>
        <p:spPr>
          <a:xfrm>
            <a:off x="85436" y="2934855"/>
            <a:ext cx="8913091" cy="954107"/>
          </a:xfrm>
          <a:prstGeom prst="rect">
            <a:avLst/>
          </a:prstGeom>
          <a:noFill/>
        </p:spPr>
        <p:txBody>
          <a:bodyPr wrap="square" rtlCol="0">
            <a:spAutoFit/>
          </a:bodyPr>
          <a:lstStyle/>
          <a:p>
            <a:pPr algn="ctr"/>
            <a:r>
              <a:rPr lang="en-US" sz="2800" dirty="0" smtClean="0">
                <a:latin typeface="Arial Black" panose="020B0A04020102020204" pitchFamily="34" charset="0"/>
              </a:rPr>
              <a:t>USING AND ENCOURAGING OTHERS TO USE THE ‘SILENT TREATMENT’ AT SCHOOL</a:t>
            </a:r>
            <a:endParaRPr lang="en-US" sz="2800" dirty="0">
              <a:latin typeface="Arial Black" panose="020B0A04020102020204" pitchFamily="34" charset="0"/>
            </a:endParaRPr>
          </a:p>
        </p:txBody>
      </p:sp>
      <p:sp>
        <p:nvSpPr>
          <p:cNvPr id="12" name="TextBox 11"/>
          <p:cNvSpPr txBox="1"/>
          <p:nvPr/>
        </p:nvSpPr>
        <p:spPr>
          <a:xfrm>
            <a:off x="32327" y="4323546"/>
            <a:ext cx="9030854" cy="954107"/>
          </a:xfrm>
          <a:prstGeom prst="rect">
            <a:avLst/>
          </a:prstGeom>
          <a:noFill/>
        </p:spPr>
        <p:txBody>
          <a:bodyPr wrap="square" rtlCol="0">
            <a:spAutoFit/>
          </a:bodyPr>
          <a:lstStyle/>
          <a:p>
            <a:pPr algn="ctr"/>
            <a:r>
              <a:rPr lang="en-US" sz="2800" dirty="0" smtClean="0">
                <a:latin typeface="Arial Black" panose="020B0A04020102020204" pitchFamily="34" charset="0"/>
              </a:rPr>
              <a:t>ENCOURAGING OTHERS, WHILE AT SCHOOL, TO NOT BE FRIENDS WITH THE TARGET</a:t>
            </a:r>
            <a:endParaRPr lang="en-US" sz="2800" dirty="0">
              <a:latin typeface="Arial Black" panose="020B0A04020102020204" pitchFamily="34" charset="0"/>
            </a:endParaRPr>
          </a:p>
        </p:txBody>
      </p:sp>
      <p:sp>
        <p:nvSpPr>
          <p:cNvPr id="13" name="TextBox 12"/>
          <p:cNvSpPr txBox="1"/>
          <p:nvPr/>
        </p:nvSpPr>
        <p:spPr>
          <a:xfrm>
            <a:off x="152400" y="5695146"/>
            <a:ext cx="8846127" cy="954107"/>
          </a:xfrm>
          <a:prstGeom prst="rect">
            <a:avLst/>
          </a:prstGeom>
          <a:noFill/>
        </p:spPr>
        <p:txBody>
          <a:bodyPr wrap="square" rtlCol="0">
            <a:spAutoFit/>
          </a:bodyPr>
          <a:lstStyle/>
          <a:p>
            <a:pPr algn="ctr"/>
            <a:r>
              <a:rPr lang="en-US" sz="2800" dirty="0" smtClean="0">
                <a:latin typeface="Arial Black" panose="020B0A04020102020204" pitchFamily="34" charset="0"/>
              </a:rPr>
              <a:t>EXCLUDING THE TARGET FROM JOINING GAMES PLAYED AT SCHOOL RECESS</a:t>
            </a:r>
            <a:endParaRPr lang="en-US" sz="2800" dirty="0">
              <a:latin typeface="Arial Black" panose="020B0A04020102020204" pitchFamily="34" charset="0"/>
            </a:endParaRPr>
          </a:p>
        </p:txBody>
      </p:sp>
    </p:spTree>
    <p:extLst>
      <p:ext uri="{BB962C8B-B14F-4D97-AF65-F5344CB8AC3E}">
        <p14:creationId xmlns:p14="http://schemas.microsoft.com/office/powerpoint/2010/main" val="12015075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 y="76199"/>
            <a:ext cx="8991600" cy="1259609"/>
          </a:xfrm>
          <a:prstGeom prst="rect">
            <a:avLst/>
          </a:prstGeom>
          <a:ln w="76200"/>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6" name="Rectangle 5"/>
          <p:cNvSpPr/>
          <p:nvPr/>
        </p:nvSpPr>
        <p:spPr>
          <a:xfrm>
            <a:off x="94673" y="1504373"/>
            <a:ext cx="8991600" cy="1143000"/>
          </a:xfrm>
          <a:prstGeom prst="rect">
            <a:avLst/>
          </a:prstGeom>
          <a:ln w="76200"/>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 name="Rectangle 6"/>
          <p:cNvSpPr/>
          <p:nvPr/>
        </p:nvSpPr>
        <p:spPr>
          <a:xfrm>
            <a:off x="66964" y="2819400"/>
            <a:ext cx="8991600" cy="1209963"/>
          </a:xfrm>
          <a:prstGeom prst="rect">
            <a:avLst/>
          </a:prstGeom>
          <a:ln w="76200"/>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8" name="Rectangle 7"/>
          <p:cNvSpPr/>
          <p:nvPr/>
        </p:nvSpPr>
        <p:spPr>
          <a:xfrm>
            <a:off x="46182" y="4191000"/>
            <a:ext cx="8991600" cy="1219200"/>
          </a:xfrm>
          <a:prstGeom prst="rect">
            <a:avLst/>
          </a:prstGeom>
          <a:ln w="76200"/>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9" name="Rectangle 8"/>
          <p:cNvSpPr/>
          <p:nvPr/>
        </p:nvSpPr>
        <p:spPr>
          <a:xfrm>
            <a:off x="78509" y="5562600"/>
            <a:ext cx="8991600" cy="1219200"/>
          </a:xfrm>
          <a:prstGeom prst="rect">
            <a:avLst/>
          </a:prstGeom>
          <a:ln w="76200"/>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3" name="TextBox 2"/>
          <p:cNvSpPr txBox="1"/>
          <p:nvPr/>
        </p:nvSpPr>
        <p:spPr>
          <a:xfrm>
            <a:off x="55418" y="98711"/>
            <a:ext cx="8913091" cy="1600438"/>
          </a:xfrm>
          <a:prstGeom prst="rect">
            <a:avLst/>
          </a:prstGeom>
          <a:noFill/>
        </p:spPr>
        <p:txBody>
          <a:bodyPr wrap="square" rtlCol="0">
            <a:spAutoFit/>
          </a:bodyPr>
          <a:lstStyle/>
          <a:p>
            <a:pPr algn="ctr"/>
            <a:r>
              <a:rPr lang="en-US" sz="4000" dirty="0" smtClean="0">
                <a:latin typeface="Arial Black" panose="020B0A04020102020204" pitchFamily="34" charset="0"/>
              </a:rPr>
              <a:t>TEXTING ANONYMOUS THREATS</a:t>
            </a:r>
          </a:p>
          <a:p>
            <a:pPr algn="ctr"/>
            <a:endParaRPr lang="en-US" dirty="0"/>
          </a:p>
        </p:txBody>
      </p:sp>
      <p:sp>
        <p:nvSpPr>
          <p:cNvPr id="4" name="TextBox 3"/>
          <p:cNvSpPr txBox="1"/>
          <p:nvPr/>
        </p:nvSpPr>
        <p:spPr>
          <a:xfrm>
            <a:off x="103909" y="1504373"/>
            <a:ext cx="8963891" cy="1200329"/>
          </a:xfrm>
          <a:prstGeom prst="rect">
            <a:avLst/>
          </a:prstGeom>
          <a:noFill/>
        </p:spPr>
        <p:txBody>
          <a:bodyPr wrap="square" rtlCol="0">
            <a:spAutoFit/>
          </a:bodyPr>
          <a:lstStyle/>
          <a:p>
            <a:pPr algn="ctr"/>
            <a:r>
              <a:rPr lang="en-US" sz="3600" dirty="0" smtClean="0">
                <a:latin typeface="Arial Black" panose="020B0A04020102020204" pitchFamily="34" charset="0"/>
              </a:rPr>
              <a:t>IMPERSONATING THE TARGET THROUGH ONLINE PROFILES</a:t>
            </a:r>
            <a:endParaRPr lang="en-US" sz="3600" dirty="0">
              <a:latin typeface="Arial Black" panose="020B0A04020102020204" pitchFamily="34" charset="0"/>
            </a:endParaRPr>
          </a:p>
        </p:txBody>
      </p:sp>
      <p:sp>
        <p:nvSpPr>
          <p:cNvPr id="5" name="TextBox 4"/>
          <p:cNvSpPr txBox="1"/>
          <p:nvPr/>
        </p:nvSpPr>
        <p:spPr>
          <a:xfrm>
            <a:off x="142009" y="2800926"/>
            <a:ext cx="8896927" cy="1323439"/>
          </a:xfrm>
          <a:prstGeom prst="rect">
            <a:avLst/>
          </a:prstGeom>
          <a:noFill/>
        </p:spPr>
        <p:txBody>
          <a:bodyPr wrap="square" rtlCol="0">
            <a:spAutoFit/>
          </a:bodyPr>
          <a:lstStyle/>
          <a:p>
            <a:pPr algn="ctr"/>
            <a:r>
              <a:rPr lang="en-US" sz="4000" dirty="0" smtClean="0">
                <a:latin typeface="Arial Black" panose="020B0A04020102020204" pitchFamily="34" charset="0"/>
              </a:rPr>
              <a:t>INSULTING OR HARASSING THROUGH SOCIAL MEDIA</a:t>
            </a:r>
            <a:endParaRPr lang="en-US" sz="4000" dirty="0">
              <a:latin typeface="Arial Black" panose="020B0A04020102020204" pitchFamily="34" charset="0"/>
            </a:endParaRPr>
          </a:p>
        </p:txBody>
      </p:sp>
      <p:sp>
        <p:nvSpPr>
          <p:cNvPr id="10" name="TextBox 9"/>
          <p:cNvSpPr txBox="1"/>
          <p:nvPr/>
        </p:nvSpPr>
        <p:spPr>
          <a:xfrm>
            <a:off x="66964" y="4209871"/>
            <a:ext cx="8961582" cy="1200329"/>
          </a:xfrm>
          <a:prstGeom prst="rect">
            <a:avLst/>
          </a:prstGeom>
          <a:noFill/>
        </p:spPr>
        <p:txBody>
          <a:bodyPr wrap="square" rtlCol="0">
            <a:spAutoFit/>
          </a:bodyPr>
          <a:lstStyle/>
          <a:p>
            <a:pPr algn="ctr"/>
            <a:r>
              <a:rPr lang="en-US" sz="2400" dirty="0" smtClean="0">
                <a:latin typeface="Arial Black" panose="020B0A04020102020204" pitchFamily="34" charset="0"/>
              </a:rPr>
              <a:t>SHARING ON </a:t>
            </a:r>
            <a:r>
              <a:rPr lang="en-US" sz="2400" dirty="0">
                <a:latin typeface="Arial Black" panose="020B0A04020102020204" pitchFamily="34" charset="0"/>
              </a:rPr>
              <a:t>F</a:t>
            </a:r>
            <a:r>
              <a:rPr lang="en-US" sz="2400" dirty="0" smtClean="0">
                <a:latin typeface="Arial Black" panose="020B0A04020102020204" pitchFamily="34" charset="0"/>
              </a:rPr>
              <a:t>ACEBOOK, WITHOUT PERMISSION, EMBARRASSING INFORMATION ABOUT THE TARGET</a:t>
            </a:r>
            <a:endParaRPr lang="en-US" sz="2400" dirty="0">
              <a:latin typeface="Arial Black" panose="020B0A04020102020204" pitchFamily="34" charset="0"/>
            </a:endParaRPr>
          </a:p>
        </p:txBody>
      </p:sp>
      <p:sp>
        <p:nvSpPr>
          <p:cNvPr id="11" name="TextBox 10"/>
          <p:cNvSpPr txBox="1"/>
          <p:nvPr/>
        </p:nvSpPr>
        <p:spPr>
          <a:xfrm>
            <a:off x="94673" y="5544127"/>
            <a:ext cx="8896927" cy="1323439"/>
          </a:xfrm>
          <a:prstGeom prst="rect">
            <a:avLst/>
          </a:prstGeom>
          <a:noFill/>
        </p:spPr>
        <p:txBody>
          <a:bodyPr wrap="square" rtlCol="0">
            <a:spAutoFit/>
          </a:bodyPr>
          <a:lstStyle/>
          <a:p>
            <a:pPr algn="ctr"/>
            <a:r>
              <a:rPr lang="en-US" sz="4000" dirty="0" smtClean="0">
                <a:latin typeface="Arial Black" panose="020B0A04020102020204" pitchFamily="34" charset="0"/>
              </a:rPr>
              <a:t>POSTING VIDEOS THAT MAKE FUN OF THE TARGET</a:t>
            </a:r>
            <a:endParaRPr lang="en-US" sz="4000" dirty="0">
              <a:latin typeface="Arial Black" panose="020B0A04020102020204" pitchFamily="34" charset="0"/>
            </a:endParaRPr>
          </a:p>
        </p:txBody>
      </p:sp>
    </p:spTree>
    <p:extLst>
      <p:ext uri="{BB962C8B-B14F-4D97-AF65-F5344CB8AC3E}">
        <p14:creationId xmlns:p14="http://schemas.microsoft.com/office/powerpoint/2010/main" val="21663849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76200" y="123537"/>
            <a:ext cx="8991600" cy="208626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6" name="Rectangle 5"/>
          <p:cNvSpPr/>
          <p:nvPr/>
        </p:nvSpPr>
        <p:spPr>
          <a:xfrm>
            <a:off x="76200" y="2362200"/>
            <a:ext cx="8991600" cy="208626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 name="Rectangle 6"/>
          <p:cNvSpPr/>
          <p:nvPr/>
        </p:nvSpPr>
        <p:spPr>
          <a:xfrm>
            <a:off x="76200" y="4648200"/>
            <a:ext cx="8991600" cy="208626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endParaRPr lang="en-US" dirty="0"/>
          </a:p>
        </p:txBody>
      </p:sp>
      <p:sp>
        <p:nvSpPr>
          <p:cNvPr id="2" name="TextBox 1"/>
          <p:cNvSpPr txBox="1"/>
          <p:nvPr/>
        </p:nvSpPr>
        <p:spPr>
          <a:xfrm>
            <a:off x="117764" y="215390"/>
            <a:ext cx="8991600" cy="1754326"/>
          </a:xfrm>
          <a:prstGeom prst="rect">
            <a:avLst/>
          </a:prstGeom>
          <a:noFill/>
        </p:spPr>
        <p:txBody>
          <a:bodyPr wrap="square" rtlCol="0">
            <a:spAutoFit/>
          </a:bodyPr>
          <a:lstStyle/>
          <a:p>
            <a:pPr lvl="0" algn="ctr"/>
            <a:r>
              <a:rPr lang="en-US" sz="3600" dirty="0" smtClean="0">
                <a:latin typeface="Arial Black" panose="020B0A04020102020204" pitchFamily="34" charset="0"/>
              </a:rPr>
              <a:t>You witness a student lock another student in a school locker. </a:t>
            </a:r>
          </a:p>
          <a:p>
            <a:pPr lvl="0"/>
            <a:endParaRPr lang="en-US" dirty="0"/>
          </a:p>
          <a:p>
            <a:r>
              <a:rPr lang="en-US" dirty="0" smtClean="0"/>
              <a:t>Physical Bullying-Physical Assault</a:t>
            </a:r>
            <a:endParaRPr lang="en-US" dirty="0"/>
          </a:p>
        </p:txBody>
      </p:sp>
      <p:sp>
        <p:nvSpPr>
          <p:cNvPr id="4" name="TextBox 3"/>
          <p:cNvSpPr txBox="1"/>
          <p:nvPr/>
        </p:nvSpPr>
        <p:spPr>
          <a:xfrm>
            <a:off x="173182" y="2451223"/>
            <a:ext cx="8797636" cy="1908215"/>
          </a:xfrm>
          <a:prstGeom prst="rect">
            <a:avLst/>
          </a:prstGeom>
          <a:noFill/>
        </p:spPr>
        <p:txBody>
          <a:bodyPr wrap="square" rtlCol="0">
            <a:spAutoFit/>
          </a:bodyPr>
          <a:lstStyle/>
          <a:p>
            <a:pPr algn="ctr"/>
            <a:r>
              <a:rPr lang="en-US" sz="2000" dirty="0" smtClean="0">
                <a:latin typeface="Arial Black" panose="020B0A04020102020204" pitchFamily="34" charset="0"/>
              </a:rPr>
              <a:t>You are aware of a female student who has a friend who </a:t>
            </a:r>
            <a:r>
              <a:rPr lang="en-US" sz="2000" dirty="0">
                <a:latin typeface="Arial Black" panose="020B0A04020102020204" pitchFamily="34" charset="0"/>
              </a:rPr>
              <a:t>has started hanging out with a new </a:t>
            </a:r>
            <a:r>
              <a:rPr lang="en-US" sz="2000" dirty="0" smtClean="0">
                <a:latin typeface="Arial Black" panose="020B0A04020102020204" pitchFamily="34" charset="0"/>
              </a:rPr>
              <a:t>student </a:t>
            </a:r>
            <a:r>
              <a:rPr lang="en-US" sz="2000" dirty="0">
                <a:latin typeface="Arial Black" panose="020B0A04020102020204" pitchFamily="34" charset="0"/>
              </a:rPr>
              <a:t>in the </a:t>
            </a:r>
            <a:r>
              <a:rPr lang="en-US" sz="2000" dirty="0" smtClean="0">
                <a:latin typeface="Arial Black" panose="020B0A04020102020204" pitchFamily="34" charset="0"/>
              </a:rPr>
              <a:t>class . One day you witness the female student walking </a:t>
            </a:r>
            <a:r>
              <a:rPr lang="en-US" sz="2000" dirty="0">
                <a:latin typeface="Arial Black" panose="020B0A04020102020204" pitchFamily="34" charset="0"/>
              </a:rPr>
              <a:t>over to </a:t>
            </a:r>
            <a:r>
              <a:rPr lang="en-US" sz="2000" dirty="0" smtClean="0">
                <a:latin typeface="Arial Black" panose="020B0A04020102020204" pitchFamily="34" charset="0"/>
              </a:rPr>
              <a:t>her friend and the new student at </a:t>
            </a:r>
            <a:r>
              <a:rPr lang="en-US" sz="2000" dirty="0">
                <a:latin typeface="Arial Black" panose="020B0A04020102020204" pitchFamily="34" charset="0"/>
              </a:rPr>
              <a:t>recess, </a:t>
            </a:r>
            <a:r>
              <a:rPr lang="en-US" sz="2000" dirty="0" smtClean="0">
                <a:latin typeface="Arial Black" panose="020B0A04020102020204" pitchFamily="34" charset="0"/>
              </a:rPr>
              <a:t>they pretend </a:t>
            </a:r>
            <a:r>
              <a:rPr lang="en-US" sz="2000" dirty="0">
                <a:latin typeface="Arial Black" panose="020B0A04020102020204" pitchFamily="34" charset="0"/>
              </a:rPr>
              <a:t>they can’t hear </a:t>
            </a:r>
            <a:r>
              <a:rPr lang="en-US" sz="2000" dirty="0" smtClean="0">
                <a:latin typeface="Arial Black" panose="020B0A04020102020204" pitchFamily="34" charset="0"/>
              </a:rPr>
              <a:t>her then </a:t>
            </a:r>
            <a:r>
              <a:rPr lang="en-US" sz="2000" dirty="0">
                <a:latin typeface="Arial Black" panose="020B0A04020102020204" pitchFamily="34" charset="0"/>
              </a:rPr>
              <a:t>they </a:t>
            </a:r>
            <a:r>
              <a:rPr lang="en-US" sz="2000" dirty="0" smtClean="0">
                <a:latin typeface="Arial Black" panose="020B0A04020102020204" pitchFamily="34" charset="0"/>
              </a:rPr>
              <a:t>run </a:t>
            </a:r>
            <a:r>
              <a:rPr lang="en-US" sz="2000" dirty="0">
                <a:latin typeface="Arial Black" panose="020B0A04020102020204" pitchFamily="34" charset="0"/>
              </a:rPr>
              <a:t>away laughing. </a:t>
            </a:r>
          </a:p>
          <a:p>
            <a:r>
              <a:rPr lang="en-US" dirty="0"/>
              <a:t>Emotional Bullying</a:t>
            </a:r>
          </a:p>
        </p:txBody>
      </p:sp>
      <p:sp>
        <p:nvSpPr>
          <p:cNvPr id="5" name="TextBox 4"/>
          <p:cNvSpPr txBox="1"/>
          <p:nvPr/>
        </p:nvSpPr>
        <p:spPr>
          <a:xfrm>
            <a:off x="124691" y="4752612"/>
            <a:ext cx="8894618" cy="1908215"/>
          </a:xfrm>
          <a:prstGeom prst="rect">
            <a:avLst/>
          </a:prstGeom>
          <a:noFill/>
        </p:spPr>
        <p:txBody>
          <a:bodyPr wrap="square" rtlCol="0">
            <a:spAutoFit/>
          </a:bodyPr>
          <a:lstStyle/>
          <a:p>
            <a:pPr algn="ctr"/>
            <a:r>
              <a:rPr lang="en-US" sz="2000" dirty="0" smtClean="0">
                <a:latin typeface="Arial Black" panose="020B0A04020102020204" pitchFamily="34" charset="0"/>
              </a:rPr>
              <a:t>You know of a student who got braces two weeks ago. You witness another student in the class, making fun of the student with braces every time that student smiles, calling him Brace Face and Metal Mouth.</a:t>
            </a:r>
          </a:p>
          <a:p>
            <a:pPr algn="ctr"/>
            <a:endParaRPr lang="en-US" sz="2000" dirty="0" smtClean="0">
              <a:latin typeface="Arial Black" panose="020B0A04020102020204" pitchFamily="34" charset="0"/>
            </a:endParaRPr>
          </a:p>
          <a:p>
            <a:r>
              <a:rPr lang="en-US" dirty="0" smtClean="0"/>
              <a:t>Verbal Bullying</a:t>
            </a:r>
            <a:r>
              <a:rPr lang="en-US" dirty="0" smtClean="0">
                <a:latin typeface="Arial Black" panose="020B0A04020102020204" pitchFamily="34" charset="0"/>
              </a:rPr>
              <a:t> </a:t>
            </a:r>
            <a:endParaRPr lang="en-US" dirty="0" smtClean="0">
              <a:latin typeface="Arial Black" panose="020B0A04020102020204" pitchFamily="34" charset="0"/>
            </a:endParaRPr>
          </a:p>
        </p:txBody>
      </p:sp>
    </p:spTree>
    <p:extLst>
      <p:ext uri="{BB962C8B-B14F-4D97-AF65-F5344CB8AC3E}">
        <p14:creationId xmlns:p14="http://schemas.microsoft.com/office/powerpoint/2010/main" val="40553244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76200" y="123537"/>
            <a:ext cx="8991600" cy="208626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6" name="Rectangle 5"/>
          <p:cNvSpPr/>
          <p:nvPr/>
        </p:nvSpPr>
        <p:spPr>
          <a:xfrm>
            <a:off x="76200" y="2362200"/>
            <a:ext cx="8991600" cy="208626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 name="Rectangle 6"/>
          <p:cNvSpPr/>
          <p:nvPr/>
        </p:nvSpPr>
        <p:spPr>
          <a:xfrm>
            <a:off x="76200" y="4648200"/>
            <a:ext cx="8991600" cy="208626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8" name="TextBox 7"/>
          <p:cNvSpPr txBox="1"/>
          <p:nvPr/>
        </p:nvSpPr>
        <p:spPr>
          <a:xfrm>
            <a:off x="76200" y="304800"/>
            <a:ext cx="8915400" cy="369332"/>
          </a:xfrm>
          <a:prstGeom prst="rect">
            <a:avLst/>
          </a:prstGeom>
          <a:noFill/>
        </p:spPr>
        <p:txBody>
          <a:bodyPr wrap="square" rtlCol="0">
            <a:spAutoFit/>
          </a:bodyPr>
          <a:lstStyle/>
          <a:p>
            <a:pPr algn="ctr"/>
            <a:endParaRPr lang="en-US" dirty="0"/>
          </a:p>
        </p:txBody>
      </p:sp>
      <p:sp>
        <p:nvSpPr>
          <p:cNvPr id="10" name="TextBox 9"/>
          <p:cNvSpPr txBox="1"/>
          <p:nvPr/>
        </p:nvSpPr>
        <p:spPr>
          <a:xfrm>
            <a:off x="76200" y="123537"/>
            <a:ext cx="8915400" cy="2062103"/>
          </a:xfrm>
          <a:prstGeom prst="rect">
            <a:avLst/>
          </a:prstGeom>
          <a:noFill/>
        </p:spPr>
        <p:txBody>
          <a:bodyPr wrap="square" rtlCol="0">
            <a:spAutoFit/>
          </a:bodyPr>
          <a:lstStyle/>
          <a:p>
            <a:pPr algn="ctr"/>
            <a:r>
              <a:rPr lang="en-US" sz="1600" dirty="0" smtClean="0">
                <a:latin typeface="Arial Black" panose="020B0A04020102020204" pitchFamily="34" charset="0"/>
              </a:rPr>
              <a:t>You are part of an online chat with two other students from your class.  The other two students are talking about the kids in their class.  One student tells the other student that they have a crush on the new boy in the class. The next day, the student with the crush discovers that the other student in the chat room has copied their messages and emailed it to all the kids in their grade, including the new boy.</a:t>
            </a:r>
          </a:p>
          <a:p>
            <a:pPr algn="ctr"/>
            <a:endParaRPr lang="en-US" sz="1600" dirty="0" smtClean="0">
              <a:latin typeface="Arial Black" panose="020B0A04020102020204" pitchFamily="34" charset="0"/>
            </a:endParaRPr>
          </a:p>
          <a:p>
            <a:r>
              <a:rPr lang="en-US" sz="1600" dirty="0" smtClean="0"/>
              <a:t>Cyberbullying</a:t>
            </a:r>
            <a:endParaRPr lang="en-US" sz="1600" dirty="0"/>
          </a:p>
        </p:txBody>
      </p:sp>
      <p:sp>
        <p:nvSpPr>
          <p:cNvPr id="11" name="TextBox 10"/>
          <p:cNvSpPr txBox="1"/>
          <p:nvPr/>
        </p:nvSpPr>
        <p:spPr>
          <a:xfrm>
            <a:off x="76200" y="2362200"/>
            <a:ext cx="8915400" cy="2462213"/>
          </a:xfrm>
          <a:prstGeom prst="rect">
            <a:avLst/>
          </a:prstGeom>
          <a:noFill/>
        </p:spPr>
        <p:txBody>
          <a:bodyPr wrap="square" rtlCol="0">
            <a:spAutoFit/>
          </a:bodyPr>
          <a:lstStyle/>
          <a:p>
            <a:pPr lvl="0" algn="ctr"/>
            <a:r>
              <a:rPr lang="en-US" sz="2000" dirty="0" smtClean="0">
                <a:latin typeface="Arial Black" panose="020B0A04020102020204" pitchFamily="34" charset="0"/>
              </a:rPr>
              <a:t>Your classmates and you are changing in the locker room after gym class when you witness a student taking a picture with a cell phone of another student who was also changing.  You have heard of students receiving pictures of other students changing in the locker room in the  past.</a:t>
            </a:r>
          </a:p>
          <a:p>
            <a:r>
              <a:rPr lang="en-US" dirty="0" smtClean="0"/>
              <a:t/>
            </a:r>
            <a:br>
              <a:rPr lang="en-US" dirty="0" smtClean="0"/>
            </a:br>
            <a:r>
              <a:rPr lang="en-US" sz="1600" dirty="0" smtClean="0"/>
              <a:t>Cyberbullying – Sexual Harassment</a:t>
            </a:r>
            <a:endParaRPr lang="en-US" sz="1600" dirty="0"/>
          </a:p>
          <a:p>
            <a:pPr lvl="0"/>
            <a:endParaRPr lang="en-US" dirty="0"/>
          </a:p>
        </p:txBody>
      </p:sp>
      <p:sp>
        <p:nvSpPr>
          <p:cNvPr id="12" name="TextBox 11"/>
          <p:cNvSpPr txBox="1"/>
          <p:nvPr/>
        </p:nvSpPr>
        <p:spPr>
          <a:xfrm>
            <a:off x="80818" y="4670524"/>
            <a:ext cx="8991600" cy="2062103"/>
          </a:xfrm>
          <a:prstGeom prst="rect">
            <a:avLst/>
          </a:prstGeom>
          <a:noFill/>
        </p:spPr>
        <p:txBody>
          <a:bodyPr wrap="square" rtlCol="0">
            <a:spAutoFit/>
          </a:bodyPr>
          <a:lstStyle/>
          <a:p>
            <a:pPr lvl="0" algn="ctr"/>
            <a:r>
              <a:rPr lang="en-US" sz="2000" dirty="0" smtClean="0">
                <a:latin typeface="Arial Black" panose="020B0A04020102020204" pitchFamily="34" charset="0"/>
              </a:rPr>
              <a:t>Everyday at recess this week you witnessed this one, older student taunting this one particular younger student, by motioning with his fist.  On Thursday, you witness the older student tell the younger student he’d better bring money tomorrow or he is going to get jumped.</a:t>
            </a:r>
          </a:p>
          <a:p>
            <a:pPr lvl="0"/>
            <a:endParaRPr lang="en-US" sz="1200" dirty="0" smtClean="0"/>
          </a:p>
          <a:p>
            <a:pPr lvl="0"/>
            <a:r>
              <a:rPr lang="en-US" sz="1600" dirty="0" smtClean="0"/>
              <a:t>Verbal Bullying-Threats and Intimidation</a:t>
            </a:r>
            <a:endParaRPr lang="en-US" sz="1600" dirty="0"/>
          </a:p>
        </p:txBody>
      </p:sp>
    </p:spTree>
    <p:extLst>
      <p:ext uri="{BB962C8B-B14F-4D97-AF65-F5344CB8AC3E}">
        <p14:creationId xmlns:p14="http://schemas.microsoft.com/office/powerpoint/2010/main" val="299134657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122</TotalTime>
  <Words>418</Words>
  <Application>Microsoft Office PowerPoint</Application>
  <PresentationFormat>On-screen Show (4:3)</PresentationFormat>
  <Paragraphs>40</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Arizona Bar Foundation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Diana Strouth</dc:creator>
  <cp:lastModifiedBy>Diana Strouth</cp:lastModifiedBy>
  <cp:revision>13</cp:revision>
  <dcterms:created xsi:type="dcterms:W3CDTF">2015-11-05T20:46:25Z</dcterms:created>
  <dcterms:modified xsi:type="dcterms:W3CDTF">2015-11-05T22:49:19Z</dcterms:modified>
</cp:coreProperties>
</file>