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9" r:id="rId4"/>
    <p:sldId id="261" r:id="rId5"/>
    <p:sldId id="262" r:id="rId6"/>
    <p:sldId id="264" r:id="rId7"/>
    <p:sldId id="263"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71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1EE2B4-B17C-4CAF-8D48-40C0FDEEB5D7}"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2803937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EE2B4-B17C-4CAF-8D48-40C0FDEEB5D7}"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3720365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EE2B4-B17C-4CAF-8D48-40C0FDEEB5D7}"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2035363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1EE2B4-B17C-4CAF-8D48-40C0FDEEB5D7}"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74780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1EE2B4-B17C-4CAF-8D48-40C0FDEEB5D7}" type="datetimeFigureOut">
              <a:rPr lang="en-US" smtClean="0"/>
              <a:t>11/12/2015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168539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1EE2B4-B17C-4CAF-8D48-40C0FDEEB5D7}"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4074928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1EE2B4-B17C-4CAF-8D48-40C0FDEEB5D7}" type="datetimeFigureOut">
              <a:rPr lang="en-US" smtClean="0"/>
              <a:t>11/12/2015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1964765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1EE2B4-B17C-4CAF-8D48-40C0FDEEB5D7}" type="datetimeFigureOut">
              <a:rPr lang="en-US" smtClean="0"/>
              <a:t>11/12/2015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1588139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1EE2B4-B17C-4CAF-8D48-40C0FDEEB5D7}" type="datetimeFigureOut">
              <a:rPr lang="en-US" smtClean="0"/>
              <a:t>11/12/2015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3230397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1EE2B4-B17C-4CAF-8D48-40C0FDEEB5D7}"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2651583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1EE2B4-B17C-4CAF-8D48-40C0FDEEB5D7}" type="datetimeFigureOut">
              <a:rPr lang="en-US" smtClean="0"/>
              <a:t>11/12/2015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2D44F-51F0-4C1A-B278-EA2932C7A4E6}" type="slidenum">
              <a:rPr lang="en-US" smtClean="0"/>
              <a:t>‹#›</a:t>
            </a:fld>
            <a:endParaRPr lang="en-US"/>
          </a:p>
        </p:txBody>
      </p:sp>
    </p:spTree>
    <p:extLst>
      <p:ext uri="{BB962C8B-B14F-4D97-AF65-F5344CB8AC3E}">
        <p14:creationId xmlns:p14="http://schemas.microsoft.com/office/powerpoint/2010/main" val="1888533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1EE2B4-B17C-4CAF-8D48-40C0FDEEB5D7}" type="datetimeFigureOut">
              <a:rPr lang="en-US" smtClean="0"/>
              <a:t>11/12/2015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2D44F-51F0-4C1A-B278-EA2932C7A4E6}" type="slidenum">
              <a:rPr lang="en-US" smtClean="0"/>
              <a:t>‹#›</a:t>
            </a:fld>
            <a:endParaRPr lang="en-US"/>
          </a:p>
        </p:txBody>
      </p:sp>
    </p:spTree>
    <p:extLst>
      <p:ext uri="{BB962C8B-B14F-4D97-AF65-F5344CB8AC3E}">
        <p14:creationId xmlns:p14="http://schemas.microsoft.com/office/powerpoint/2010/main" val="2327079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28600"/>
            <a:ext cx="8686800" cy="3046988"/>
          </a:xfrm>
          <a:prstGeom prst="rect">
            <a:avLst/>
          </a:prstGeom>
          <a:noFill/>
        </p:spPr>
        <p:txBody>
          <a:bodyPr wrap="square" rtlCol="0">
            <a:spAutoFit/>
          </a:bodyPr>
          <a:lstStyle/>
          <a:p>
            <a:r>
              <a:rPr lang="en-US" sz="2400" dirty="0" smtClean="0">
                <a:latin typeface="Comic Sans MS" panose="030F0702030302020204" pitchFamily="66" charset="0"/>
              </a:rPr>
              <a:t>Scenario 1 Rejected:</a:t>
            </a:r>
          </a:p>
          <a:p>
            <a:endParaRPr lang="en-US" sz="2400" dirty="0">
              <a:latin typeface="Comic Sans MS" panose="030F0702030302020204" pitchFamily="66" charset="0"/>
            </a:endParaRPr>
          </a:p>
          <a:p>
            <a:r>
              <a:rPr lang="en-US" sz="2400" dirty="0" smtClean="0">
                <a:latin typeface="Comic Sans MS" panose="030F0702030302020204" pitchFamily="66" charset="0"/>
              </a:rPr>
              <a:t>Some of the students you normally walk to school with want to get high before class. They said they don’t want to hang out with you anymore, if you don’t join them.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91774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28600"/>
            <a:ext cx="8686800" cy="3416320"/>
          </a:xfrm>
          <a:prstGeom prst="rect">
            <a:avLst/>
          </a:prstGeom>
          <a:noFill/>
        </p:spPr>
        <p:txBody>
          <a:bodyPr wrap="square" rtlCol="0">
            <a:spAutoFit/>
          </a:bodyPr>
          <a:lstStyle/>
          <a:p>
            <a:r>
              <a:rPr lang="en-US" sz="2400" dirty="0" smtClean="0">
                <a:latin typeface="Comic Sans MS" panose="030F0702030302020204" pitchFamily="66" charset="0"/>
              </a:rPr>
              <a:t>Scenario 2 Rejected:</a:t>
            </a:r>
          </a:p>
          <a:p>
            <a:endParaRPr lang="en-US" sz="2400" dirty="0">
              <a:latin typeface="Comic Sans MS" panose="030F0702030302020204" pitchFamily="66" charset="0"/>
            </a:endParaRPr>
          </a:p>
          <a:p>
            <a:r>
              <a:rPr lang="en-US" sz="2400" dirty="0" smtClean="0">
                <a:latin typeface="Comic Sans MS" panose="030F0702030302020204" pitchFamily="66" charset="0"/>
              </a:rPr>
              <a:t>Some of the students you normally walk to school with want to share a bottle of </a:t>
            </a:r>
            <a:r>
              <a:rPr lang="en-US" sz="2400" dirty="0" smtClean="0">
                <a:latin typeface="Comic Sans MS" panose="030F0702030302020204" pitchFamily="66" charset="0"/>
              </a:rPr>
              <a:t>alcohol </a:t>
            </a:r>
            <a:r>
              <a:rPr lang="en-US" sz="2400" dirty="0" smtClean="0">
                <a:latin typeface="Comic Sans MS" panose="030F0702030302020204" pitchFamily="66" charset="0"/>
              </a:rPr>
              <a:t>before class. They said they don’t want to hang out with you anymore, if you don’t join them.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2546841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046988"/>
          </a:xfrm>
          <a:prstGeom prst="rect">
            <a:avLst/>
          </a:prstGeom>
          <a:noFill/>
        </p:spPr>
        <p:txBody>
          <a:bodyPr wrap="square" rtlCol="0">
            <a:spAutoFit/>
          </a:bodyPr>
          <a:lstStyle/>
          <a:p>
            <a:r>
              <a:rPr lang="en-US" sz="2400" dirty="0" smtClean="0">
                <a:latin typeface="Comic Sans MS" panose="030F0702030302020204" pitchFamily="66" charset="0"/>
              </a:rPr>
              <a:t>Scenario 3 Put Down:</a:t>
            </a:r>
          </a:p>
          <a:p>
            <a:endParaRPr lang="en-US" sz="2400" dirty="0">
              <a:latin typeface="Comic Sans MS" panose="030F0702030302020204" pitchFamily="66" charset="0"/>
            </a:endParaRPr>
          </a:p>
          <a:p>
            <a:r>
              <a:rPr lang="en-US" sz="2400" dirty="0" smtClean="0">
                <a:latin typeface="Comic Sans MS" panose="030F0702030302020204" pitchFamily="66" charset="0"/>
              </a:rPr>
              <a:t>Some of your peers at school want you to join them behind the gym at lunch to share some </a:t>
            </a:r>
            <a:r>
              <a:rPr lang="en-US" sz="2400" dirty="0" smtClean="0">
                <a:latin typeface="Comic Sans MS" panose="030F0702030302020204" pitchFamily="66" charset="0"/>
              </a:rPr>
              <a:t>alcohol. </a:t>
            </a:r>
            <a:r>
              <a:rPr lang="en-US" sz="2400" dirty="0" smtClean="0">
                <a:latin typeface="Comic Sans MS" panose="030F0702030302020204" pitchFamily="66" charset="0"/>
              </a:rPr>
              <a:t>They told you to quit being a wimp and be cool with them.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2672876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046988"/>
          </a:xfrm>
          <a:prstGeom prst="rect">
            <a:avLst/>
          </a:prstGeom>
          <a:noFill/>
        </p:spPr>
        <p:txBody>
          <a:bodyPr wrap="square" rtlCol="0">
            <a:spAutoFit/>
          </a:bodyPr>
          <a:lstStyle/>
          <a:p>
            <a:r>
              <a:rPr lang="en-US" sz="2400" dirty="0" smtClean="0">
                <a:latin typeface="Comic Sans MS" panose="030F0702030302020204" pitchFamily="66" charset="0"/>
              </a:rPr>
              <a:t>Scenario 4 Put Down:</a:t>
            </a:r>
          </a:p>
          <a:p>
            <a:endParaRPr lang="en-US" sz="2400" dirty="0">
              <a:latin typeface="Comic Sans MS" panose="030F0702030302020204" pitchFamily="66" charset="0"/>
            </a:endParaRPr>
          </a:p>
          <a:p>
            <a:r>
              <a:rPr lang="en-US" sz="2400" dirty="0" smtClean="0">
                <a:latin typeface="Comic Sans MS" panose="030F0702030302020204" pitchFamily="66" charset="0"/>
              </a:rPr>
              <a:t>Some of your peers at school want you to join them in the locker room before lunch to share some </a:t>
            </a:r>
            <a:r>
              <a:rPr lang="en-US" sz="2400" dirty="0" smtClean="0">
                <a:latin typeface="Comic Sans MS" panose="030F0702030302020204" pitchFamily="66" charset="0"/>
              </a:rPr>
              <a:t>marijuana</a:t>
            </a:r>
            <a:r>
              <a:rPr lang="en-US" sz="2400" dirty="0" smtClean="0">
                <a:latin typeface="Comic Sans MS" panose="030F0702030302020204" pitchFamily="66" charset="0"/>
              </a:rPr>
              <a:t>. </a:t>
            </a:r>
            <a:r>
              <a:rPr lang="en-US" sz="2400" dirty="0" smtClean="0">
                <a:latin typeface="Comic Sans MS" panose="030F0702030302020204" pitchFamily="66" charset="0"/>
              </a:rPr>
              <a:t>They told you to quit being a chicken and be cool with them.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4023130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046988"/>
          </a:xfrm>
          <a:prstGeom prst="rect">
            <a:avLst/>
          </a:prstGeom>
          <a:noFill/>
        </p:spPr>
        <p:txBody>
          <a:bodyPr wrap="square" rtlCol="0">
            <a:spAutoFit/>
          </a:bodyPr>
          <a:lstStyle/>
          <a:p>
            <a:r>
              <a:rPr lang="en-US" sz="2400" dirty="0" smtClean="0">
                <a:latin typeface="Comic Sans MS" panose="030F0702030302020204" pitchFamily="66" charset="0"/>
              </a:rPr>
              <a:t>Scenario 5 Reasoning:</a:t>
            </a:r>
          </a:p>
          <a:p>
            <a:endParaRPr lang="en-US" sz="2400" dirty="0">
              <a:latin typeface="Comic Sans MS" panose="030F0702030302020204" pitchFamily="66" charset="0"/>
            </a:endParaRPr>
          </a:p>
          <a:p>
            <a:r>
              <a:rPr lang="en-US" sz="2400" dirty="0" smtClean="0">
                <a:latin typeface="Comic Sans MS" panose="030F0702030302020204" pitchFamily="66" charset="0"/>
              </a:rPr>
              <a:t>Some of the friends you hang out with at school are bragging about how fun it is to get high during lunch and how it helps them cope with the rest of their day.</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3383828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416320"/>
          </a:xfrm>
          <a:prstGeom prst="rect">
            <a:avLst/>
          </a:prstGeom>
          <a:noFill/>
        </p:spPr>
        <p:txBody>
          <a:bodyPr wrap="square" rtlCol="0">
            <a:spAutoFit/>
          </a:bodyPr>
          <a:lstStyle/>
          <a:p>
            <a:r>
              <a:rPr lang="en-US" sz="2400" dirty="0" smtClean="0">
                <a:latin typeface="Comic Sans MS" panose="030F0702030302020204" pitchFamily="66" charset="0"/>
              </a:rPr>
              <a:t>Scenario 6 Reasoning:</a:t>
            </a:r>
          </a:p>
          <a:p>
            <a:endParaRPr lang="en-US" sz="2400" dirty="0">
              <a:latin typeface="Comic Sans MS" panose="030F0702030302020204" pitchFamily="66" charset="0"/>
            </a:endParaRPr>
          </a:p>
          <a:p>
            <a:r>
              <a:rPr lang="en-US" sz="2400" dirty="0" smtClean="0">
                <a:latin typeface="Comic Sans MS" panose="030F0702030302020204" pitchFamily="66" charset="0"/>
              </a:rPr>
              <a:t>Some of the friends you hang out with brought alcohol to school and intend on using it before their 4</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hour exam.  They claim it will help them feel more relaxed and that you should try it.</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715015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785652"/>
          </a:xfrm>
          <a:prstGeom prst="rect">
            <a:avLst/>
          </a:prstGeom>
          <a:noFill/>
        </p:spPr>
        <p:txBody>
          <a:bodyPr wrap="square" rtlCol="0">
            <a:spAutoFit/>
          </a:bodyPr>
          <a:lstStyle/>
          <a:p>
            <a:r>
              <a:rPr lang="en-US" sz="2400" dirty="0" smtClean="0">
                <a:latin typeface="Comic Sans MS" panose="030F0702030302020204" pitchFamily="66" charset="0"/>
              </a:rPr>
              <a:t>Scenario 7 The Huddle:</a:t>
            </a:r>
          </a:p>
          <a:p>
            <a:endParaRPr lang="en-US" sz="2400" dirty="0">
              <a:latin typeface="Comic Sans MS" panose="030F0702030302020204" pitchFamily="66" charset="0"/>
            </a:endParaRPr>
          </a:p>
          <a:p>
            <a:r>
              <a:rPr lang="en-US" sz="2400" dirty="0">
                <a:latin typeface="Comic Sans MS" panose="030F0702030302020204" pitchFamily="66" charset="0"/>
              </a:rPr>
              <a:t>A</a:t>
            </a:r>
            <a:r>
              <a:rPr lang="en-US" sz="2400" dirty="0" smtClean="0">
                <a:latin typeface="Comic Sans MS" panose="030F0702030302020204" pitchFamily="66" charset="0"/>
              </a:rPr>
              <a:t> group at school, you wish you could be a part of, is standing together in a circle, talking and laughing behind the cafeteria during lunch.  They are passing around something you can’t see, they see you and invite you to join them if you wont tell.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3337010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3785652"/>
          </a:xfrm>
          <a:prstGeom prst="rect">
            <a:avLst/>
          </a:prstGeom>
          <a:noFill/>
        </p:spPr>
        <p:txBody>
          <a:bodyPr wrap="square" rtlCol="0">
            <a:spAutoFit/>
          </a:bodyPr>
          <a:lstStyle/>
          <a:p>
            <a:r>
              <a:rPr lang="en-US" sz="2400" dirty="0" smtClean="0">
                <a:latin typeface="Comic Sans MS" panose="030F0702030302020204" pitchFamily="66" charset="0"/>
              </a:rPr>
              <a:t>Scenario 7 The Huddle:</a:t>
            </a:r>
          </a:p>
          <a:p>
            <a:endParaRPr lang="en-US" sz="2400" dirty="0">
              <a:latin typeface="Comic Sans MS" panose="030F0702030302020204" pitchFamily="66" charset="0"/>
            </a:endParaRPr>
          </a:p>
          <a:p>
            <a:r>
              <a:rPr lang="en-US" sz="2400" dirty="0">
                <a:latin typeface="Comic Sans MS" panose="030F0702030302020204" pitchFamily="66" charset="0"/>
              </a:rPr>
              <a:t>A</a:t>
            </a:r>
            <a:r>
              <a:rPr lang="en-US" sz="2400" dirty="0" smtClean="0">
                <a:latin typeface="Comic Sans MS" panose="030F0702030302020204" pitchFamily="66" charset="0"/>
              </a:rPr>
              <a:t> group at school, you wish you could be a part of, is standing together in a circle, talking and laughing behind the cafeteria before school.  They are drinking something and passing it around. They see you and invite you to join them if you wont tell.  </a:t>
            </a:r>
          </a:p>
          <a:p>
            <a:endParaRPr lang="en-US" sz="2400" dirty="0">
              <a:latin typeface="Comic Sans MS" panose="030F0702030302020204" pitchFamily="66" charset="0"/>
            </a:endParaRPr>
          </a:p>
          <a:p>
            <a:r>
              <a:rPr lang="en-US" sz="2400" dirty="0" smtClean="0">
                <a:latin typeface="Comic Sans MS" panose="030F0702030302020204" pitchFamily="66" charset="0"/>
              </a:rPr>
              <a:t>What are some ways you can refuse, report and seek help in this situation?</a:t>
            </a:r>
            <a:endParaRPr lang="en-US" sz="2400" dirty="0">
              <a:latin typeface="Comic Sans MS" panose="030F0702030302020204" pitchFamily="66" charset="0"/>
            </a:endParaRPr>
          </a:p>
        </p:txBody>
      </p:sp>
    </p:spTree>
    <p:extLst>
      <p:ext uri="{BB962C8B-B14F-4D97-AF65-F5344CB8AC3E}">
        <p14:creationId xmlns:p14="http://schemas.microsoft.com/office/powerpoint/2010/main" val="5273529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488</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Arizona Bar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6</cp:revision>
  <dcterms:created xsi:type="dcterms:W3CDTF">2015-11-12T18:50:46Z</dcterms:created>
  <dcterms:modified xsi:type="dcterms:W3CDTF">2015-11-12T20:03:18Z</dcterms:modified>
</cp:coreProperties>
</file>