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  <p:sldId id="273" r:id="rId6"/>
    <p:sldId id="258" r:id="rId7"/>
    <p:sldId id="274" r:id="rId8"/>
    <p:sldId id="259" r:id="rId9"/>
    <p:sldId id="275" r:id="rId10"/>
    <p:sldId id="260" r:id="rId11"/>
    <p:sldId id="276" r:id="rId12"/>
    <p:sldId id="261" r:id="rId13"/>
    <p:sldId id="262" r:id="rId14"/>
    <p:sldId id="263" r:id="rId15"/>
    <p:sldId id="264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eer Pressure Response Cards" id="{B1C1D8DD-0C58-4715-8B09-2A3EDCDF8529}">
          <p14:sldIdLst>
            <p14:sldId id="257"/>
            <p14:sldId id="273"/>
            <p14:sldId id="258"/>
            <p14:sldId id="274"/>
            <p14:sldId id="259"/>
            <p14:sldId id="275"/>
            <p14:sldId id="260"/>
            <p14:sldId id="276"/>
          </p14:sldIdLst>
        </p14:section>
        <p14:section name="Card Key" id="{3D490B58-3696-4534-94DE-FA8C874C843F}">
          <p14:sldIdLst>
            <p14:sldId id="261"/>
            <p14:sldId id="262"/>
            <p14:sldId id="263"/>
            <p14:sldId id="26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ennifer Castro" initials="JC" lastIdx="3" clrIdx="0">
    <p:extLst>
      <p:ext uri="{19B8F6BF-5375-455C-9EA6-DF929625EA0E}">
        <p15:presenceInfo xmlns:p15="http://schemas.microsoft.com/office/powerpoint/2012/main" userId="S::jcastro@azflse.org::51025939-3528-4acf-bc55-ae585ed119b6" providerId="AD"/>
      </p:ext>
    </p:extLst>
  </p:cmAuthor>
  <p:cmAuthor id="2" name="Diana Strouth" initials="DS" lastIdx="4" clrIdx="1">
    <p:extLst>
      <p:ext uri="{19B8F6BF-5375-455C-9EA6-DF929625EA0E}">
        <p15:presenceInfo xmlns:p15="http://schemas.microsoft.com/office/powerpoint/2012/main" userId="S::DStrouth@azflse.org::d3d32ec8-1dd8-4406-b4ce-d0b824b1575f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D6A5C1F-B941-435A-93D3-8198B1F314A0}" v="89" dt="2020-03-12T20:34:38.68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8" autoAdjust="0"/>
    <p:restoredTop sz="94660"/>
  </p:normalViewPr>
  <p:slideViewPr>
    <p:cSldViewPr snapToGrid="0">
      <p:cViewPr varScale="1">
        <p:scale>
          <a:sx n="97" d="100"/>
          <a:sy n="97" d="100"/>
        </p:scale>
        <p:origin x="68" y="2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7D62FE-56C0-49EA-8BFF-61481BF936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69462E-5745-4D95-9034-3FCD4E6E17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42A743-86F0-42C4-A57C-358580BCB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3870C-CF69-4E27-8487-A9EEAE2B2B9D}" type="datetimeFigureOut">
              <a:rPr lang="en-US" smtClean="0"/>
              <a:t>7/27/2021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A454EA-45A1-49A6-88F1-6490FC4A36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5C2961-C8E2-49B7-A923-7EF08DD3E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CA829-67DB-4A2B-B7CC-7D6E6E1B6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0536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7E042F-CB8C-413A-B9AE-11F090823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7E5A7E4-68A5-4FB9-982E-D6516C5161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DC8984-4FC5-499E-83A7-BB59282594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3870C-CF69-4E27-8487-A9EEAE2B2B9D}" type="datetimeFigureOut">
              <a:rPr lang="en-US" smtClean="0"/>
              <a:t>7/27/2021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6E43FE-51C6-4BE0-A1FE-C489D5334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521A68-5118-483C-AAC9-2ED0BE506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CA829-67DB-4A2B-B7CC-7D6E6E1B6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4086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5083F65-C3FD-4E44-87AB-1A6FEE14FB4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6FAD37-521C-46E4-B993-11B088709D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BCB8D4-0AC4-46FC-9CE0-2A91051B56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3870C-CF69-4E27-8487-A9EEAE2B2B9D}" type="datetimeFigureOut">
              <a:rPr lang="en-US" smtClean="0"/>
              <a:t>7/27/2021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C6DA9E-921D-4621-8FA5-7A032038C8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893E0-FEDD-4350-A3EA-63AEFF062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CA829-67DB-4A2B-B7CC-7D6E6E1B6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6140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E0927D-A5DF-451B-B4FE-A95440B170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E602B9-E5F3-4542-BA66-71F441EF10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0B4031-26FF-4ACE-B246-B24E550F9F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3870C-CF69-4E27-8487-A9EEAE2B2B9D}" type="datetimeFigureOut">
              <a:rPr lang="en-US" smtClean="0"/>
              <a:t>7/27/2021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059F07-7340-4812-874B-FD1A0411C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F8E609-BE81-4A34-BFAF-23F663BF03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CA829-67DB-4A2B-B7CC-7D6E6E1B6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756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BF56D3-0B07-4211-B6A5-13DA09BE94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2E3B86-23C6-400F-8354-858DDCA371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29CF6A-72A4-4670-B593-C09781B089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3870C-CF69-4E27-8487-A9EEAE2B2B9D}" type="datetimeFigureOut">
              <a:rPr lang="en-US" smtClean="0"/>
              <a:t>7/27/2021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D08348-39C2-4C6D-8769-9CEF51F96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21FA6F-9C20-48E2-BFB5-C0297879A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CA829-67DB-4A2B-B7CC-7D6E6E1B6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959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EE01C-9529-459E-9E6D-B9DC0DFC9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4936FF-2DD3-4934-9365-0711BA0A5D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F8CCDF-87D5-4327-8DC8-B71A737293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90A3AB-B177-42E7-807B-3217395CD0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3870C-CF69-4E27-8487-A9EEAE2B2B9D}" type="datetimeFigureOut">
              <a:rPr lang="en-US" smtClean="0"/>
              <a:t>7/27/2021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1A2EBB-D760-4BD8-89BC-9EF03C38F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6E2116-E303-4EDE-A953-279E60780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CA829-67DB-4A2B-B7CC-7D6E6E1B6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265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E2DB18-C8FA-4422-9D1F-950DFDD1E2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8F05D5-5553-4243-A6AD-F3D099B8DD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E60C479-07AB-4932-9FDC-022F6BF80C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9B04025-4B04-47F2-9AF9-16C2D2EBB8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FC810BE-F57C-4E33-A145-98120CAD04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0BC922F-668A-485D-AAB0-74DF0B90C7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3870C-CF69-4E27-8487-A9EEAE2B2B9D}" type="datetimeFigureOut">
              <a:rPr lang="en-US" smtClean="0"/>
              <a:t>7/27/2021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266B77-48FF-4F66-AE11-3162FE936E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CE664A7-4041-4662-BBBB-C9F4E19D5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CA829-67DB-4A2B-B7CC-7D6E6E1B6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3499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D961A2-2C9A-4627-B5DB-8E4648AF2F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EFFDFE-DEEC-4FDA-B09A-74CCA2AABE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3870C-CF69-4E27-8487-A9EEAE2B2B9D}" type="datetimeFigureOut">
              <a:rPr lang="en-US" smtClean="0"/>
              <a:t>7/27/2021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C8E9D4-FEBB-44E2-9A00-3C06B6F5C4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DF9C03-8496-467F-82C3-C26C2B1953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CA829-67DB-4A2B-B7CC-7D6E6E1B6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7275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B9575D6-3193-49A2-BE2E-74CEF808CF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3870C-CF69-4E27-8487-A9EEAE2B2B9D}" type="datetimeFigureOut">
              <a:rPr lang="en-US" smtClean="0"/>
              <a:t>7/27/2021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D3DD41C-C342-4EE2-B52D-6E2A23659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D7C8D2-8953-4A2B-B75B-E88C1A980C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CA829-67DB-4A2B-B7CC-7D6E6E1B6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4361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8448CE-D817-4557-9559-959E7B4DBF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DC546C-84CE-4126-BFA3-AA061F5238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7CC1B1-E3AC-4AA7-80B8-875DFB92A8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78CCF4-B3F0-48AA-A209-87EE2C9B54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3870C-CF69-4E27-8487-A9EEAE2B2B9D}" type="datetimeFigureOut">
              <a:rPr lang="en-US" smtClean="0"/>
              <a:t>7/27/2021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5B91A0-DDC0-4D8D-916E-62EF1786C2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B27E9F-1284-43D3-80DE-91C69DB096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CA829-67DB-4A2B-B7CC-7D6E6E1B6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7777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D5DB8-D1AC-486E-B850-20DE3AE1A8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2A4ADD-1884-4B1A-9E5E-3F6BA05FF4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68DDAD-AB76-4B0D-99CC-D8C289292F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4E1C76-D6F1-461B-821D-FBB022DAF8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3870C-CF69-4E27-8487-A9EEAE2B2B9D}" type="datetimeFigureOut">
              <a:rPr lang="en-US" smtClean="0"/>
              <a:t>7/27/2021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88A1C0-AD99-4DFB-AD91-E734BCE981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64C064-2A81-4910-B921-3C452C5EC5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CA829-67DB-4A2B-B7CC-7D6E6E1B6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587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785777B-FD01-40A1-A5BF-5552B6B0A6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1FDF56-BBFC-4917-8DB7-94E6D34CAF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47E4F2-850A-4DF7-93D2-2E38E4C831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53870C-CF69-4E27-8487-A9EEAE2B2B9D}" type="datetimeFigureOut">
              <a:rPr lang="en-US" smtClean="0"/>
              <a:t>7/27/2021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787E50-BFA0-494E-92E9-14997558E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42F8B1-3C7B-4908-8B51-C88C845482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CA829-67DB-4A2B-B7CC-7D6E6E1B6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670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808B30D-861E-493B-8638-453D45DE3797}"/>
              </a:ext>
            </a:extLst>
          </p:cNvPr>
          <p:cNvSpPr/>
          <p:nvPr/>
        </p:nvSpPr>
        <p:spPr>
          <a:xfrm>
            <a:off x="326571" y="106136"/>
            <a:ext cx="11674929" cy="66457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1DE59EC-7325-4224-83F0-FFFFF20B6ABC}"/>
              </a:ext>
            </a:extLst>
          </p:cNvPr>
          <p:cNvSpPr txBox="1"/>
          <p:nvPr/>
        </p:nvSpPr>
        <p:spPr>
          <a:xfrm>
            <a:off x="326571" y="424543"/>
            <a:ext cx="1134155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Comic Sans MS" panose="030F0702030302020204" pitchFamily="66" charset="0"/>
              </a:rPr>
              <a:t>Group A</a:t>
            </a:r>
          </a:p>
          <a:p>
            <a:pPr algn="ctr"/>
            <a:r>
              <a:rPr lang="en-US" sz="2000" dirty="0">
                <a:latin typeface="Comic Sans MS" panose="030F0702030302020204" pitchFamily="66" charset="0"/>
              </a:rPr>
              <a:t>What ways can you say, “No” to peers who are pressuring you do something you know is wrong?</a:t>
            </a:r>
          </a:p>
          <a:p>
            <a:pPr algn="ctr"/>
            <a:endParaRPr lang="en-US" sz="2000" dirty="0">
              <a:latin typeface="Comic Sans MS" panose="030F0702030302020204" pitchFamily="66" charset="0"/>
            </a:endParaRPr>
          </a:p>
          <a:p>
            <a:r>
              <a:rPr lang="en-US" sz="2000" dirty="0">
                <a:latin typeface="Comic Sans MS" panose="030F0702030302020204" pitchFamily="66" charset="0"/>
              </a:rPr>
              <a:t>Example:  Shake your head, no.</a:t>
            </a:r>
          </a:p>
        </p:txBody>
      </p:sp>
    </p:spTree>
    <p:extLst>
      <p:ext uri="{BB962C8B-B14F-4D97-AF65-F5344CB8AC3E}">
        <p14:creationId xmlns:p14="http://schemas.microsoft.com/office/powerpoint/2010/main" val="14808784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808B30D-861E-493B-8638-453D45DE3797}"/>
              </a:ext>
            </a:extLst>
          </p:cNvPr>
          <p:cNvSpPr/>
          <p:nvPr/>
        </p:nvSpPr>
        <p:spPr>
          <a:xfrm>
            <a:off x="171450" y="106136"/>
            <a:ext cx="5924549" cy="66457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CFF0214-5EB3-4F59-93AB-9E4649E1023C}"/>
              </a:ext>
            </a:extLst>
          </p:cNvPr>
          <p:cNvSpPr/>
          <p:nvPr/>
        </p:nvSpPr>
        <p:spPr>
          <a:xfrm>
            <a:off x="6188530" y="106136"/>
            <a:ext cx="5924548" cy="66457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1DE59EC-7325-4224-83F0-FFFFF20B6ABC}"/>
              </a:ext>
            </a:extLst>
          </p:cNvPr>
          <p:cNvSpPr txBox="1"/>
          <p:nvPr/>
        </p:nvSpPr>
        <p:spPr>
          <a:xfrm>
            <a:off x="345620" y="171450"/>
            <a:ext cx="5576208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000" dirty="0">
              <a:latin typeface="Comic Sans MS" panose="030F0702030302020204" pitchFamily="66" charset="0"/>
            </a:endParaRPr>
          </a:p>
          <a:p>
            <a:pPr algn="ctr"/>
            <a:r>
              <a:rPr lang="en-US" sz="2000" b="1" dirty="0">
                <a:latin typeface="Comic Sans MS" panose="030F0702030302020204" pitchFamily="66" charset="0"/>
              </a:rPr>
              <a:t>Group C</a:t>
            </a:r>
          </a:p>
          <a:p>
            <a:pPr algn="ctr"/>
            <a:r>
              <a:rPr lang="en-US" sz="2000" dirty="0">
                <a:latin typeface="Comic Sans MS" panose="030F0702030302020204" pitchFamily="66" charset="0"/>
              </a:rPr>
              <a:t>What ways can you ignore negative comments such as gossip and rumors from peers, so you are not tempted to join in? </a:t>
            </a:r>
          </a:p>
          <a:p>
            <a:pPr algn="ctr"/>
            <a:endParaRPr lang="en-US" sz="2000" dirty="0">
              <a:latin typeface="Comic Sans MS" panose="030F0702030302020204" pitchFamily="66" charset="0"/>
            </a:endParaRPr>
          </a:p>
          <a:p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Possible Responses: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Change the subject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Act like you don’t know what is being said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Act distracted by something else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Pretend you got a phone call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Act busy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Start a conversation with someone not related to the negative comments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Say, “</a:t>
            </a:r>
            <a:r>
              <a:rPr lang="en-US" sz="20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Shhh</a:t>
            </a: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” we are not supposed to be talking now.”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If you suspect that a group is gossiping or someone has that reputation, avoid them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Comic Sans MS" panose="030F0702030302020204" pitchFamily="66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Comic Sans MS" panose="030F0702030302020204" pitchFamily="66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Comic Sans MS" panose="030F0702030302020204" pitchFamily="66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AED714B-4063-4239-ABA8-0111B145082C}"/>
              </a:ext>
            </a:extLst>
          </p:cNvPr>
          <p:cNvSpPr txBox="1"/>
          <p:nvPr/>
        </p:nvSpPr>
        <p:spPr>
          <a:xfrm>
            <a:off x="6188530" y="171450"/>
            <a:ext cx="557620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000" dirty="0">
              <a:latin typeface="Comic Sans MS" panose="030F0702030302020204" pitchFamily="66" charset="0"/>
            </a:endParaRPr>
          </a:p>
          <a:p>
            <a:pPr algn="ctr"/>
            <a:r>
              <a:rPr lang="en-US" sz="2000" b="1" dirty="0">
                <a:latin typeface="Comic Sans MS" panose="030F0702030302020204" pitchFamily="66" charset="0"/>
              </a:rPr>
              <a:t>Group D</a:t>
            </a:r>
          </a:p>
          <a:p>
            <a:pPr algn="ctr"/>
            <a:r>
              <a:rPr lang="en-US" sz="2000" dirty="0">
                <a:latin typeface="Comic Sans MS" panose="030F0702030302020204" pitchFamily="66" charset="0"/>
              </a:rPr>
              <a:t>What excuses can you use to avoid going along with negative ideas from peers and still feel accepted by them?</a:t>
            </a:r>
          </a:p>
          <a:p>
            <a:endParaRPr lang="en-US" sz="2000" dirty="0">
              <a:latin typeface="Comic Sans MS" panose="030F0702030302020204" pitchFamily="66" charset="0"/>
            </a:endParaRPr>
          </a:p>
          <a:p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Possible Responses: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“I have chores to do.”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“I need to get my homework done.”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“Ill get into so much trouble!”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“I have to watch my little brother.”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“My dad is picking me up.”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“I’m getting drug tested today.”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“I’m late for…”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“I just got out of trouble.”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30806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808B30D-861E-493B-8638-453D45DE3797}"/>
              </a:ext>
            </a:extLst>
          </p:cNvPr>
          <p:cNvSpPr/>
          <p:nvPr/>
        </p:nvSpPr>
        <p:spPr>
          <a:xfrm>
            <a:off x="171450" y="106136"/>
            <a:ext cx="5924549" cy="66457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CFF0214-5EB3-4F59-93AB-9E4649E1023C}"/>
              </a:ext>
            </a:extLst>
          </p:cNvPr>
          <p:cNvSpPr/>
          <p:nvPr/>
        </p:nvSpPr>
        <p:spPr>
          <a:xfrm>
            <a:off x="6188530" y="106136"/>
            <a:ext cx="5924548" cy="66457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1DE59EC-7325-4224-83F0-FFFFF20B6ABC}"/>
              </a:ext>
            </a:extLst>
          </p:cNvPr>
          <p:cNvSpPr txBox="1"/>
          <p:nvPr/>
        </p:nvSpPr>
        <p:spPr>
          <a:xfrm>
            <a:off x="326572" y="195943"/>
            <a:ext cx="5576208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000" dirty="0">
              <a:latin typeface="Comic Sans MS" panose="030F0702030302020204" pitchFamily="66" charset="0"/>
            </a:endParaRPr>
          </a:p>
          <a:p>
            <a:pPr algn="ctr"/>
            <a:r>
              <a:rPr lang="en-US" sz="2000" b="1" dirty="0">
                <a:latin typeface="Comic Sans MS" panose="030F0702030302020204" pitchFamily="66" charset="0"/>
              </a:rPr>
              <a:t>Group E</a:t>
            </a:r>
          </a:p>
          <a:p>
            <a:pPr algn="ctr"/>
            <a:r>
              <a:rPr lang="en-US" sz="2000" dirty="0">
                <a:latin typeface="Comic Sans MS" panose="030F0702030302020204" pitchFamily="66" charset="0"/>
              </a:rPr>
              <a:t>What can you say to change the subject when peers are pressuring you to do something you will get in trouble for?</a:t>
            </a:r>
          </a:p>
          <a:p>
            <a:pPr algn="ctr"/>
            <a:endParaRPr lang="en-US" sz="2000" dirty="0">
              <a:latin typeface="Comic Sans MS" panose="030F0702030302020204" pitchFamily="66" charset="0"/>
            </a:endParaRPr>
          </a:p>
          <a:p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Possible Responses: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“Guess what I just heard about…?”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“What are you wearing…?”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“Did you see the game last night?”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“What’s that?”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“What homework was assigned in Math?”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“I’m hungry, does anyone have something to eat?”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“Look at this hilarious video.”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“Does my hair look okay?”</a:t>
            </a:r>
            <a:br>
              <a:rPr lang="en-US" sz="2000" dirty="0">
                <a:latin typeface="Comic Sans MS" panose="030F0702030302020204" pitchFamily="66" charset="0"/>
              </a:rPr>
            </a:br>
            <a:endParaRPr lang="en-US" sz="2000" dirty="0">
              <a:latin typeface="Comic Sans MS" panose="030F0702030302020204" pitchFamily="66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AED714B-4063-4239-ABA8-0111B145082C}"/>
              </a:ext>
            </a:extLst>
          </p:cNvPr>
          <p:cNvSpPr txBox="1"/>
          <p:nvPr/>
        </p:nvSpPr>
        <p:spPr>
          <a:xfrm>
            <a:off x="6251120" y="195943"/>
            <a:ext cx="5576208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000" dirty="0">
              <a:latin typeface="Comic Sans MS" panose="030F0702030302020204" pitchFamily="66" charset="0"/>
            </a:endParaRPr>
          </a:p>
          <a:p>
            <a:pPr algn="ctr"/>
            <a:r>
              <a:rPr lang="en-US" sz="2000" b="1" dirty="0">
                <a:latin typeface="Comic Sans MS" panose="030F0702030302020204" pitchFamily="66" charset="0"/>
              </a:rPr>
              <a:t>Group F</a:t>
            </a:r>
          </a:p>
          <a:p>
            <a:pPr algn="ctr"/>
            <a:r>
              <a:rPr lang="en-US" sz="2000" dirty="0">
                <a:latin typeface="Comic Sans MS" panose="030F0702030302020204" pitchFamily="66" charset="0"/>
              </a:rPr>
              <a:t>What funny thing can you say to switch the focus from risky plans your friends keep trying to get you to do with them?</a:t>
            </a:r>
          </a:p>
          <a:p>
            <a:endParaRPr lang="en-US" sz="2000" dirty="0">
              <a:latin typeface="Comic Sans MS" panose="030F0702030302020204" pitchFamily="66" charset="0"/>
            </a:endParaRPr>
          </a:p>
          <a:p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Possible Responses: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Sorry, I can’t, I have to rearrange my underwear drawer.”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“Darn, I can’t, I have a date with (Teen heart throb)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“Nope, I’m in my chill zone tonight.”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“No, Stranger Things is on tonight.”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“I’m washing my hair.”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“I already have another secret mission tonight, I can’t tell you about it, it’s a secret.”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Sure, like no one has ever got caught for that!”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“Depends, how fun is death?”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8091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808B30D-861E-493B-8638-453D45DE3797}"/>
              </a:ext>
            </a:extLst>
          </p:cNvPr>
          <p:cNvSpPr/>
          <p:nvPr/>
        </p:nvSpPr>
        <p:spPr>
          <a:xfrm>
            <a:off x="171450" y="106136"/>
            <a:ext cx="5924549" cy="66457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CFF0214-5EB3-4F59-93AB-9E4649E1023C}"/>
              </a:ext>
            </a:extLst>
          </p:cNvPr>
          <p:cNvSpPr/>
          <p:nvPr/>
        </p:nvSpPr>
        <p:spPr>
          <a:xfrm>
            <a:off x="6188530" y="106136"/>
            <a:ext cx="5924548" cy="66457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1DE59EC-7325-4224-83F0-FFFFF20B6ABC}"/>
              </a:ext>
            </a:extLst>
          </p:cNvPr>
          <p:cNvSpPr txBox="1"/>
          <p:nvPr/>
        </p:nvSpPr>
        <p:spPr>
          <a:xfrm>
            <a:off x="326571" y="424543"/>
            <a:ext cx="5576208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Comic Sans MS" panose="030F0702030302020204" pitchFamily="66" charset="0"/>
              </a:rPr>
              <a:t>Group G</a:t>
            </a:r>
          </a:p>
          <a:p>
            <a:pPr algn="ctr"/>
            <a:r>
              <a:rPr lang="en-US" sz="2000" dirty="0">
                <a:latin typeface="Comic Sans MS" panose="030F0702030302020204" pitchFamily="66" charset="0"/>
              </a:rPr>
              <a:t>What alternatives can you provide instead of going along with risky behaviors your peers are doing?</a:t>
            </a:r>
          </a:p>
          <a:p>
            <a:pPr algn="ctr"/>
            <a:endParaRPr lang="en-US" sz="2000" dirty="0">
              <a:latin typeface="Comic Sans MS" panose="030F0702030302020204" pitchFamily="66" charset="0"/>
            </a:endParaRPr>
          </a:p>
          <a:p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Possible Responses: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Pretend you are working hard on something else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“Let’s play video games.”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“Let’s shoot some hoops.”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“Let’s give each other glow-ups.”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“Let’s hang out at the mall.”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Grab your skateboard and let’ go to the park.”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“Help me make this new recipe I saw on Top Chef.”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Comic Sans MS" panose="030F0702030302020204" pitchFamily="66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AED714B-4063-4239-ABA8-0111B145082C}"/>
              </a:ext>
            </a:extLst>
          </p:cNvPr>
          <p:cNvSpPr txBox="1"/>
          <p:nvPr/>
        </p:nvSpPr>
        <p:spPr>
          <a:xfrm>
            <a:off x="6444342" y="424543"/>
            <a:ext cx="5576208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Comic Sans MS" panose="030F0702030302020204" pitchFamily="66" charset="0"/>
              </a:rPr>
              <a:t>Group H</a:t>
            </a:r>
          </a:p>
          <a:p>
            <a:pPr algn="ctr"/>
            <a:r>
              <a:rPr lang="en-US" sz="2000" dirty="0">
                <a:latin typeface="Comic Sans MS" panose="030F0702030302020204" pitchFamily="66" charset="0"/>
              </a:rPr>
              <a:t>What comments can you make to indicate you do not approve of risky plans your peers keep trying to talk you into??</a:t>
            </a:r>
          </a:p>
          <a:p>
            <a:endParaRPr lang="en-US" sz="2000" dirty="0">
              <a:latin typeface="Comic Sans MS" panose="030F0702030302020204" pitchFamily="66" charset="0"/>
            </a:endParaRPr>
          </a:p>
          <a:p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Possible Responses: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“Do you know how much trouble we can get into?”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“I’m your friend so that is why I am not going with you.”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“Have you thought this through? I have.”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“What do you think will happen next?  I know I do not like how this ends.”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“That would embarrass me to do that.”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“I don’t want to be friends if that is how you think.”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42301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FF0214-5EB3-4F59-93AB-9E4649E1023C}"/>
              </a:ext>
            </a:extLst>
          </p:cNvPr>
          <p:cNvSpPr/>
          <p:nvPr/>
        </p:nvSpPr>
        <p:spPr>
          <a:xfrm>
            <a:off x="171450" y="106136"/>
            <a:ext cx="11941628" cy="66457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AED714B-4063-4239-ABA8-0111B145082C}"/>
              </a:ext>
            </a:extLst>
          </p:cNvPr>
          <p:cNvSpPr txBox="1"/>
          <p:nvPr/>
        </p:nvSpPr>
        <p:spPr>
          <a:xfrm>
            <a:off x="381000" y="424543"/>
            <a:ext cx="1163955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Comic Sans MS" panose="030F0702030302020204" pitchFamily="66" charset="0"/>
              </a:rPr>
              <a:t>Group B</a:t>
            </a:r>
          </a:p>
          <a:p>
            <a:pPr algn="ctr"/>
            <a:r>
              <a:rPr lang="en-US" sz="2000" dirty="0">
                <a:latin typeface="Comic Sans MS" panose="030F0702030302020204" pitchFamily="66" charset="0"/>
              </a:rPr>
              <a:t>What could you do when walking away from peers when the conversation is heading in a direction you do not want to be a part of?</a:t>
            </a:r>
          </a:p>
          <a:p>
            <a:endParaRPr lang="en-US" sz="2000" dirty="0">
              <a:latin typeface="Comic Sans MS" panose="030F0702030302020204" pitchFamily="66" charset="0"/>
            </a:endParaRPr>
          </a:p>
          <a:p>
            <a:r>
              <a:rPr lang="en-US" sz="2000" dirty="0">
                <a:latin typeface="Comic Sans MS" panose="030F0702030302020204" pitchFamily="66" charset="0"/>
              </a:rPr>
              <a:t>Example:  avoid looking scared by looking straight ahead instead of down</a:t>
            </a:r>
          </a:p>
        </p:txBody>
      </p:sp>
    </p:spTree>
    <p:extLst>
      <p:ext uri="{BB962C8B-B14F-4D97-AF65-F5344CB8AC3E}">
        <p14:creationId xmlns:p14="http://schemas.microsoft.com/office/powerpoint/2010/main" val="24984207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808B30D-861E-493B-8638-453D45DE3797}"/>
              </a:ext>
            </a:extLst>
          </p:cNvPr>
          <p:cNvSpPr/>
          <p:nvPr/>
        </p:nvSpPr>
        <p:spPr>
          <a:xfrm>
            <a:off x="345620" y="0"/>
            <a:ext cx="11732080" cy="66457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1DE59EC-7325-4224-83F0-FFFFF20B6ABC}"/>
              </a:ext>
            </a:extLst>
          </p:cNvPr>
          <p:cNvSpPr txBox="1"/>
          <p:nvPr/>
        </p:nvSpPr>
        <p:spPr>
          <a:xfrm>
            <a:off x="345620" y="171450"/>
            <a:ext cx="1173208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000" dirty="0">
              <a:latin typeface="Comic Sans MS" panose="030F0702030302020204" pitchFamily="66" charset="0"/>
            </a:endParaRPr>
          </a:p>
          <a:p>
            <a:pPr algn="ctr"/>
            <a:r>
              <a:rPr lang="en-US" sz="2000" b="1" dirty="0">
                <a:latin typeface="Comic Sans MS" panose="030F0702030302020204" pitchFamily="66" charset="0"/>
              </a:rPr>
              <a:t>Group C</a:t>
            </a:r>
          </a:p>
          <a:p>
            <a:pPr algn="ctr"/>
            <a:r>
              <a:rPr lang="en-US" sz="2000" dirty="0">
                <a:latin typeface="Comic Sans MS" panose="030F0702030302020204" pitchFamily="66" charset="0"/>
              </a:rPr>
              <a:t>What ways can you ignore negative comments such as gossip and rumors from peers, so you are not tempted to join in? </a:t>
            </a:r>
          </a:p>
          <a:p>
            <a:pPr algn="ctr"/>
            <a:endParaRPr lang="en-US" sz="2000" dirty="0">
              <a:latin typeface="Comic Sans MS" panose="030F0702030302020204" pitchFamily="66" charset="0"/>
            </a:endParaRPr>
          </a:p>
          <a:p>
            <a:r>
              <a:rPr lang="en-US" sz="2000" dirty="0">
                <a:latin typeface="Comic Sans MS" panose="030F0702030302020204" pitchFamily="66" charset="0"/>
              </a:rPr>
              <a:t>Example: Change the subject.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Comic Sans MS" panose="030F0702030302020204" pitchFamily="66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Comic Sans MS" panose="030F0702030302020204" pitchFamily="66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61634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FF0214-5EB3-4F59-93AB-9E4649E1023C}"/>
              </a:ext>
            </a:extLst>
          </p:cNvPr>
          <p:cNvSpPr/>
          <p:nvPr/>
        </p:nvSpPr>
        <p:spPr>
          <a:xfrm>
            <a:off x="142875" y="106136"/>
            <a:ext cx="11970203" cy="66457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AED714B-4063-4239-ABA8-0111B145082C}"/>
              </a:ext>
            </a:extLst>
          </p:cNvPr>
          <p:cNvSpPr txBox="1"/>
          <p:nvPr/>
        </p:nvSpPr>
        <p:spPr>
          <a:xfrm>
            <a:off x="266700" y="171450"/>
            <a:ext cx="1149803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000" dirty="0">
              <a:latin typeface="Comic Sans MS" panose="030F0702030302020204" pitchFamily="66" charset="0"/>
            </a:endParaRPr>
          </a:p>
          <a:p>
            <a:pPr algn="ctr"/>
            <a:r>
              <a:rPr lang="en-US" sz="2000" b="1" dirty="0">
                <a:latin typeface="Comic Sans MS" panose="030F0702030302020204" pitchFamily="66" charset="0"/>
              </a:rPr>
              <a:t>Group D</a:t>
            </a:r>
          </a:p>
          <a:p>
            <a:pPr algn="ctr"/>
            <a:r>
              <a:rPr lang="en-US" sz="2000" dirty="0">
                <a:latin typeface="Comic Sans MS" panose="030F0702030302020204" pitchFamily="66" charset="0"/>
              </a:rPr>
              <a:t>What excuses can you use to avoid going along with negative ideas from peers and still feel accepted by them?</a:t>
            </a:r>
          </a:p>
          <a:p>
            <a:endParaRPr lang="en-US" sz="2000" dirty="0">
              <a:latin typeface="Comic Sans MS" panose="030F0702030302020204" pitchFamily="66" charset="0"/>
            </a:endParaRPr>
          </a:p>
          <a:p>
            <a:r>
              <a:rPr lang="en-US" sz="2000" dirty="0">
                <a:latin typeface="Comic Sans MS" panose="030F0702030302020204" pitchFamily="66" charset="0"/>
              </a:rPr>
              <a:t>Example: “I have chores to do.”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47698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808B30D-861E-493B-8638-453D45DE3797}"/>
              </a:ext>
            </a:extLst>
          </p:cNvPr>
          <p:cNvSpPr/>
          <p:nvPr/>
        </p:nvSpPr>
        <p:spPr>
          <a:xfrm>
            <a:off x="257175" y="16329"/>
            <a:ext cx="11763375" cy="66457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1DE59EC-7325-4224-83F0-FFFFF20B6ABC}"/>
              </a:ext>
            </a:extLst>
          </p:cNvPr>
          <p:cNvSpPr txBox="1"/>
          <p:nvPr/>
        </p:nvSpPr>
        <p:spPr>
          <a:xfrm>
            <a:off x="326572" y="195943"/>
            <a:ext cx="1154157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000" dirty="0">
              <a:latin typeface="Comic Sans MS" panose="030F0702030302020204" pitchFamily="66" charset="0"/>
            </a:endParaRPr>
          </a:p>
          <a:p>
            <a:pPr algn="ctr"/>
            <a:r>
              <a:rPr lang="en-US" sz="2000" b="1" dirty="0">
                <a:latin typeface="Comic Sans MS" panose="030F0702030302020204" pitchFamily="66" charset="0"/>
              </a:rPr>
              <a:t>Group E</a:t>
            </a:r>
          </a:p>
          <a:p>
            <a:pPr algn="ctr"/>
            <a:r>
              <a:rPr lang="en-US" sz="2000" dirty="0">
                <a:latin typeface="Comic Sans MS" panose="030F0702030302020204" pitchFamily="66" charset="0"/>
              </a:rPr>
              <a:t>What can you say to change the subject when peers are pressuring you to do something you will get in trouble for?</a:t>
            </a:r>
          </a:p>
          <a:p>
            <a:pPr algn="ctr"/>
            <a:endParaRPr lang="en-US" sz="2000" dirty="0">
              <a:latin typeface="Comic Sans MS" panose="030F0702030302020204" pitchFamily="66" charset="0"/>
            </a:endParaRPr>
          </a:p>
          <a:p>
            <a:r>
              <a:rPr lang="en-US" sz="2000" dirty="0">
                <a:latin typeface="Comic Sans MS" panose="030F0702030302020204" pitchFamily="66" charset="0"/>
              </a:rPr>
              <a:t>Example: “Guess what I saw on Snap?”</a:t>
            </a:r>
          </a:p>
          <a:p>
            <a:br>
              <a:rPr lang="en-US" sz="2000" dirty="0">
                <a:latin typeface="Comic Sans MS" panose="030F0702030302020204" pitchFamily="66" charset="0"/>
              </a:rPr>
            </a:br>
            <a:endParaRPr lang="en-US" sz="2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85375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FF0214-5EB3-4F59-93AB-9E4649E1023C}"/>
              </a:ext>
            </a:extLst>
          </p:cNvPr>
          <p:cNvSpPr/>
          <p:nvPr/>
        </p:nvSpPr>
        <p:spPr>
          <a:xfrm>
            <a:off x="123825" y="16329"/>
            <a:ext cx="11979728" cy="66457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AED714B-4063-4239-ABA8-0111B145082C}"/>
              </a:ext>
            </a:extLst>
          </p:cNvPr>
          <p:cNvSpPr txBox="1"/>
          <p:nvPr/>
        </p:nvSpPr>
        <p:spPr>
          <a:xfrm>
            <a:off x="257175" y="195943"/>
            <a:ext cx="1157015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000" dirty="0">
              <a:latin typeface="Comic Sans MS" panose="030F0702030302020204" pitchFamily="66" charset="0"/>
            </a:endParaRPr>
          </a:p>
          <a:p>
            <a:pPr algn="ctr"/>
            <a:r>
              <a:rPr lang="en-US" sz="2000" b="1" dirty="0">
                <a:latin typeface="Comic Sans MS" panose="030F0702030302020204" pitchFamily="66" charset="0"/>
              </a:rPr>
              <a:t>Group F</a:t>
            </a:r>
          </a:p>
          <a:p>
            <a:pPr algn="ctr"/>
            <a:r>
              <a:rPr lang="en-US" sz="2000" dirty="0">
                <a:latin typeface="Comic Sans MS" panose="030F0702030302020204" pitchFamily="66" charset="0"/>
              </a:rPr>
              <a:t>What funny thing can you say to switch the focus from risky plans your friends keep trying to get you to do with them?</a:t>
            </a:r>
          </a:p>
          <a:p>
            <a:endParaRPr lang="en-US" sz="2000" dirty="0">
              <a:latin typeface="Comic Sans MS" panose="030F0702030302020204" pitchFamily="66" charset="0"/>
            </a:endParaRPr>
          </a:p>
          <a:p>
            <a:r>
              <a:rPr lang="en-US" sz="2000" dirty="0">
                <a:latin typeface="Comic Sans MS" panose="030F0702030302020204" pitchFamily="66" charset="0"/>
              </a:rPr>
              <a:t>Example:  Sorry, I can’t, I have to pick up my little brother.”</a:t>
            </a:r>
          </a:p>
        </p:txBody>
      </p:sp>
    </p:spTree>
    <p:extLst>
      <p:ext uri="{BB962C8B-B14F-4D97-AF65-F5344CB8AC3E}">
        <p14:creationId xmlns:p14="http://schemas.microsoft.com/office/powerpoint/2010/main" val="7785376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808B30D-861E-493B-8638-453D45DE3797}"/>
              </a:ext>
            </a:extLst>
          </p:cNvPr>
          <p:cNvSpPr/>
          <p:nvPr/>
        </p:nvSpPr>
        <p:spPr>
          <a:xfrm>
            <a:off x="171450" y="106136"/>
            <a:ext cx="11906250" cy="66457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1DE59EC-7325-4224-83F0-FFFFF20B6ABC}"/>
              </a:ext>
            </a:extLst>
          </p:cNvPr>
          <p:cNvSpPr txBox="1"/>
          <p:nvPr/>
        </p:nvSpPr>
        <p:spPr>
          <a:xfrm>
            <a:off x="326571" y="424543"/>
            <a:ext cx="1160825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Comic Sans MS" panose="030F0702030302020204" pitchFamily="66" charset="0"/>
              </a:rPr>
              <a:t>Group G</a:t>
            </a:r>
          </a:p>
          <a:p>
            <a:pPr algn="ctr"/>
            <a:r>
              <a:rPr lang="en-US" sz="2000" dirty="0">
                <a:latin typeface="Comic Sans MS" panose="030F0702030302020204" pitchFamily="66" charset="0"/>
              </a:rPr>
              <a:t>What alternatives can you provide instead of going along with risky behaviors your peers are doing?</a:t>
            </a:r>
          </a:p>
          <a:p>
            <a:pPr algn="ctr"/>
            <a:endParaRPr lang="en-US" sz="2000" dirty="0">
              <a:latin typeface="Comic Sans MS" panose="030F0702030302020204" pitchFamily="66" charset="0"/>
            </a:endParaRPr>
          </a:p>
          <a:p>
            <a:r>
              <a:rPr lang="en-US" sz="2000" dirty="0">
                <a:latin typeface="Comic Sans MS" panose="030F0702030302020204" pitchFamily="66" charset="0"/>
              </a:rPr>
              <a:t>Example:  pretend you are working hard on something else</a:t>
            </a:r>
          </a:p>
        </p:txBody>
      </p:sp>
    </p:spTree>
    <p:extLst>
      <p:ext uri="{BB962C8B-B14F-4D97-AF65-F5344CB8AC3E}">
        <p14:creationId xmlns:p14="http://schemas.microsoft.com/office/powerpoint/2010/main" val="8899220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FF0214-5EB3-4F59-93AB-9E4649E1023C}"/>
              </a:ext>
            </a:extLst>
          </p:cNvPr>
          <p:cNvSpPr/>
          <p:nvPr/>
        </p:nvSpPr>
        <p:spPr>
          <a:xfrm>
            <a:off x="171450" y="106136"/>
            <a:ext cx="11941628" cy="66457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AED714B-4063-4239-ABA8-0111B145082C}"/>
              </a:ext>
            </a:extLst>
          </p:cNvPr>
          <p:cNvSpPr txBox="1"/>
          <p:nvPr/>
        </p:nvSpPr>
        <p:spPr>
          <a:xfrm>
            <a:off x="352425" y="424543"/>
            <a:ext cx="1166812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omic Sans MS" panose="030F0702030302020204" pitchFamily="66" charset="0"/>
              </a:rPr>
              <a:t>Group H</a:t>
            </a:r>
          </a:p>
          <a:p>
            <a:pPr algn="ctr"/>
            <a:r>
              <a:rPr lang="en-US" sz="2000" dirty="0">
                <a:latin typeface="Comic Sans MS" panose="030F0702030302020204" pitchFamily="66" charset="0"/>
              </a:rPr>
              <a:t>What comments can you make to indicate you do not approve of risky plans your peers keep trying to talk you into?</a:t>
            </a:r>
          </a:p>
          <a:p>
            <a:endParaRPr lang="en-US" sz="2000" dirty="0">
              <a:latin typeface="Comic Sans MS" panose="030F0702030302020204" pitchFamily="66" charset="0"/>
            </a:endParaRPr>
          </a:p>
          <a:p>
            <a:r>
              <a:rPr lang="en-US" sz="2000" dirty="0">
                <a:latin typeface="Comic Sans MS" panose="030F0702030302020204" pitchFamily="66" charset="0"/>
              </a:rPr>
              <a:t>Example:  “Do you know how much trouble we can get into?”</a:t>
            </a:r>
          </a:p>
        </p:txBody>
      </p:sp>
    </p:spTree>
    <p:extLst>
      <p:ext uri="{BB962C8B-B14F-4D97-AF65-F5344CB8AC3E}">
        <p14:creationId xmlns:p14="http://schemas.microsoft.com/office/powerpoint/2010/main" val="36912819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808B30D-861E-493B-8638-453D45DE3797}"/>
              </a:ext>
            </a:extLst>
          </p:cNvPr>
          <p:cNvSpPr/>
          <p:nvPr/>
        </p:nvSpPr>
        <p:spPr>
          <a:xfrm>
            <a:off x="171450" y="106136"/>
            <a:ext cx="5924549" cy="66457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CFF0214-5EB3-4F59-93AB-9E4649E1023C}"/>
              </a:ext>
            </a:extLst>
          </p:cNvPr>
          <p:cNvSpPr/>
          <p:nvPr/>
        </p:nvSpPr>
        <p:spPr>
          <a:xfrm>
            <a:off x="6188530" y="106136"/>
            <a:ext cx="5924548" cy="66457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1DE59EC-7325-4224-83F0-FFFFF20B6ABC}"/>
              </a:ext>
            </a:extLst>
          </p:cNvPr>
          <p:cNvSpPr txBox="1"/>
          <p:nvPr/>
        </p:nvSpPr>
        <p:spPr>
          <a:xfrm>
            <a:off x="345620" y="489857"/>
            <a:ext cx="5576208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Comic Sans MS" panose="030F0702030302020204" pitchFamily="66" charset="0"/>
              </a:rPr>
              <a:t>Group A</a:t>
            </a:r>
          </a:p>
          <a:p>
            <a:pPr algn="ctr"/>
            <a:r>
              <a:rPr lang="en-US" sz="2000" dirty="0">
                <a:latin typeface="Comic Sans MS" panose="030F0702030302020204" pitchFamily="66" charset="0"/>
              </a:rPr>
              <a:t>What ways can you say, “No” to peers who are pressuring you do something you know is wrong ?</a:t>
            </a:r>
          </a:p>
          <a:p>
            <a:pPr algn="ctr"/>
            <a:endParaRPr lang="en-US" sz="2000" dirty="0">
              <a:latin typeface="Comic Sans MS" panose="030F0702030302020204" pitchFamily="66" charset="0"/>
            </a:endParaRPr>
          </a:p>
          <a:p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Possible Responses: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Shake your head, no.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“No thank you!”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“Pass.”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“I’m not interested.”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“No, I will never see tomorrow!”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“Not me!”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Comic Sans MS" panose="030F0702030302020204" pitchFamily="66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Comic Sans MS" panose="030F0702030302020204" pitchFamily="66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AED714B-4063-4239-ABA8-0111B145082C}"/>
              </a:ext>
            </a:extLst>
          </p:cNvPr>
          <p:cNvSpPr txBox="1"/>
          <p:nvPr/>
        </p:nvSpPr>
        <p:spPr>
          <a:xfrm>
            <a:off x="6444342" y="424543"/>
            <a:ext cx="5576208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Comic Sans MS" panose="030F0702030302020204" pitchFamily="66" charset="0"/>
              </a:rPr>
              <a:t>Group B</a:t>
            </a:r>
          </a:p>
          <a:p>
            <a:pPr algn="ctr"/>
            <a:r>
              <a:rPr lang="en-US" sz="2000" dirty="0">
                <a:latin typeface="Comic Sans MS" panose="030F0702030302020204" pitchFamily="66" charset="0"/>
              </a:rPr>
              <a:t>What could you do when walking away from peers when the conversation is heading in a direction you do not want to be a part of?</a:t>
            </a:r>
          </a:p>
          <a:p>
            <a:endParaRPr lang="en-US" sz="2000" dirty="0">
              <a:latin typeface="Comic Sans MS" panose="030F0702030302020204" pitchFamily="66" charset="0"/>
            </a:endParaRPr>
          </a:p>
          <a:p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Possible Responses: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Avoid looking scared by looking straight ahead instead of down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Walk away without drawing attention to you leaving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Eyes ahead with confidence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Keep walking away, don’t come right back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Say, “See </a:t>
            </a:r>
            <a:r>
              <a:rPr lang="en-US" sz="20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ya</a:t>
            </a: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 later.” over your shoulder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Leave as soon as you realize the conversation is heading for trouble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Don’t argue just say no in your own way and leave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Comic Sans MS" panose="030F0702030302020204" pitchFamily="66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76956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1B56CDCCB8E0B4E8CF709EB276FC179" ma:contentTypeVersion="10" ma:contentTypeDescription="Create a new document." ma:contentTypeScope="" ma:versionID="ffdf29f491c5fe3cd4f538c7223823b1">
  <xsd:schema xmlns:xsd="http://www.w3.org/2001/XMLSchema" xmlns:xs="http://www.w3.org/2001/XMLSchema" xmlns:p="http://schemas.microsoft.com/office/2006/metadata/properties" xmlns:ns3="937d9431-0b7c-4013-9535-160412eccd0d" targetNamespace="http://schemas.microsoft.com/office/2006/metadata/properties" ma:root="true" ma:fieldsID="cfdd3149dfd5007cef0592e94313285a" ns3:_="">
    <xsd:import namespace="937d9431-0b7c-4013-9535-160412eccd0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Location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37d9431-0b7c-4013-9535-160412eccd0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D93BF63-3110-4C6E-9756-EE26AF0A2CA3}">
  <ds:schemaRefs>
    <ds:schemaRef ds:uri="http://schemas.microsoft.com/office/infopath/2007/PartnerControls"/>
    <ds:schemaRef ds:uri="http://purl.org/dc/terms/"/>
    <ds:schemaRef ds:uri="http://schemas.microsoft.com/office/2006/documentManagement/types"/>
    <ds:schemaRef ds:uri="http://schemas.microsoft.com/office/2006/metadata/properties"/>
    <ds:schemaRef ds:uri="http://purl.org/dc/dcmitype/"/>
    <ds:schemaRef ds:uri="http://schemas.openxmlformats.org/package/2006/metadata/core-properties"/>
    <ds:schemaRef ds:uri="http://purl.org/dc/elements/1.1/"/>
    <ds:schemaRef ds:uri="937d9431-0b7c-4013-9535-160412eccd0d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B2E9B21A-00F3-49C1-ABE0-5B4026D26B7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37d9431-0b7c-4013-9535-160412eccd0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43ACD39-281D-49C7-B73C-7E1B8FD5444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413</TotalTime>
  <Words>1021</Words>
  <Application>Microsoft Office PowerPoint</Application>
  <PresentationFormat>Widescreen</PresentationFormat>
  <Paragraphs>134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Jennifer Castro</cp:lastModifiedBy>
  <cp:revision>18</cp:revision>
  <dcterms:created xsi:type="dcterms:W3CDTF">2020-03-12T17:55:55Z</dcterms:created>
  <dcterms:modified xsi:type="dcterms:W3CDTF">2021-07-28T00:39:12Z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0x010100D1B56CDCCB8E0B4E8CF709EB276FC179</vt:lpwstr>
  </property>
</Properties>
</file>