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Question Cards" id="{B7246CB6-8E61-4028-8553-680016B15B25}">
          <p14:sldIdLst>
            <p14:sldId id="256"/>
            <p14:sldId id="257"/>
          </p14:sldIdLst>
        </p14:section>
        <p14:section name="Closing Activity handout" id="{C42A3C72-EAA8-45E5-AAE3-F6DF5A178C09}">
          <p14:sldIdLst>
            <p14:sldId id="25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nnifer Castro" initials="JC" lastIdx="3" clrIdx="0">
    <p:extLst>
      <p:ext uri="{19B8F6BF-5375-455C-9EA6-DF929625EA0E}">
        <p15:presenceInfo xmlns:p15="http://schemas.microsoft.com/office/powerpoint/2012/main" userId="S-1-5-21-2994875558-459195724-1964723830-1622" providerId="AD"/>
      </p:ext>
    </p:extLst>
  </p:cmAuthor>
  <p:cmAuthor id="2" name="Diana Strouth" initials="DS" lastIdx="1" clrIdx="1">
    <p:extLst>
      <p:ext uri="{19B8F6BF-5375-455C-9EA6-DF929625EA0E}">
        <p15:presenceInfo xmlns:p15="http://schemas.microsoft.com/office/powerpoint/2012/main" userId="S-1-5-21-2994875558-459195724-1964723830-144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5" autoAdjust="0"/>
    <p:restoredTop sz="94660"/>
  </p:normalViewPr>
  <p:slideViewPr>
    <p:cSldViewPr snapToGrid="0">
      <p:cViewPr varScale="1">
        <p:scale>
          <a:sx n="57" d="100"/>
          <a:sy n="57" d="100"/>
        </p:scale>
        <p:origin x="55" y="5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F9741-FB1F-46DC-A933-9297AD64B0EF}" type="datetimeFigureOut">
              <a:rPr lang="en-US" smtClean="0"/>
              <a:t>10/21/2019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6CEAA-A7BF-432D-A660-39F109BF9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574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F9741-FB1F-46DC-A933-9297AD64B0EF}" type="datetimeFigureOut">
              <a:rPr lang="en-US" smtClean="0"/>
              <a:t>10/21/2019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6CEAA-A7BF-432D-A660-39F109BF9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0501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F9741-FB1F-46DC-A933-9297AD64B0EF}" type="datetimeFigureOut">
              <a:rPr lang="en-US" smtClean="0"/>
              <a:t>10/21/2019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6CEAA-A7BF-432D-A660-39F109BF9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778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F9741-FB1F-46DC-A933-9297AD64B0EF}" type="datetimeFigureOut">
              <a:rPr lang="en-US" smtClean="0"/>
              <a:t>10/21/2019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6CEAA-A7BF-432D-A660-39F109BF9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629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F9741-FB1F-46DC-A933-9297AD64B0EF}" type="datetimeFigureOut">
              <a:rPr lang="en-US" smtClean="0"/>
              <a:t>10/21/2019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6CEAA-A7BF-432D-A660-39F109BF9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367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F9741-FB1F-46DC-A933-9297AD64B0EF}" type="datetimeFigureOut">
              <a:rPr lang="en-US" smtClean="0"/>
              <a:t>10/21/2019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6CEAA-A7BF-432D-A660-39F109BF9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475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F9741-FB1F-46DC-A933-9297AD64B0EF}" type="datetimeFigureOut">
              <a:rPr lang="en-US" smtClean="0"/>
              <a:t>10/21/2019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6CEAA-A7BF-432D-A660-39F109BF9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328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F9741-FB1F-46DC-A933-9297AD64B0EF}" type="datetimeFigureOut">
              <a:rPr lang="en-US" smtClean="0"/>
              <a:t>10/21/2019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6CEAA-A7BF-432D-A660-39F109BF9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262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F9741-FB1F-46DC-A933-9297AD64B0EF}" type="datetimeFigureOut">
              <a:rPr lang="en-US" smtClean="0"/>
              <a:t>10/21/2019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6CEAA-A7BF-432D-A660-39F109BF9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33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F9741-FB1F-46DC-A933-9297AD64B0EF}" type="datetimeFigureOut">
              <a:rPr lang="en-US" smtClean="0"/>
              <a:t>10/21/2019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6CEAA-A7BF-432D-A660-39F109BF9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348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F9741-FB1F-46DC-A933-9297AD64B0EF}" type="datetimeFigureOut">
              <a:rPr lang="en-US" smtClean="0"/>
              <a:t>10/21/2019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6CEAA-A7BF-432D-A660-39F109BF9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953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F9741-FB1F-46DC-A933-9297AD64B0EF}" type="datetimeFigureOut">
              <a:rPr lang="en-US" smtClean="0"/>
              <a:t>10/21/2019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6CEAA-A7BF-432D-A660-39F109BF9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572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2476" y="185980"/>
            <a:ext cx="5811864" cy="319265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12239" y="185979"/>
            <a:ext cx="5811864" cy="319265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32476" y="3531031"/>
            <a:ext cx="5811864" cy="319265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212239" y="3531030"/>
            <a:ext cx="5811864" cy="319265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343974" y="302668"/>
            <a:ext cx="5548394" cy="2039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AutoNum type="arabicPeriod" startAt="2"/>
            </a:pPr>
            <a:r>
              <a:rPr lang="en-US" b="1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What safe and friendly actions can you take to express strong emotions?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1600" b="1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</a:pPr>
            <a:r>
              <a:rPr lang="en-US" sz="1600" b="1" dirty="0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Possible Responses:  </a:t>
            </a:r>
            <a:endParaRPr lang="en-US" sz="1600" dirty="0">
              <a:solidFill>
                <a:prstClr val="black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US" sz="1400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Write about it</a:t>
            </a:r>
          </a:p>
          <a:p>
            <a:pPr marL="800100" lvl="1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US" sz="1400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Talk to someone</a:t>
            </a:r>
          </a:p>
          <a:p>
            <a:pPr marL="800100" lvl="1" indent="-342900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n-US" sz="1400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Do a physical activity</a:t>
            </a:r>
            <a:endParaRPr lang="en-US" sz="1400" dirty="0"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4211" y="302668"/>
            <a:ext cx="5548394" cy="3030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b="1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What communication strategies can you use to avoid conflict?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1600" b="1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Possible Responses:  </a:t>
            </a:r>
            <a:endParaRPr lang="en-US" sz="1600" dirty="0" smtClean="0"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US" sz="1400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Be a good listener (For example:  give eye contact and wait your turn)</a:t>
            </a:r>
          </a:p>
          <a:p>
            <a:pPr marL="800100" lvl="1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US" sz="1400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Think before you speak (For example:  ask yourself if your words are helping or hurting)</a:t>
            </a:r>
          </a:p>
          <a:p>
            <a:pPr marL="800100" lvl="1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US" sz="1400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Use “I” messages (For example:  I feel sad when you choose others to sit with at lunch, I want you to ask me too.)</a:t>
            </a:r>
            <a:endParaRPr lang="en-US" sz="1400" dirty="0"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4211" y="3703924"/>
            <a:ext cx="554839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AutoNum type="arabicPeriod" startAt="3"/>
            </a:pPr>
            <a:r>
              <a:rPr lang="en-US" b="1" dirty="0" smtClean="0">
                <a:latin typeface="Comic Sans MS" panose="030F0702030302020204" pitchFamily="66" charset="0"/>
              </a:rPr>
              <a:t>What signs tell you someone is becoming more aggressive with their actions and words?</a:t>
            </a:r>
          </a:p>
          <a:p>
            <a:pPr lvl="0"/>
            <a:endParaRPr lang="en-US" b="1" dirty="0" smtClean="0">
              <a:latin typeface="Comic Sans MS" panose="030F0702030302020204" pitchFamily="66" charset="0"/>
            </a:endParaRPr>
          </a:p>
          <a:p>
            <a:r>
              <a:rPr lang="en-US" sz="1600" b="1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Possible Responses:  </a:t>
            </a:r>
            <a:endParaRPr lang="en-US" sz="1600" dirty="0" smtClean="0"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/>
            <a:r>
              <a:rPr lang="en-US" sz="1400" dirty="0" smtClean="0">
                <a:latin typeface="Comic Sans MS" panose="030F0702030302020204" pitchFamily="66" charset="0"/>
              </a:rPr>
              <a:t>•	Red in the face</a:t>
            </a:r>
          </a:p>
          <a:p>
            <a:pPr lvl="1"/>
            <a:r>
              <a:rPr lang="en-US" sz="1400" dirty="0" smtClean="0">
                <a:latin typeface="Comic Sans MS" panose="030F0702030302020204" pitchFamily="66" charset="0"/>
              </a:rPr>
              <a:t>•	Clenching their fist</a:t>
            </a:r>
          </a:p>
          <a:p>
            <a:pPr lvl="1"/>
            <a:r>
              <a:rPr lang="en-US" sz="1400" dirty="0" smtClean="0">
                <a:latin typeface="Comic Sans MS" panose="030F0702030302020204" pitchFamily="66" charset="0"/>
              </a:rPr>
              <a:t>•	Voice is getting louder</a:t>
            </a:r>
            <a:endParaRPr lang="en-US" sz="1400" dirty="0">
              <a:latin typeface="Comic Sans MS" panose="030F0702030302020204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43974" y="3703924"/>
            <a:ext cx="5548394" cy="2286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AutoNum type="arabicPeriod" startAt="4"/>
            </a:pPr>
            <a:r>
              <a:rPr lang="en-US" b="1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What actions can you take to keep from acting out aggressively?</a:t>
            </a: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600" b="1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Possible Responses:</a:t>
            </a:r>
            <a:endParaRPr lang="en-US" sz="1600" dirty="0" smtClean="0"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US" sz="1400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Count to 10 before you act</a:t>
            </a:r>
          </a:p>
          <a:p>
            <a:pPr marL="800100" lvl="1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US" sz="1400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Take deep breaths before you speak</a:t>
            </a:r>
          </a:p>
          <a:p>
            <a:pPr marL="800100" lvl="1" indent="-342900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n-US" sz="1400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Give yourself a ‘Time-Out’ until you feel more calm and in control</a:t>
            </a:r>
            <a:endParaRPr lang="en-US" sz="1400" dirty="0"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9299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2476" y="185980"/>
            <a:ext cx="5811864" cy="319265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12239" y="185979"/>
            <a:ext cx="5811864" cy="319265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32476" y="3531031"/>
            <a:ext cx="5811864" cy="319265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212239" y="3531030"/>
            <a:ext cx="5811864" cy="319265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343973" y="302668"/>
            <a:ext cx="5680129" cy="2534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6. What consequences can result from </a:t>
            </a: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en-US" b="1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aggressive behaviors?</a:t>
            </a: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600" b="1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</a:pPr>
            <a:r>
              <a:rPr lang="en-US" sz="1600" b="1" dirty="0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Possible Responses:  </a:t>
            </a:r>
            <a:endParaRPr lang="en-US" sz="1600" dirty="0">
              <a:solidFill>
                <a:prstClr val="black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US" sz="1400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School discipline such as time-outs, detentions, suspensions, loss of school rewards</a:t>
            </a:r>
          </a:p>
          <a:p>
            <a:pPr marL="800100" lvl="1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US" sz="1400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Loss of self-control; hurt others or property </a:t>
            </a:r>
          </a:p>
          <a:p>
            <a:pPr marL="800100" lvl="1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US" sz="1400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Loss of trust from peers or adults;  peers may not want to be around you, or accept your apology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64211" y="302668"/>
            <a:ext cx="5548394" cy="2534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AutoNum type="arabicPeriod" startAt="5"/>
            </a:pPr>
            <a:r>
              <a:rPr lang="en-US" b="1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What actions should you take if you acted</a:t>
            </a: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US" b="1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aggressively towards someone else?</a:t>
            </a:r>
            <a:endParaRPr lang="en-US" sz="1600" b="1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600" b="1" dirty="0" smtClean="0"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Possible Responses:  </a:t>
            </a:r>
            <a:endParaRPr lang="en-US" sz="1600" dirty="0" smtClean="0"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US" sz="1400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Apologize</a:t>
            </a:r>
          </a:p>
          <a:p>
            <a:pPr marL="800100" lvl="1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US" sz="1400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Talk to an adult who can help you learn strategies to avoid negative consequences from aggressive behaviors</a:t>
            </a:r>
          </a:p>
          <a:p>
            <a:pPr marL="800100" lvl="1" indent="-342900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n-US" sz="1400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Accept the consequences and learn from your mistakes how to do better</a:t>
            </a:r>
            <a:endParaRPr lang="en-US" sz="1400" dirty="0"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4211" y="3703924"/>
            <a:ext cx="5548394" cy="2160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b="1" dirty="0" smtClean="0">
                <a:latin typeface="Comic Sans MS" panose="030F0702030302020204" pitchFamily="66" charset="0"/>
              </a:rPr>
              <a:t>7. What ways can you help others when they </a:t>
            </a:r>
          </a:p>
          <a:p>
            <a:pPr lvl="0"/>
            <a:r>
              <a:rPr lang="en-US" b="1" dirty="0"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latin typeface="Comic Sans MS" panose="030F0702030302020204" pitchFamily="66" charset="0"/>
              </a:rPr>
              <a:t>   feel aggressive?</a:t>
            </a:r>
          </a:p>
          <a:p>
            <a:pPr lvl="0"/>
            <a:endParaRPr lang="en-US" b="1" dirty="0" smtClean="0">
              <a:latin typeface="Comic Sans MS" panose="030F0702030302020204" pitchFamily="66" charset="0"/>
            </a:endParaRPr>
          </a:p>
          <a:p>
            <a:r>
              <a:rPr lang="en-US" sz="1600" b="1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Possible Responses:  </a:t>
            </a:r>
            <a:endParaRPr lang="en-US" sz="1600" dirty="0" smtClean="0"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US" sz="1400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Stay calm; don’t react angrily</a:t>
            </a:r>
          </a:p>
          <a:p>
            <a:pPr marL="800100" lvl="1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US" sz="1400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Help them take a time-out or breath</a:t>
            </a:r>
          </a:p>
          <a:p>
            <a:pPr marL="800100" lvl="1" indent="-342900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n-US" sz="1400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Help them tell an adult or report for them so they can get help</a:t>
            </a:r>
            <a:endParaRPr lang="en-US" sz="1400" dirty="0"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43974" y="3703924"/>
            <a:ext cx="5548394" cy="2039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8. What safe actions can you take if someone </a:t>
            </a: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en-US" b="1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acts aggressively towards you or others?</a:t>
            </a: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600" b="1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Possible Responses:</a:t>
            </a:r>
            <a:endParaRPr lang="en-US" sz="1600" dirty="0" smtClean="0"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US" sz="1400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Stay calm and don’t respond</a:t>
            </a:r>
          </a:p>
          <a:p>
            <a:pPr marL="800100" lvl="1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US" sz="1400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Leave the situation and get help</a:t>
            </a:r>
          </a:p>
          <a:p>
            <a:pPr marL="800100" lvl="1" indent="-342900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n-US" sz="1400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If it is safe, help the target leave the situation too</a:t>
            </a:r>
            <a:endParaRPr lang="en-US" sz="1400" dirty="0"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99437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0482" y="170480"/>
            <a:ext cx="5873857" cy="652478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6214820" y="170481"/>
            <a:ext cx="5873857" cy="652478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ctagon 5"/>
          <p:cNvSpPr/>
          <p:nvPr/>
        </p:nvSpPr>
        <p:spPr>
          <a:xfrm>
            <a:off x="681925" y="542441"/>
            <a:ext cx="1875295" cy="1937288"/>
          </a:xfrm>
          <a:prstGeom prst="oct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681924" y="3440359"/>
            <a:ext cx="1875295" cy="206127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43918" y="1003253"/>
            <a:ext cx="18752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STOP</a:t>
            </a:r>
            <a:endParaRPr lang="en-US" sz="6000" dirty="0"/>
          </a:p>
        </p:txBody>
      </p:sp>
      <p:sp>
        <p:nvSpPr>
          <p:cNvPr id="9" name="TextBox 8"/>
          <p:cNvSpPr txBox="1"/>
          <p:nvPr/>
        </p:nvSpPr>
        <p:spPr>
          <a:xfrm>
            <a:off x="681924" y="3963164"/>
            <a:ext cx="18752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GO</a:t>
            </a:r>
            <a:endParaRPr lang="en-US" sz="6000" dirty="0"/>
          </a:p>
        </p:txBody>
      </p:sp>
      <p:sp>
        <p:nvSpPr>
          <p:cNvPr id="10" name="TextBox 9"/>
          <p:cNvSpPr txBox="1"/>
          <p:nvPr/>
        </p:nvSpPr>
        <p:spPr>
          <a:xfrm>
            <a:off x="2758698" y="542441"/>
            <a:ext cx="31616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To </a:t>
            </a:r>
            <a:r>
              <a:rPr lang="en-US" b="1" dirty="0">
                <a:latin typeface="Comic Sans MS" panose="030F0702030302020204" pitchFamily="66" charset="0"/>
              </a:rPr>
              <a:t>STOP</a:t>
            </a:r>
            <a:r>
              <a:rPr lang="en-US" dirty="0">
                <a:latin typeface="Comic Sans MS" panose="030F0702030302020204" pitchFamily="66" charset="0"/>
              </a:rPr>
              <a:t> myself from acting aggressively I will…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727700" y="3388021"/>
            <a:ext cx="32546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If I see someone acting aggressively towards others I will </a:t>
            </a:r>
            <a:r>
              <a:rPr lang="en-US" b="1" dirty="0" smtClean="0">
                <a:latin typeface="Comic Sans MS" panose="030F0702030302020204" pitchFamily="66" charset="0"/>
              </a:rPr>
              <a:t>GO</a:t>
            </a:r>
            <a:r>
              <a:rPr lang="en-US" dirty="0" smtClean="0">
                <a:latin typeface="Comic Sans MS" panose="030F0702030302020204" pitchFamily="66" charset="0"/>
              </a:rPr>
              <a:t>…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14" name="Octagon 13"/>
          <p:cNvSpPr/>
          <p:nvPr/>
        </p:nvSpPr>
        <p:spPr>
          <a:xfrm>
            <a:off x="6723681" y="542441"/>
            <a:ext cx="1875295" cy="1937288"/>
          </a:xfrm>
          <a:prstGeom prst="oct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739178" y="1003252"/>
            <a:ext cx="18752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STOP</a:t>
            </a:r>
            <a:endParaRPr lang="en-US" sz="6000" dirty="0"/>
          </a:p>
        </p:txBody>
      </p:sp>
      <p:sp>
        <p:nvSpPr>
          <p:cNvPr id="16" name="TextBox 15"/>
          <p:cNvSpPr txBox="1"/>
          <p:nvPr/>
        </p:nvSpPr>
        <p:spPr>
          <a:xfrm>
            <a:off x="8784954" y="542440"/>
            <a:ext cx="31616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To </a:t>
            </a:r>
            <a:r>
              <a:rPr lang="en-US" b="1" dirty="0">
                <a:latin typeface="Comic Sans MS" panose="030F0702030302020204" pitchFamily="66" charset="0"/>
              </a:rPr>
              <a:t>STOP</a:t>
            </a:r>
            <a:r>
              <a:rPr lang="en-US" dirty="0">
                <a:latin typeface="Comic Sans MS" panose="030F0702030302020204" pitchFamily="66" charset="0"/>
              </a:rPr>
              <a:t> myself from acting aggressively I will…</a:t>
            </a:r>
          </a:p>
        </p:txBody>
      </p:sp>
      <p:sp>
        <p:nvSpPr>
          <p:cNvPr id="17" name="Oval 16"/>
          <p:cNvSpPr/>
          <p:nvPr/>
        </p:nvSpPr>
        <p:spPr>
          <a:xfrm>
            <a:off x="6723680" y="3388021"/>
            <a:ext cx="1875295" cy="206127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6739178" y="3910826"/>
            <a:ext cx="18752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GO</a:t>
            </a:r>
            <a:endParaRPr lang="en-US" sz="6000" dirty="0"/>
          </a:p>
        </p:txBody>
      </p:sp>
      <p:sp>
        <p:nvSpPr>
          <p:cNvPr id="19" name="TextBox 18"/>
          <p:cNvSpPr txBox="1"/>
          <p:nvPr/>
        </p:nvSpPr>
        <p:spPr>
          <a:xfrm>
            <a:off x="8784954" y="3264495"/>
            <a:ext cx="32546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If I see someone acting aggressively towards others I will </a:t>
            </a:r>
            <a:r>
              <a:rPr lang="en-US" b="1" dirty="0" smtClean="0">
                <a:latin typeface="Comic Sans MS" panose="030F0702030302020204" pitchFamily="66" charset="0"/>
              </a:rPr>
              <a:t>GO</a:t>
            </a:r>
            <a:r>
              <a:rPr lang="en-US" dirty="0" smtClean="0">
                <a:latin typeface="Comic Sans MS" panose="030F0702030302020204" pitchFamily="66" charset="0"/>
              </a:rPr>
              <a:t>…</a:t>
            </a:r>
            <a:endParaRPr lang="en-US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0413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401</Words>
  <Application>Microsoft Office PowerPoint</Application>
  <PresentationFormat>Widescreen</PresentationFormat>
  <Paragraphs>60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Calibri</vt:lpstr>
      <vt:lpstr>Calibri Light</vt:lpstr>
      <vt:lpstr>Comic Sans MS</vt:lpstr>
      <vt:lpstr>Symbol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12</cp:revision>
  <cp:lastPrinted>2019-10-21T18:07:09Z</cp:lastPrinted>
  <dcterms:created xsi:type="dcterms:W3CDTF">2019-07-17T21:27:32Z</dcterms:created>
  <dcterms:modified xsi:type="dcterms:W3CDTF">2019-10-21T18:11:52Z</dcterms:modified>
</cp:coreProperties>
</file>