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Aleo" panose="020B0604020202020204" charset="0"/>
      <p:regular r:id="rId13"/>
    </p:embeddedFont>
    <p:embeddedFont>
      <p:font typeface="Antic Bold" panose="020B0604020202020204" charset="0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ode Pro" panose="020B0604020202020204" charset="0"/>
      <p:regular r:id="rId19"/>
    </p:embeddedFont>
    <p:embeddedFont>
      <p:font typeface="Code Pro Bold" panose="020B0604020202020204" charset="0"/>
      <p:regular r:id="rId20"/>
    </p:embeddedFont>
    <p:embeddedFont>
      <p:font typeface="KG Primary Dots Lined" panose="020B0604020202020204" charset="0"/>
      <p:regular r:id="rId21"/>
    </p:embeddedFont>
    <p:embeddedFont>
      <p:font typeface="Open Sans" panose="020B0606030504020204" pitchFamily="3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42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openxmlformats.org/officeDocument/2006/relationships/image" Target="../media/image16.sv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 rot="7275258">
            <a:off x="15018703" y="4426313"/>
            <a:ext cx="5639904" cy="5639904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id="5" name="Group 5"/>
          <p:cNvGrpSpPr/>
          <p:nvPr/>
        </p:nvGrpSpPr>
        <p:grpSpPr>
          <a:xfrm rot="7275258">
            <a:off x="15367745" y="-1117537"/>
            <a:ext cx="3783111" cy="3783111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-681188" y="-1397676"/>
            <a:ext cx="15598429" cy="12517739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606175" y="3865924"/>
            <a:ext cx="7795640" cy="1277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50"/>
              </a:lnSpc>
            </a:pPr>
            <a:r>
              <a:rPr lang="en-US" sz="9550">
                <a:solidFill>
                  <a:srgbClr val="000000"/>
                </a:solidFill>
                <a:latin typeface="Code Pro Bold"/>
              </a:rPr>
              <a:t>SUPERHERO?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flipH="1">
            <a:off x="13474390" y="7129288"/>
            <a:ext cx="3784910" cy="2129012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 rot="-216784">
            <a:off x="13999884" y="7552830"/>
            <a:ext cx="2949385" cy="591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99"/>
              </a:lnSpc>
            </a:pPr>
            <a:r>
              <a:rPr lang="en-US" sz="2299">
                <a:solidFill>
                  <a:srgbClr val="000000"/>
                </a:solidFill>
                <a:latin typeface="Antic Bold"/>
              </a:rPr>
              <a:t>WHO IS YOUR FAVORITE?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34029" t="5428" r="4591"/>
          <a:stretch>
            <a:fillRect/>
          </a:stretch>
        </p:blipFill>
        <p:spPr>
          <a:xfrm>
            <a:off x="10548713" y="2163158"/>
            <a:ext cx="5484726" cy="625711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174831" y="830005"/>
            <a:ext cx="8198396" cy="8923424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6182158" y="4806162"/>
            <a:ext cx="2661596" cy="3456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06"/>
              </a:lnSpc>
            </a:pPr>
            <a:r>
              <a:rPr lang="en-US" sz="3933">
                <a:solidFill>
                  <a:srgbClr val="000000"/>
                </a:solidFill>
                <a:latin typeface="Code Pro"/>
              </a:rPr>
              <a:t>Helpful</a:t>
            </a:r>
          </a:p>
          <a:p>
            <a:pPr algn="ctr">
              <a:lnSpc>
                <a:spcPts val="5506"/>
              </a:lnSpc>
            </a:pPr>
            <a:r>
              <a:rPr lang="en-US" sz="3933">
                <a:solidFill>
                  <a:srgbClr val="000000"/>
                </a:solidFill>
                <a:latin typeface="Code Pro"/>
              </a:rPr>
              <a:t>Caring</a:t>
            </a:r>
          </a:p>
          <a:p>
            <a:pPr algn="ctr">
              <a:lnSpc>
                <a:spcPts val="5506"/>
              </a:lnSpc>
            </a:pPr>
            <a:r>
              <a:rPr lang="en-US" sz="3933">
                <a:solidFill>
                  <a:srgbClr val="000000"/>
                </a:solidFill>
                <a:latin typeface="Code Pro"/>
              </a:rPr>
              <a:t>Honest</a:t>
            </a:r>
          </a:p>
          <a:p>
            <a:pPr algn="ctr">
              <a:lnSpc>
                <a:spcPts val="5506"/>
              </a:lnSpc>
            </a:pPr>
            <a:r>
              <a:rPr lang="en-US" sz="3933">
                <a:solidFill>
                  <a:srgbClr val="000000"/>
                </a:solidFill>
                <a:latin typeface="Code Pro"/>
              </a:rPr>
              <a:t>Fair</a:t>
            </a:r>
          </a:p>
          <a:p>
            <a:pPr algn="ctr">
              <a:lnSpc>
                <a:spcPts val="5506"/>
              </a:lnSpc>
            </a:pPr>
            <a:endParaRPr lang="en-US" sz="3933">
              <a:solidFill>
                <a:srgbClr val="000000"/>
              </a:solidFill>
              <a:latin typeface="Code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87176" y="619854"/>
            <a:ext cx="6735413" cy="92583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649299" y="356551"/>
            <a:ext cx="11769480" cy="1377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000000"/>
                </a:solidFill>
                <a:latin typeface="KG Primary Dots Lined"/>
              </a:rPr>
              <a:t>I Can Be A Superhero Too!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73202" y="1904649"/>
            <a:ext cx="9769835" cy="116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00000"/>
                </a:solidFill>
                <a:latin typeface="KG Primary Dots Lined"/>
              </a:rPr>
              <a:t>I can be helpful.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36510" y="5106129"/>
            <a:ext cx="9769835" cy="116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00000"/>
                </a:solidFill>
                <a:latin typeface="KG Primary Dots Lined"/>
              </a:rPr>
              <a:t>I can be fair.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766732" y="2925096"/>
            <a:ext cx="9769835" cy="116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00000"/>
                </a:solidFill>
                <a:latin typeface="KG Primary Dots Lined"/>
              </a:rPr>
              <a:t>I can be caring.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873202" y="3980178"/>
            <a:ext cx="9769835" cy="116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00000"/>
                </a:solidFill>
                <a:latin typeface="KG Primary Dots Lined"/>
              </a:rPr>
              <a:t>I can be honest.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548004" y="6409163"/>
            <a:ext cx="5822898" cy="116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00000"/>
                </a:solidFill>
                <a:latin typeface="KG Primary Dots Lined"/>
              </a:rPr>
              <a:t>I can also be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93004" y="1005950"/>
            <a:ext cx="16230600" cy="8229600"/>
            <a:chOff x="0" y="0"/>
            <a:chExt cx="5490351" cy="27838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783840"/>
            </a:xfrm>
            <a:custGeom>
              <a:avLst/>
              <a:gdLst/>
              <a:ahLst/>
              <a:cxnLst/>
              <a:rect l="l" t="t" r="r" b="b"/>
              <a:pathLst>
                <a:path w="5490351" h="2783840">
                  <a:moveTo>
                    <a:pt x="0" y="0"/>
                  </a:moveTo>
                  <a:lnTo>
                    <a:pt x="5490351" y="0"/>
                  </a:lnTo>
                  <a:lnTo>
                    <a:pt x="5490351" y="2783840"/>
                  </a:lnTo>
                  <a:lnTo>
                    <a:pt x="0" y="278384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</p:sp>
      </p:grpSp>
      <p:sp>
        <p:nvSpPr>
          <p:cNvPr id="5" name="AutoShape 5"/>
          <p:cNvSpPr/>
          <p:nvPr/>
        </p:nvSpPr>
        <p:spPr>
          <a:xfrm rot="-5400000">
            <a:off x="4344488" y="4400459"/>
            <a:ext cx="5749484" cy="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rot="-5400000">
            <a:off x="9294927" y="4314477"/>
            <a:ext cx="5749484" cy="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 l="15366" r="19427"/>
          <a:stretch>
            <a:fillRect/>
          </a:stretch>
        </p:blipFill>
        <p:spPr>
          <a:xfrm>
            <a:off x="7381464" y="1444498"/>
            <a:ext cx="4609866" cy="471315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 l="25957" t="864" r="7059"/>
          <a:stretch>
            <a:fillRect/>
          </a:stretch>
        </p:blipFill>
        <p:spPr>
          <a:xfrm>
            <a:off x="1481557" y="1444498"/>
            <a:ext cx="5400845" cy="5335477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 t="6733" b="6733"/>
          <a:stretch>
            <a:fillRect/>
          </a:stretch>
        </p:blipFill>
        <p:spPr>
          <a:xfrm>
            <a:off x="12464497" y="1444498"/>
            <a:ext cx="4444440" cy="571876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510101" y="7535503"/>
            <a:ext cx="3530767" cy="1605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99"/>
              </a:lnSpc>
            </a:pPr>
            <a:r>
              <a:rPr lang="en-US" sz="6199">
                <a:solidFill>
                  <a:srgbClr val="000000"/>
                </a:solidFill>
                <a:latin typeface="Code Pro Bold"/>
              </a:rPr>
              <a:t>TV MOVIES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337873" y="7535503"/>
            <a:ext cx="4382041" cy="1605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99"/>
              </a:lnSpc>
            </a:pPr>
            <a:r>
              <a:rPr lang="en-US" sz="6199">
                <a:solidFill>
                  <a:srgbClr val="000000"/>
                </a:solidFill>
                <a:latin typeface="Code Pro Bold"/>
              </a:rPr>
              <a:t>COMIC BOOKS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684735" y="6924999"/>
            <a:ext cx="4003325" cy="824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99"/>
              </a:lnSpc>
            </a:pPr>
            <a:r>
              <a:rPr lang="en-US" sz="6199">
                <a:solidFill>
                  <a:srgbClr val="000000"/>
                </a:solidFill>
                <a:latin typeface="Code Pro Bold"/>
              </a:rPr>
              <a:t>THEATERS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28700" y="1028700"/>
            <a:ext cx="16230600" cy="8229600"/>
            <a:chOff x="0" y="0"/>
            <a:chExt cx="5490351" cy="27838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783840"/>
            </a:xfrm>
            <a:custGeom>
              <a:avLst/>
              <a:gdLst/>
              <a:ahLst/>
              <a:cxnLst/>
              <a:rect l="l" t="t" r="r" b="b"/>
              <a:pathLst>
                <a:path w="5490351" h="2783840">
                  <a:moveTo>
                    <a:pt x="0" y="0"/>
                  </a:moveTo>
                  <a:lnTo>
                    <a:pt x="5490351" y="0"/>
                  </a:lnTo>
                  <a:lnTo>
                    <a:pt x="5490351" y="2783840"/>
                  </a:lnTo>
                  <a:lnTo>
                    <a:pt x="0" y="278384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59725" y="3300523"/>
            <a:ext cx="4949267" cy="340055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r="10714" b="7980"/>
          <a:stretch>
            <a:fillRect/>
          </a:stretch>
        </p:blipFill>
        <p:spPr>
          <a:xfrm>
            <a:off x="9144000" y="1385821"/>
            <a:ext cx="4949267" cy="340055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 l="1384" r="1384"/>
          <a:stretch>
            <a:fillRect/>
          </a:stretch>
        </p:blipFill>
        <p:spPr>
          <a:xfrm>
            <a:off x="11523523" y="5277568"/>
            <a:ext cx="5139487" cy="352392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3435683" y="1535942"/>
            <a:ext cx="3823617" cy="310031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flipH="1">
            <a:off x="4527753" y="1647101"/>
            <a:ext cx="4444785" cy="287799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 rot="-2616165" flipH="1">
            <a:off x="6238424" y="5193278"/>
            <a:ext cx="4484796" cy="411480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4908794" y="1996477"/>
            <a:ext cx="3473206" cy="8388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On my way!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059301" y="5402550"/>
            <a:ext cx="2565202" cy="1434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59"/>
              </a:lnSpc>
            </a:pPr>
            <a:r>
              <a:rPr lang="en-US" sz="8399" dirty="0">
                <a:solidFill>
                  <a:srgbClr val="000000"/>
                </a:solidFill>
                <a:latin typeface="Open Sans"/>
              </a:rPr>
              <a:t>I see!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 rot="7275258">
            <a:off x="12971312" y="3804"/>
            <a:ext cx="3783111" cy="3783111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3770249" y="680816"/>
            <a:ext cx="2452390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Open Sans"/>
              </a:rPr>
              <a:t>Fairness</a:t>
            </a:r>
          </a:p>
        </p:txBody>
      </p:sp>
      <p:grpSp>
        <p:nvGrpSpPr>
          <p:cNvPr id="6" name="Group 6"/>
          <p:cNvGrpSpPr/>
          <p:nvPr/>
        </p:nvGrpSpPr>
        <p:grpSpPr>
          <a:xfrm rot="7275258">
            <a:off x="804826" y="6586923"/>
            <a:ext cx="3260323" cy="3260323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B6CE6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7591" t="1132" r="1110" b="9519"/>
          <a:stretch>
            <a:fillRect/>
          </a:stretch>
        </p:blipFill>
        <p:spPr>
          <a:xfrm>
            <a:off x="2023525" y="-811013"/>
            <a:ext cx="14240949" cy="11184368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41471" y="3029470"/>
            <a:ext cx="10992508" cy="48968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50"/>
              </a:lnSpc>
            </a:pPr>
            <a:r>
              <a:rPr lang="en-US" sz="9550">
                <a:solidFill>
                  <a:srgbClr val="000000"/>
                </a:solidFill>
                <a:latin typeface="Code Pro Bold"/>
              </a:rPr>
              <a:t>A HERO IS SOMEONE WHO SHOWS COURAGE!</a:t>
            </a:r>
          </a:p>
        </p:txBody>
      </p:sp>
      <p:grpSp>
        <p:nvGrpSpPr>
          <p:cNvPr id="10" name="Group 10"/>
          <p:cNvGrpSpPr/>
          <p:nvPr/>
        </p:nvGrpSpPr>
        <p:grpSpPr>
          <a:xfrm rot="7191957">
            <a:off x="13418854" y="5883670"/>
            <a:ext cx="3330166" cy="3330166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5271FF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13868400" y="7115883"/>
            <a:ext cx="2566393" cy="863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Honesty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30369" y="7617851"/>
            <a:ext cx="1911102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Open Sans"/>
              </a:rPr>
              <a:t>Caring</a:t>
            </a:r>
          </a:p>
        </p:txBody>
      </p:sp>
      <p:grpSp>
        <p:nvGrpSpPr>
          <p:cNvPr id="14" name="Group 14"/>
          <p:cNvGrpSpPr/>
          <p:nvPr/>
        </p:nvGrpSpPr>
        <p:grpSpPr>
          <a:xfrm rot="7275258">
            <a:off x="184353" y="436240"/>
            <a:ext cx="3783111" cy="3783111"/>
            <a:chOff x="0" y="0"/>
            <a:chExt cx="6350000" cy="6350000"/>
          </a:xfrm>
        </p:grpSpPr>
        <p:sp>
          <p:nvSpPr>
            <p:cNvPr id="15" name="Freeform 1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-522541" y="1790585"/>
            <a:ext cx="5190201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Helpfulness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729007" y="2077976"/>
            <a:ext cx="8361777" cy="639676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 rot="-448389">
            <a:off x="1723873" y="3362822"/>
            <a:ext cx="8391779" cy="328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529"/>
              </a:lnSpc>
            </a:pPr>
            <a:r>
              <a:rPr lang="en-US" sz="8529">
                <a:solidFill>
                  <a:srgbClr val="000000"/>
                </a:solidFill>
                <a:latin typeface="Code Pro Bold"/>
              </a:rPr>
              <a:t>WHO IS YOUR REAL-LIFE HERO? 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0967806" y="2198491"/>
            <a:ext cx="5062935" cy="387314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 rot="-448389">
            <a:off x="11485007" y="2856946"/>
            <a:ext cx="4037821" cy="2324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04"/>
              </a:lnSpc>
            </a:pPr>
            <a:r>
              <a:rPr lang="en-US" sz="4504">
                <a:solidFill>
                  <a:srgbClr val="000000"/>
                </a:solidFill>
                <a:latin typeface="Code Pro Bold"/>
              </a:rPr>
              <a:t>WHAT QUALITIES DO THEY HAVE?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976895" y="1549726"/>
            <a:ext cx="10334210" cy="68894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t="12233" b="12233"/>
          <a:stretch>
            <a:fillRect/>
          </a:stretch>
        </p:blipFill>
        <p:spPr>
          <a:xfrm>
            <a:off x="1028700" y="1201971"/>
            <a:ext cx="16343128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73728" y="1028700"/>
            <a:ext cx="12340544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26" t="9416" r="1823" b="13854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53201" y="918436"/>
            <a:ext cx="12340544" cy="82296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8052434" y="1916953"/>
            <a:ext cx="5299201" cy="1051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4"/>
              </a:lnSpc>
            </a:pPr>
            <a:r>
              <a:rPr lang="en-US" sz="2002" dirty="0">
                <a:solidFill>
                  <a:srgbClr val="000000"/>
                </a:solidFill>
                <a:latin typeface="Aleo"/>
              </a:rPr>
              <a:t>I know who took Jamie's bag with her homework. Should I report to the teacher what I saw?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98</Words>
  <Application>Microsoft Office PowerPoint</Application>
  <PresentationFormat>Custom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Code Pro Bold</vt:lpstr>
      <vt:lpstr>Antic Bold</vt:lpstr>
      <vt:lpstr>Aleo</vt:lpstr>
      <vt:lpstr>Calibri</vt:lpstr>
      <vt:lpstr>Code Pro</vt:lpstr>
      <vt:lpstr>KG Primary Dots Lined</vt:lpstr>
      <vt:lpstr>Open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Superhero</dc:title>
  <dc:creator>Diana Strouth</dc:creator>
  <cp:lastModifiedBy>Diana Strouth</cp:lastModifiedBy>
  <cp:revision>3</cp:revision>
  <dcterms:created xsi:type="dcterms:W3CDTF">2006-08-16T00:00:00Z</dcterms:created>
  <dcterms:modified xsi:type="dcterms:W3CDTF">2021-11-09T17:22:04Z</dcterms:modified>
  <dc:identifier>DAEuIbkNQVU</dc:identifier>
</cp:coreProperties>
</file>