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5" r:id="rId3"/>
    <p:sldId id="266" r:id="rId4"/>
    <p:sldId id="267" r:id="rId5"/>
    <p:sldId id="256" r:id="rId6"/>
    <p:sldId id="257" r:id="rId7"/>
    <p:sldId id="261" r:id="rId8"/>
    <p:sldId id="258" r:id="rId9"/>
    <p:sldId id="259" r:id="rId10"/>
    <p:sldId id="262" r:id="rId11"/>
    <p:sldId id="263" r:id="rId12"/>
    <p:sldId id="260" r:id="rId13"/>
    <p:sldId id="268" r:id="rId14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Bullying Phrases" id="{4F28C261-3D46-446C-BBB6-B3B1ABDAB30B}">
          <p14:sldIdLst>
            <p14:sldId id="264"/>
            <p14:sldId id="265"/>
            <p14:sldId id="266"/>
            <p14:sldId id="267"/>
          </p14:sldIdLst>
        </p14:section>
        <p14:section name="Bullying Strips" id="{3CD7FEAD-B96F-4E80-9F0C-02C8521EF361}">
          <p14:sldIdLst/>
        </p14:section>
        <p14:section name="Friendly Teasing" id="{72EB1E65-E64E-444A-A1C9-563865A557BF}">
          <p14:sldIdLst>
            <p14:sldId id="256"/>
          </p14:sldIdLst>
        </p14:section>
        <p14:section name="Teasing/Bullying" id="{7E2DB562-F416-4A7A-910D-55ED22575F80}">
          <p14:sldIdLst>
            <p14:sldId id="257"/>
          </p14:sldIdLst>
        </p14:section>
        <p14:section name="Friendly Taunting" id="{EC6829A4-52AF-441C-8F2C-3B69764A24A9}">
          <p14:sldIdLst>
            <p14:sldId id="261"/>
          </p14:sldIdLst>
        </p14:section>
        <p14:section name="Taunting/Intimidating/Bullying" id="{BE2D8A14-3DF7-4D97-8041-1BEE48C0021E}">
          <p14:sldIdLst>
            <p14:sldId id="258"/>
          </p14:sldIdLst>
        </p14:section>
        <p14:section name="Friendly Pranking" id="{DB24B426-2B78-452E-A151-99631EA6A793}">
          <p14:sldIdLst>
            <p14:sldId id="259"/>
          </p14:sldIdLst>
        </p14:section>
        <p14:section name="Harassing/Pranking-Assault" id="{EBE9D6E7-CF06-42B0-8CFB-80D56D1592B7}">
          <p14:sldIdLst>
            <p14:sldId id="262"/>
          </p14:sldIdLst>
        </p14:section>
        <p14:section name="Friendly Induction" id="{84364B70-6F13-4D1D-88DE-178A3DE5DFD7}">
          <p14:sldIdLst>
            <p14:sldId id="263"/>
          </p14:sldIdLst>
        </p14:section>
        <p14:section name="Hazing/Threats" id="{14D0471F-90DE-4262-8917-96F89DFE5E48}">
          <p14:sldIdLst>
            <p14:sldId id="260"/>
          </p14:sldIdLst>
        </p14:section>
        <p14:section name="Patterns" id="{5CFBB1CB-F9E9-42B7-82D5-5E19C0E72896}">
          <p14:sldIdLst>
            <p14:sldId id="26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40" autoAdjust="0"/>
    <p:restoredTop sz="94660"/>
  </p:normalViewPr>
  <p:slideViewPr>
    <p:cSldViewPr snapToGrid="0">
      <p:cViewPr varScale="1">
        <p:scale>
          <a:sx n="76" d="100"/>
          <a:sy n="76" d="100"/>
        </p:scale>
        <p:origin x="138" y="8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CAFAC-5D3C-452E-8AEC-CB88C949E03A}" type="datetimeFigureOut">
              <a:rPr lang="en-US" smtClean="0"/>
              <a:t>10/17/2018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3D261-C09E-4933-9EB4-1BBA3A800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0509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CAFAC-5D3C-452E-8AEC-CB88C949E03A}" type="datetimeFigureOut">
              <a:rPr lang="en-US" smtClean="0"/>
              <a:t>10/17/2018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3D261-C09E-4933-9EB4-1BBA3A800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7017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CAFAC-5D3C-452E-8AEC-CB88C949E03A}" type="datetimeFigureOut">
              <a:rPr lang="en-US" smtClean="0"/>
              <a:t>10/17/2018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3D261-C09E-4933-9EB4-1BBA3A800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752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CAFAC-5D3C-452E-8AEC-CB88C949E03A}" type="datetimeFigureOut">
              <a:rPr lang="en-US" smtClean="0"/>
              <a:t>10/17/2018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3D261-C09E-4933-9EB4-1BBA3A800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289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CAFAC-5D3C-452E-8AEC-CB88C949E03A}" type="datetimeFigureOut">
              <a:rPr lang="en-US" smtClean="0"/>
              <a:t>10/17/2018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3D261-C09E-4933-9EB4-1BBA3A800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3409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CAFAC-5D3C-452E-8AEC-CB88C949E03A}" type="datetimeFigureOut">
              <a:rPr lang="en-US" smtClean="0"/>
              <a:t>10/17/2018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3D261-C09E-4933-9EB4-1BBA3A800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3912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CAFAC-5D3C-452E-8AEC-CB88C949E03A}" type="datetimeFigureOut">
              <a:rPr lang="en-US" smtClean="0"/>
              <a:t>10/17/2018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3D261-C09E-4933-9EB4-1BBA3A800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837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CAFAC-5D3C-452E-8AEC-CB88C949E03A}" type="datetimeFigureOut">
              <a:rPr lang="en-US" smtClean="0"/>
              <a:t>10/17/2018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3D261-C09E-4933-9EB4-1BBA3A800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78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CAFAC-5D3C-452E-8AEC-CB88C949E03A}" type="datetimeFigureOut">
              <a:rPr lang="en-US" smtClean="0"/>
              <a:t>10/17/2018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3D261-C09E-4933-9EB4-1BBA3A800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559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CAFAC-5D3C-452E-8AEC-CB88C949E03A}" type="datetimeFigureOut">
              <a:rPr lang="en-US" smtClean="0"/>
              <a:t>10/17/2018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3D261-C09E-4933-9EB4-1BBA3A800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624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CAFAC-5D3C-452E-8AEC-CB88C949E03A}" type="datetimeFigureOut">
              <a:rPr lang="en-US" smtClean="0"/>
              <a:t>10/17/2018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3D261-C09E-4933-9EB4-1BBA3A800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999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3CAFAC-5D3C-452E-8AEC-CB88C949E03A}" type="datetimeFigureOut">
              <a:rPr lang="en-US" smtClean="0"/>
              <a:t>10/17/2018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93D261-C09E-4933-9EB4-1BBA3A800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901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kzoo.edu/psych/stop_bullying/for_kids/what_is_a_bully.html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5725" y="1"/>
            <a:ext cx="11972925" cy="33179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85725" y="3416321"/>
            <a:ext cx="11972925" cy="33179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09575" y="-98407"/>
            <a:ext cx="1170622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>
                <a:latin typeface="Comic Sans MS" panose="030F0702030302020204" pitchFamily="66" charset="0"/>
                <a:cs typeface="Calibri" panose="020F0502020204030204" pitchFamily="34" charset="0"/>
              </a:rPr>
              <a:t>Bullying is when a person purposely tries to hurt others by: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85749" y="3317913"/>
            <a:ext cx="1170622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>
                <a:latin typeface="Comic Sans MS" panose="030F0702030302020204" pitchFamily="66" charset="0"/>
                <a:cs typeface="Calibri" panose="020F0502020204030204" pitchFamily="34" charset="0"/>
              </a:rPr>
              <a:t>M</a:t>
            </a:r>
            <a:r>
              <a:rPr lang="en-US" sz="7200" dirty="0" smtClean="0">
                <a:latin typeface="Comic Sans MS" panose="030F0702030302020204" pitchFamily="66" charset="0"/>
                <a:cs typeface="Calibri" panose="020F0502020204030204" pitchFamily="34" charset="0"/>
              </a:rPr>
              <a:t>aking </a:t>
            </a:r>
            <a:r>
              <a:rPr lang="en-US" sz="7200" dirty="0">
                <a:latin typeface="Comic Sans MS" panose="030F0702030302020204" pitchFamily="66" charset="0"/>
                <a:cs typeface="Calibri" panose="020F0502020204030204" pitchFamily="34" charset="0"/>
              </a:rPr>
              <a:t>them feel uncomfortable.  Hurting them by kicking,</a:t>
            </a:r>
          </a:p>
        </p:txBody>
      </p:sp>
    </p:spTree>
    <p:extLst>
      <p:ext uri="{BB962C8B-B14F-4D97-AF65-F5344CB8AC3E}">
        <p14:creationId xmlns:p14="http://schemas.microsoft.com/office/powerpoint/2010/main" val="5460639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04800" y="224117"/>
            <a:ext cx="3800288" cy="30928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4327712" y="255555"/>
            <a:ext cx="3825688" cy="30928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8376024" y="239836"/>
            <a:ext cx="3625476" cy="30928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363067" y="3483642"/>
            <a:ext cx="3770410" cy="30928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4344148" y="3483642"/>
            <a:ext cx="3809252" cy="30928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8435040" y="3483642"/>
            <a:ext cx="3579161" cy="30928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304800" y="255555"/>
            <a:ext cx="374202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A group of </a:t>
            </a:r>
            <a:r>
              <a:rPr lang="en-US" sz="2800" dirty="0" smtClean="0">
                <a:latin typeface="Comic Sans MS" panose="030F0702030302020204" pitchFamily="66" charset="0"/>
              </a:rPr>
              <a:t>friends wanted to play a prank on the new kid at school to show him who is in charge.  </a:t>
            </a:r>
            <a:endParaRPr lang="en-US" sz="2800" dirty="0">
              <a:latin typeface="Comic Sans MS" panose="030F0702030302020204" pitchFamily="66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637722" y="3483642"/>
            <a:ext cx="328706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omic Sans MS" panose="030F0702030302020204" pitchFamily="66" charset="0"/>
              </a:rPr>
              <a:t>The next time they pushed him, he fell and pushed another student down as he fell. They both got hurt.</a:t>
            </a:r>
            <a:endParaRPr lang="en-US" sz="2800" dirty="0">
              <a:latin typeface="Comic Sans MS" panose="030F0702030302020204" pitchFamily="66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455960" y="239836"/>
            <a:ext cx="3440203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omic Sans MS" panose="030F0702030302020204" pitchFamily="66" charset="0"/>
              </a:rPr>
              <a:t>After the second time of being pushed into the girl’s restroom, the new student made sure he didn’t walk that way.</a:t>
            </a:r>
            <a:endParaRPr lang="en-US" sz="2800" dirty="0">
              <a:latin typeface="Comic Sans MS" panose="030F0702030302020204" pitchFamily="66" charset="0"/>
            </a:endParaRPr>
          </a:p>
          <a:p>
            <a:endParaRPr lang="en-US" sz="2800" dirty="0">
              <a:latin typeface="Comic Sans MS" panose="030F0702030302020204" pitchFamily="66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452472" y="3573094"/>
            <a:ext cx="343871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omic Sans MS" panose="030F0702030302020204" pitchFamily="66" charset="0"/>
              </a:rPr>
              <a:t>The new student has told them to stop, but they just laugh and tell him to make them.  </a:t>
            </a:r>
            <a:endParaRPr lang="en-US" sz="2800" dirty="0">
              <a:latin typeface="Comic Sans MS" panose="030F0702030302020204" pitchFamily="66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69047" y="3467923"/>
            <a:ext cx="3780865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omic Sans MS" panose="030F0702030302020204" pitchFamily="66" charset="0"/>
              </a:rPr>
              <a:t>The group of friends noticed the new student avoided the girl’s restroom so they decided to push him into any girl he was standing next to.</a:t>
            </a:r>
            <a:endParaRPr lang="en-US" sz="2800" dirty="0">
              <a:latin typeface="Comic Sans MS" panose="030F0702030302020204" pitchFamily="66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268526" y="231976"/>
            <a:ext cx="3742021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They are always looking for someone to embarrass</a:t>
            </a:r>
            <a:r>
              <a:rPr lang="en-US" sz="2800" dirty="0" smtClean="0">
                <a:latin typeface="Comic Sans MS" panose="030F0702030302020204" pitchFamily="66" charset="0"/>
              </a:rPr>
              <a:t>. So they decided to push the new student into the girls bathroom as he walked by.</a:t>
            </a:r>
            <a:endParaRPr lang="en-US" sz="28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1036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04800" y="224117"/>
            <a:ext cx="3800288" cy="30928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4327712" y="255555"/>
            <a:ext cx="3825688" cy="30928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8376024" y="239836"/>
            <a:ext cx="3625476" cy="30928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363067" y="3483642"/>
            <a:ext cx="3770410" cy="30928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4344148" y="3483642"/>
            <a:ext cx="3809252" cy="30928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8435040" y="3483642"/>
            <a:ext cx="3579161" cy="30928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363067" y="290461"/>
            <a:ext cx="374202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A new Online Gaming club is opening for new members at school.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75380" y="3483642"/>
            <a:ext cx="364042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omic Sans MS" panose="030F0702030302020204" pitchFamily="66" charset="0"/>
              </a:rPr>
              <a:t>Everyone got </a:t>
            </a:r>
            <a:r>
              <a:rPr lang="en-US" sz="2800" dirty="0">
                <a:latin typeface="Comic Sans MS" panose="030F0702030302020204" pitchFamily="66" charset="0"/>
              </a:rPr>
              <a:t>a lot of laughs </a:t>
            </a:r>
            <a:r>
              <a:rPr lang="en-US" sz="2800" dirty="0" smtClean="0">
                <a:latin typeface="Comic Sans MS" panose="030F0702030302020204" pitchFamily="66" charset="0"/>
              </a:rPr>
              <a:t>seeing some of the </a:t>
            </a:r>
            <a:r>
              <a:rPr lang="en-US" sz="2800" dirty="0">
                <a:latin typeface="Comic Sans MS" panose="030F0702030302020204" pitchFamily="66" charset="0"/>
              </a:rPr>
              <a:t>new members dressed as </a:t>
            </a:r>
            <a:r>
              <a:rPr lang="en-US" sz="2800" dirty="0" smtClean="0">
                <a:latin typeface="Comic Sans MS" panose="030F0702030302020204" pitchFamily="66" charset="0"/>
              </a:rPr>
              <a:t>avatars.  </a:t>
            </a:r>
            <a:r>
              <a:rPr lang="en-US" sz="2800" dirty="0">
                <a:latin typeface="Comic Sans MS" panose="030F0702030302020204" pitchFamily="66" charset="0"/>
              </a:rPr>
              <a:t>Now other </a:t>
            </a:r>
            <a:r>
              <a:rPr lang="en-US" sz="2800" dirty="0" smtClean="0">
                <a:latin typeface="Comic Sans MS" panose="030F0702030302020204" pitchFamily="66" charset="0"/>
              </a:rPr>
              <a:t>students </a:t>
            </a:r>
            <a:r>
              <a:rPr lang="en-US" sz="2800" dirty="0">
                <a:latin typeface="Comic Sans MS" panose="030F0702030302020204" pitchFamily="66" charset="0"/>
              </a:rPr>
              <a:t>want to join the club too.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480614" y="255555"/>
            <a:ext cx="3440203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The existing members decided to </a:t>
            </a:r>
            <a:r>
              <a:rPr lang="en-US" sz="2800" dirty="0" smtClean="0">
                <a:latin typeface="Comic Sans MS" panose="030F0702030302020204" pitchFamily="66" charset="0"/>
              </a:rPr>
              <a:t>make it optional if the new members want to dress </a:t>
            </a:r>
            <a:r>
              <a:rPr lang="en-US" sz="2800" dirty="0">
                <a:latin typeface="Comic Sans MS" panose="030F0702030302020204" pitchFamily="66" charset="0"/>
              </a:rPr>
              <a:t>as an avatar at school. </a:t>
            </a:r>
          </a:p>
          <a:p>
            <a:endParaRPr lang="en-US" sz="2800" dirty="0">
              <a:latin typeface="Comic Sans MS" panose="030F0702030302020204" pitchFamily="66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455457" y="3885367"/>
            <a:ext cx="343871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The new members were informed </a:t>
            </a:r>
            <a:r>
              <a:rPr lang="en-US" sz="2800" dirty="0" smtClean="0">
                <a:latin typeface="Comic Sans MS" panose="030F0702030302020204" pitchFamily="66" charset="0"/>
              </a:rPr>
              <a:t>of their option and the </a:t>
            </a:r>
            <a:r>
              <a:rPr lang="en-US" sz="2800" dirty="0">
                <a:latin typeface="Comic Sans MS" panose="030F0702030302020204" pitchFamily="66" charset="0"/>
              </a:rPr>
              <a:t>day they </a:t>
            </a:r>
            <a:r>
              <a:rPr lang="en-US" sz="2800" dirty="0" smtClean="0">
                <a:latin typeface="Comic Sans MS" panose="030F0702030302020204" pitchFamily="66" charset="0"/>
              </a:rPr>
              <a:t>can dress </a:t>
            </a:r>
            <a:r>
              <a:rPr lang="en-US" sz="2800" dirty="0">
                <a:latin typeface="Comic Sans MS" panose="030F0702030302020204" pitchFamily="66" charset="0"/>
              </a:rPr>
              <a:t>as avatars.  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91191" y="3652918"/>
            <a:ext cx="383652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The existing members obtained permission from the school principal.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377763" y="290461"/>
            <a:ext cx="374202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Several new members join and the existing members want to initiate the new members.</a:t>
            </a:r>
          </a:p>
        </p:txBody>
      </p:sp>
    </p:spTree>
    <p:extLst>
      <p:ext uri="{BB962C8B-B14F-4D97-AF65-F5344CB8AC3E}">
        <p14:creationId xmlns:p14="http://schemas.microsoft.com/office/powerpoint/2010/main" val="549361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04800" y="224117"/>
            <a:ext cx="3800288" cy="30928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4327712" y="255555"/>
            <a:ext cx="3825688" cy="30928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8376024" y="239836"/>
            <a:ext cx="3625476" cy="30928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363067" y="3483642"/>
            <a:ext cx="3770410" cy="30928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4344148" y="3483642"/>
            <a:ext cx="3809252" cy="30928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8435040" y="3483642"/>
            <a:ext cx="3579161" cy="30928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363067" y="290461"/>
            <a:ext cx="374202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omic Sans MS" panose="030F0702030302020204" pitchFamily="66" charset="0"/>
              </a:rPr>
              <a:t>Final tryouts for the basketball team were held.  4 new players were added to the team. </a:t>
            </a:r>
            <a:endParaRPr lang="en-US" sz="2800" dirty="0">
              <a:latin typeface="Comic Sans MS" panose="030F0702030302020204" pitchFamily="66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475380" y="3483642"/>
            <a:ext cx="364042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omic Sans MS" panose="030F0702030302020204" pitchFamily="66" charset="0"/>
              </a:rPr>
              <a:t>The ones who ate the peppers got sick and had to go to the nurse’s office.  The others were afraid to walk home alone after school.</a:t>
            </a:r>
            <a:endParaRPr lang="en-US" sz="2800" dirty="0">
              <a:latin typeface="Comic Sans MS" panose="030F0702030302020204" pitchFamily="66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480614" y="255555"/>
            <a:ext cx="3440203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They decided to initiate the new </a:t>
            </a:r>
            <a:r>
              <a:rPr lang="en-US" sz="2800" dirty="0" smtClean="0">
                <a:latin typeface="Comic Sans MS" panose="030F0702030302020204" pitchFamily="66" charset="0"/>
              </a:rPr>
              <a:t>players and make them prove they have what it takes to be on this team.</a:t>
            </a:r>
            <a:endParaRPr lang="en-US" sz="2800" dirty="0">
              <a:latin typeface="Comic Sans MS" panose="030F0702030302020204" pitchFamily="66" charset="0"/>
            </a:endParaRPr>
          </a:p>
          <a:p>
            <a:endParaRPr lang="en-US" sz="2800" dirty="0">
              <a:latin typeface="Comic Sans MS" panose="030F0702030302020204" pitchFamily="66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415117" y="3612814"/>
            <a:ext cx="373828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omic Sans MS" panose="030F0702030302020204" pitchFamily="66" charset="0"/>
              </a:rPr>
              <a:t>The new members refused.  Then they were told they would get beat up after school if they didn’t eat the peppers.</a:t>
            </a:r>
            <a:endParaRPr lang="en-US" sz="2800" dirty="0">
              <a:latin typeface="Comic Sans MS" panose="030F0702030302020204" pitchFamily="66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26571" y="3483642"/>
            <a:ext cx="383652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omic Sans MS" panose="030F0702030302020204" pitchFamily="66" charset="0"/>
              </a:rPr>
              <a:t>At lunch they gave the new members 4 spicy peppers and told them they have to eat them if they want to be accepted on the team.  </a:t>
            </a:r>
            <a:endParaRPr lang="en-US" sz="2800" dirty="0">
              <a:latin typeface="Comic Sans MS" panose="030F0702030302020204" pitchFamily="66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377763" y="290461"/>
            <a:ext cx="3815977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The existing players were on the team last year together</a:t>
            </a:r>
            <a:r>
              <a:rPr lang="en-US" sz="2800" dirty="0" smtClean="0">
                <a:latin typeface="Comic Sans MS" panose="030F0702030302020204" pitchFamily="66" charset="0"/>
              </a:rPr>
              <a:t>. They wanted to make sure the new members understood who the leaders were.  </a:t>
            </a:r>
            <a:endParaRPr lang="en-US" sz="28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656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7603329" y="285750"/>
            <a:ext cx="4338639" cy="4176023"/>
          </a:xfrm>
          <a:prstGeom prst="ellipse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Image result for stop sign shape patter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218" y="285750"/>
            <a:ext cx="4569668" cy="4260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26218" y="4666651"/>
            <a:ext cx="43076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omic Sans MS" panose="030F0702030302020204" pitchFamily="66" charset="0"/>
              </a:rPr>
              <a:t>To help others from being bullied I will stop…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71911" y="5864433"/>
            <a:ext cx="5295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omic Sans MS" panose="030F0702030302020204" pitchFamily="66" charset="0"/>
              </a:rPr>
              <a:t>To help others from being bullied I will watch out for …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523411" y="4666651"/>
            <a:ext cx="27741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omic Sans MS" panose="030F0702030302020204" pitchFamily="66" charset="0"/>
              </a:rPr>
              <a:t>To help others from being bullied I will start…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4" name="Flowchart: Extract 3"/>
          <p:cNvSpPr/>
          <p:nvPr/>
        </p:nvSpPr>
        <p:spPr>
          <a:xfrm>
            <a:off x="3732763" y="1803884"/>
            <a:ext cx="5295900" cy="3990975"/>
          </a:xfrm>
          <a:prstGeom prst="flowChartExtra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605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5725" y="114299"/>
            <a:ext cx="11972925" cy="323850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85725" y="3476624"/>
            <a:ext cx="11972925" cy="323850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19074" y="352424"/>
            <a:ext cx="1170622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latin typeface="Comic Sans MS" panose="030F0702030302020204" pitchFamily="66" charset="0"/>
                <a:cs typeface="Calibri" panose="020F0502020204030204" pitchFamily="34" charset="0"/>
              </a:rPr>
              <a:t>hitting</a:t>
            </a:r>
            <a:r>
              <a:rPr lang="en-US" sz="7200" dirty="0">
                <a:latin typeface="Comic Sans MS" panose="030F0702030302020204" pitchFamily="66" charset="0"/>
                <a:cs typeface="Calibri" panose="020F0502020204030204" pitchFamily="34" charset="0"/>
              </a:rPr>
              <a:t>, pushing, tripping, name-calling or spreading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19074" y="3387714"/>
            <a:ext cx="1170622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latin typeface="Comic Sans MS" panose="030F0702030302020204" pitchFamily="66" charset="0"/>
                <a:cs typeface="Calibri" panose="020F0502020204030204" pitchFamily="34" charset="0"/>
              </a:rPr>
              <a:t>mean </a:t>
            </a:r>
            <a:r>
              <a:rPr lang="en-US" sz="7200" dirty="0">
                <a:latin typeface="Comic Sans MS" panose="030F0702030302020204" pitchFamily="66" charset="0"/>
                <a:cs typeface="Calibri" panose="020F0502020204030204" pitchFamily="34" charset="0"/>
              </a:rPr>
              <a:t>rumors.  Bullying hurts the other person over and</a:t>
            </a:r>
          </a:p>
        </p:txBody>
      </p:sp>
    </p:spTree>
    <p:extLst>
      <p:ext uri="{BB962C8B-B14F-4D97-AF65-F5344CB8AC3E}">
        <p14:creationId xmlns:p14="http://schemas.microsoft.com/office/powerpoint/2010/main" val="34553396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5725" y="114299"/>
            <a:ext cx="11972925" cy="321945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85725" y="3422660"/>
            <a:ext cx="11972925" cy="32924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19074" y="25389"/>
            <a:ext cx="1170622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latin typeface="Comic Sans MS" panose="030F0702030302020204" pitchFamily="66" charset="0"/>
                <a:cs typeface="Calibri" panose="020F0502020204030204" pitchFamily="34" charset="0"/>
              </a:rPr>
              <a:t>over</a:t>
            </a:r>
            <a:r>
              <a:rPr lang="en-US" sz="7200" dirty="0">
                <a:latin typeface="Comic Sans MS" panose="030F0702030302020204" pitchFamily="66" charset="0"/>
                <a:cs typeface="Calibri" panose="020F0502020204030204" pitchFamily="34" charset="0"/>
              </a:rPr>
              <a:t>.  The person being bullied might feel smaller or weaker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19074" y="3298805"/>
            <a:ext cx="1170622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latin typeface="Comic Sans MS" panose="030F0702030302020204" pitchFamily="66" charset="0"/>
                <a:cs typeface="Calibri" panose="020F0502020204030204" pitchFamily="34" charset="0"/>
              </a:rPr>
              <a:t>than </a:t>
            </a:r>
            <a:r>
              <a:rPr lang="en-US" sz="7200" dirty="0">
                <a:latin typeface="Comic Sans MS" panose="030F0702030302020204" pitchFamily="66" charset="0"/>
                <a:cs typeface="Calibri" panose="020F0502020204030204" pitchFamily="34" charset="0"/>
              </a:rPr>
              <a:t>the bully or might feel outnumbered by the bully and </a:t>
            </a:r>
          </a:p>
        </p:txBody>
      </p:sp>
    </p:spTree>
    <p:extLst>
      <p:ext uri="{BB962C8B-B14F-4D97-AF65-F5344CB8AC3E}">
        <p14:creationId xmlns:p14="http://schemas.microsoft.com/office/powerpoint/2010/main" val="21668727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5725" y="114299"/>
            <a:ext cx="11972925" cy="3308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85725" y="3476624"/>
            <a:ext cx="11972925" cy="329249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19074" y="25390"/>
            <a:ext cx="1170622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latin typeface="Comic Sans MS" panose="030F0702030302020204" pitchFamily="66" charset="0"/>
                <a:cs typeface="Calibri" panose="020F0502020204030204" pitchFamily="34" charset="0"/>
              </a:rPr>
              <a:t>the </a:t>
            </a:r>
            <a:r>
              <a:rPr lang="en-US" sz="7200" dirty="0">
                <a:latin typeface="Comic Sans MS" panose="030F0702030302020204" pitchFamily="66" charset="0"/>
                <a:cs typeface="Calibri" panose="020F0502020204030204" pitchFamily="34" charset="0"/>
              </a:rPr>
              <a:t>bully’s friends.  They may feel no one is standing up for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19074" y="3352800"/>
            <a:ext cx="1170622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latin typeface="Comic Sans MS" panose="030F0702030302020204" pitchFamily="66" charset="0"/>
                <a:cs typeface="Calibri" panose="020F0502020204030204" pitchFamily="34" charset="0"/>
              </a:rPr>
              <a:t>them </a:t>
            </a:r>
            <a:r>
              <a:rPr lang="en-US" sz="7200" dirty="0">
                <a:latin typeface="Comic Sans MS" panose="030F0702030302020204" pitchFamily="66" charset="0"/>
                <a:cs typeface="Calibri" panose="020F0502020204030204" pitchFamily="34" charset="0"/>
              </a:rPr>
              <a:t>or will help them.  Bullying can come from a girl or boy. </a:t>
            </a:r>
            <a:r>
              <a:rPr lang="en-US" sz="1400" u="sng" dirty="0">
                <a:latin typeface="Comic Sans MS" panose="030F0702030302020204" pitchFamily="66" charset="0"/>
                <a:hlinkClick r:id="rId2"/>
              </a:rPr>
              <a:t>https://www.kzoo.edu/psych/stop_bullying/for_kids/what_is_a_bully.html</a:t>
            </a:r>
            <a:r>
              <a:rPr lang="en-US" sz="1400" dirty="0">
                <a:latin typeface="Comic Sans MS" panose="030F0702030302020204" pitchFamily="66" charset="0"/>
              </a:rPr>
              <a:t> </a:t>
            </a:r>
            <a:endParaRPr lang="en-US" sz="1400" dirty="0">
              <a:latin typeface="Comic Sans MS" panose="030F0702030302020204" pitchFamily="66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34138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04799" y="224117"/>
            <a:ext cx="3656111" cy="30928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4275423" y="224117"/>
            <a:ext cx="3638173" cy="30928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8241556" y="224117"/>
            <a:ext cx="3641165" cy="30928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304799" y="3599543"/>
            <a:ext cx="3750231" cy="30928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4293346" y="3599543"/>
            <a:ext cx="3688976" cy="30928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8241553" y="3524525"/>
            <a:ext cx="3641168" cy="30928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457198" y="776197"/>
            <a:ext cx="298450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omic Sans MS" panose="030F0702030302020204" pitchFamily="66" charset="0"/>
              </a:rPr>
              <a:t>A new student, who is very tall, joins the class.</a:t>
            </a:r>
            <a:endParaRPr lang="en-US" sz="2800" dirty="0">
              <a:latin typeface="Comic Sans MS" panose="030F0702030302020204" pitchFamily="66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450227" y="431701"/>
            <a:ext cx="307489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omic Sans MS" panose="030F0702030302020204" pitchFamily="66" charset="0"/>
              </a:rPr>
              <a:t>The teacher introduces the new student as Shirley and asks the class to welcome her.</a:t>
            </a:r>
            <a:endParaRPr lang="en-US" sz="2800" dirty="0">
              <a:latin typeface="Comic Sans MS" panose="030F0702030302020204" pitchFamily="66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445500" y="431701"/>
            <a:ext cx="310926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omic Sans MS" panose="030F0702030302020204" pitchFamily="66" charset="0"/>
              </a:rPr>
              <a:t>One student says, “Hi Shorty!” and everyone laughs, including the new student.</a:t>
            </a:r>
            <a:endParaRPr lang="en-US" sz="2800" dirty="0">
              <a:latin typeface="Comic Sans MS" panose="030F0702030302020204" pitchFamily="66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450227" y="3871714"/>
            <a:ext cx="341405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Shirley </a:t>
            </a:r>
            <a:r>
              <a:rPr lang="en-US" sz="2800" dirty="0" smtClean="0">
                <a:latin typeface="Comic Sans MS" panose="030F0702030302020204" pitchFamily="66" charset="0"/>
              </a:rPr>
              <a:t>replies </a:t>
            </a:r>
            <a:r>
              <a:rPr lang="en-US" sz="2800" dirty="0">
                <a:latin typeface="Comic Sans MS" panose="030F0702030302020204" pitchFamily="66" charset="0"/>
              </a:rPr>
              <a:t>back, </a:t>
            </a:r>
            <a:r>
              <a:rPr lang="en-US" sz="2800" dirty="0" smtClean="0">
                <a:latin typeface="Comic Sans MS" panose="030F0702030302020204" pitchFamily="66" charset="0"/>
              </a:rPr>
              <a:t>“Hi </a:t>
            </a:r>
            <a:r>
              <a:rPr lang="en-US" sz="2800" dirty="0">
                <a:latin typeface="Comic Sans MS" panose="030F0702030302020204" pitchFamily="66" charset="0"/>
              </a:rPr>
              <a:t>yourself, </a:t>
            </a:r>
            <a:r>
              <a:rPr lang="en-US" sz="2800" dirty="0" smtClean="0">
                <a:latin typeface="Comic Sans MS" panose="030F0702030302020204" pitchFamily="66" charset="0"/>
              </a:rPr>
              <a:t>Shrimp”.  </a:t>
            </a:r>
            <a:r>
              <a:rPr lang="en-US" sz="2800" dirty="0">
                <a:latin typeface="Comic Sans MS" panose="030F0702030302020204" pitchFamily="66" charset="0"/>
              </a:rPr>
              <a:t>They both </a:t>
            </a:r>
            <a:r>
              <a:rPr lang="en-US" sz="2800" dirty="0" smtClean="0">
                <a:latin typeface="Comic Sans MS" panose="030F0702030302020204" pitchFamily="66" charset="0"/>
              </a:rPr>
              <a:t>laugh. </a:t>
            </a:r>
            <a:endParaRPr lang="en-US" sz="2800" dirty="0">
              <a:latin typeface="Comic Sans MS" panose="030F0702030302020204" pitchFamily="66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72041" y="4065355"/>
            <a:ext cx="358886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omic Sans MS" panose="030F0702030302020204" pitchFamily="66" charset="0"/>
              </a:rPr>
              <a:t>That same student says, Hi Shorty”, to Shirley later that day.  </a:t>
            </a:r>
            <a:endParaRPr lang="en-US" sz="2800" dirty="0">
              <a:latin typeface="Comic Sans MS" panose="030F0702030302020204" pitchFamily="66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347630" y="3757414"/>
            <a:ext cx="363817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omic Sans MS" panose="030F0702030302020204" pitchFamily="66" charset="0"/>
              </a:rPr>
              <a:t>Now many students call Shirley, Shorty and Shirley returns with a fun nickname for them too.</a:t>
            </a:r>
          </a:p>
        </p:txBody>
      </p:sp>
    </p:spTree>
    <p:extLst>
      <p:ext uri="{BB962C8B-B14F-4D97-AF65-F5344CB8AC3E}">
        <p14:creationId xmlns:p14="http://schemas.microsoft.com/office/powerpoint/2010/main" val="1841053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04800" y="224117"/>
            <a:ext cx="3800288" cy="30928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4327712" y="255555"/>
            <a:ext cx="3825688" cy="30928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8376024" y="239836"/>
            <a:ext cx="3625476" cy="30928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363067" y="3483642"/>
            <a:ext cx="3770410" cy="30928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4344148" y="3483642"/>
            <a:ext cx="3809252" cy="30928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8422339" y="3483642"/>
            <a:ext cx="3579161" cy="30928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363067" y="463139"/>
            <a:ext cx="339314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omic Sans MS" panose="030F0702030302020204" pitchFamily="66" charset="0"/>
              </a:rPr>
              <a:t>A student in class always mispronounces words and sometimes it sounds funny.</a:t>
            </a:r>
            <a:endParaRPr lang="en-US" sz="2800" dirty="0">
              <a:latin typeface="Comic Sans MS" panose="030F0702030302020204" pitchFamily="66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409889" y="299333"/>
            <a:ext cx="356571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omic Sans MS" panose="030F0702030302020204" pitchFamily="66" charset="0"/>
              </a:rPr>
              <a:t>When this student mispronounces a word, several students repeat the mispronounced word and laugh.</a:t>
            </a:r>
            <a:endParaRPr lang="en-US" sz="2800" dirty="0">
              <a:latin typeface="Comic Sans MS" panose="030F0702030302020204" pitchFamily="66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714440" y="3653530"/>
            <a:ext cx="328706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omic Sans MS" panose="030F0702030302020204" pitchFamily="66" charset="0"/>
              </a:rPr>
              <a:t>This student asks them to stop repeating their mispronounced words, but they just continue.</a:t>
            </a:r>
            <a:endParaRPr lang="en-US" sz="2800" dirty="0">
              <a:latin typeface="Comic Sans MS" panose="030F0702030302020204" pitchFamily="66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472396" y="560706"/>
            <a:ext cx="344020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omic Sans MS" panose="030F0702030302020204" pitchFamily="66" charset="0"/>
              </a:rPr>
              <a:t>The teacher reminds the class to be kind when others are speaking.</a:t>
            </a:r>
            <a:endParaRPr lang="en-US" sz="2800" dirty="0">
              <a:latin typeface="Comic Sans MS" panose="030F0702030302020204" pitchFamily="66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409889" y="3691226"/>
            <a:ext cx="343871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omic Sans MS" panose="030F0702030302020204" pitchFamily="66" charset="0"/>
              </a:rPr>
              <a:t>This student just hangs their head and walks by as quickly as possible.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97329" y="3691226"/>
            <a:ext cx="391234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omic Sans MS" panose="030F0702030302020204" pitchFamily="66" charset="0"/>
              </a:rPr>
              <a:t>Some of the students started repeating the mispronounced words aloud in the cafeteria, when the student walks by them.</a:t>
            </a:r>
            <a:endParaRPr lang="en-US" sz="28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2397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04799" y="224117"/>
            <a:ext cx="3656111" cy="30928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4275423" y="224117"/>
            <a:ext cx="3638173" cy="30928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8241556" y="224117"/>
            <a:ext cx="3641165" cy="30928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304799" y="3599543"/>
            <a:ext cx="3750231" cy="30928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4293346" y="3599543"/>
            <a:ext cx="3688976" cy="30928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8241553" y="3524525"/>
            <a:ext cx="3641168" cy="30928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461540" y="224117"/>
            <a:ext cx="340987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omic Sans MS" panose="030F0702030302020204" pitchFamily="66" charset="0"/>
              </a:rPr>
              <a:t>A student, who likes another student is very shy and is embarrassed to talk to the student he likes.</a:t>
            </a:r>
            <a:endParaRPr lang="en-US" sz="2800" dirty="0">
              <a:latin typeface="Comic Sans MS" panose="030F0702030302020204" pitchFamily="66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450227" y="431701"/>
            <a:ext cx="307489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omic Sans MS" panose="030F0702030302020204" pitchFamily="66" charset="0"/>
              </a:rPr>
              <a:t>His friend says, Go and talk with her, or are you chicken?” </a:t>
            </a:r>
            <a:endParaRPr lang="en-US" sz="2800" dirty="0">
              <a:latin typeface="Comic Sans MS" panose="030F0702030302020204" pitchFamily="66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445500" y="431701"/>
            <a:ext cx="310926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omic Sans MS" panose="030F0702030302020204" pitchFamily="66" charset="0"/>
              </a:rPr>
              <a:t>His other friends also call him chicken, and tell him to just say hi or they will talk to her.</a:t>
            </a:r>
            <a:endParaRPr lang="en-US" sz="2800" dirty="0">
              <a:latin typeface="Comic Sans MS" panose="030F0702030302020204" pitchFamily="66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314261" y="3732109"/>
            <a:ext cx="341405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omic Sans MS" panose="030F0702030302020204" pitchFamily="66" charset="0"/>
              </a:rPr>
              <a:t>The friends of the one who like her, start jabbing him in the ribs and telling him to speak to her.</a:t>
            </a:r>
            <a:endParaRPr lang="en-US" sz="2800" dirty="0">
              <a:latin typeface="Comic Sans MS" panose="030F0702030302020204" pitchFamily="66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00004" y="3947552"/>
            <a:ext cx="358886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omic Sans MS" panose="030F0702030302020204" pitchFamily="66" charset="0"/>
              </a:rPr>
              <a:t>In the cafeteria the friends are eating lunch when the girl walks by that the student likes.</a:t>
            </a:r>
            <a:endParaRPr lang="en-US" sz="2800" dirty="0">
              <a:latin typeface="Comic Sans MS" panose="030F0702030302020204" pitchFamily="66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276670" y="3634468"/>
            <a:ext cx="36381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omic Sans MS" panose="030F0702030302020204" pitchFamily="66" charset="0"/>
              </a:rPr>
              <a:t>Finally, the boy gets enough courage up to say hi to the girl he likes.  She says hi back and hurries to sit with her friends.    </a:t>
            </a:r>
          </a:p>
        </p:txBody>
      </p:sp>
    </p:spTree>
    <p:extLst>
      <p:ext uri="{BB962C8B-B14F-4D97-AF65-F5344CB8AC3E}">
        <p14:creationId xmlns:p14="http://schemas.microsoft.com/office/powerpoint/2010/main" val="485239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04800" y="224117"/>
            <a:ext cx="3800288" cy="30928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4327712" y="255555"/>
            <a:ext cx="3825688" cy="30928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8376024" y="239836"/>
            <a:ext cx="3625476" cy="30928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363067" y="3483642"/>
            <a:ext cx="3770410" cy="30928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4344148" y="3483642"/>
            <a:ext cx="3809252" cy="30928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8435040" y="3483642"/>
            <a:ext cx="3579161" cy="30928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363067" y="463139"/>
            <a:ext cx="374202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omic Sans MS" panose="030F0702030302020204" pitchFamily="66" charset="0"/>
              </a:rPr>
              <a:t>The 6</a:t>
            </a:r>
            <a:r>
              <a:rPr lang="en-US" sz="2800" baseline="30000" dirty="0" smtClean="0">
                <a:latin typeface="Comic Sans MS" panose="030F0702030302020204" pitchFamily="66" charset="0"/>
              </a:rPr>
              <a:t>th</a:t>
            </a:r>
            <a:r>
              <a:rPr lang="en-US" sz="2800" dirty="0" smtClean="0">
                <a:latin typeface="Comic Sans MS" panose="030F0702030302020204" pitchFamily="66" charset="0"/>
              </a:rPr>
              <a:t> graders were playing a game of kickball with the 5</a:t>
            </a:r>
            <a:r>
              <a:rPr lang="en-US" sz="2800" baseline="30000" dirty="0" smtClean="0">
                <a:latin typeface="Comic Sans MS" panose="030F0702030302020204" pitchFamily="66" charset="0"/>
              </a:rPr>
              <a:t>th</a:t>
            </a:r>
            <a:r>
              <a:rPr lang="en-US" sz="2800" dirty="0" smtClean="0">
                <a:latin typeface="Comic Sans MS" panose="030F0702030302020204" pitchFamily="66" charset="0"/>
              </a:rPr>
              <a:t> graders during recess.</a:t>
            </a:r>
            <a:endParaRPr lang="en-US" sz="2800" dirty="0">
              <a:latin typeface="Comic Sans MS" panose="030F0702030302020204" pitchFamily="66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475379" y="3483642"/>
            <a:ext cx="3716621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omic Sans MS" panose="030F0702030302020204" pitchFamily="66" charset="0"/>
              </a:rPr>
              <a:t>Eventually the 6</a:t>
            </a:r>
            <a:r>
              <a:rPr lang="en-US" sz="2800" baseline="30000" dirty="0" smtClean="0">
                <a:latin typeface="Comic Sans MS" panose="030F0702030302020204" pitchFamily="66" charset="0"/>
              </a:rPr>
              <a:t>th</a:t>
            </a:r>
            <a:r>
              <a:rPr lang="en-US" sz="2800" dirty="0" smtClean="0">
                <a:latin typeface="Comic Sans MS" panose="030F0702030302020204" pitchFamily="66" charset="0"/>
              </a:rPr>
              <a:t> graders won the game. The spectators laughed and constantly called the 5</a:t>
            </a:r>
            <a:r>
              <a:rPr lang="en-US" sz="2800" baseline="30000" dirty="0" smtClean="0">
                <a:latin typeface="Comic Sans MS" panose="030F0702030302020204" pitchFamily="66" charset="0"/>
              </a:rPr>
              <a:t>th</a:t>
            </a:r>
            <a:r>
              <a:rPr lang="en-US" sz="2800" dirty="0" smtClean="0">
                <a:latin typeface="Comic Sans MS" panose="030F0702030302020204" pitchFamily="66" charset="0"/>
              </a:rPr>
              <a:t> grade players names during recess.</a:t>
            </a:r>
            <a:endParaRPr lang="en-US" sz="2800" dirty="0">
              <a:latin typeface="Comic Sans MS" panose="030F0702030302020204" pitchFamily="66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506758" y="239836"/>
            <a:ext cx="3440203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omic Sans MS" panose="030F0702030302020204" pitchFamily="66" charset="0"/>
              </a:rPr>
              <a:t>Realizing that the 6</a:t>
            </a:r>
            <a:r>
              <a:rPr lang="en-US" sz="2800" baseline="30000" dirty="0" smtClean="0">
                <a:latin typeface="Comic Sans MS" panose="030F0702030302020204" pitchFamily="66" charset="0"/>
              </a:rPr>
              <a:t>th</a:t>
            </a:r>
            <a:r>
              <a:rPr lang="en-US" sz="2800" dirty="0" smtClean="0">
                <a:latin typeface="Comic Sans MS" panose="030F0702030302020204" pitchFamily="66" charset="0"/>
              </a:rPr>
              <a:t> graders were losing, they started yelling bad words and insults at the 5</a:t>
            </a:r>
            <a:r>
              <a:rPr lang="en-US" sz="2800" baseline="30000" dirty="0" smtClean="0">
                <a:latin typeface="Comic Sans MS" panose="030F0702030302020204" pitchFamily="66" charset="0"/>
              </a:rPr>
              <a:t>th</a:t>
            </a:r>
            <a:r>
              <a:rPr lang="en-US" sz="2800" dirty="0" smtClean="0">
                <a:latin typeface="Comic Sans MS" panose="030F0702030302020204" pitchFamily="66" charset="0"/>
              </a:rPr>
              <a:t> grade players. </a:t>
            </a:r>
            <a:endParaRPr lang="en-US" sz="2800" dirty="0">
              <a:latin typeface="Comic Sans MS" panose="030F0702030302020204" pitchFamily="66" charset="0"/>
            </a:endParaRPr>
          </a:p>
          <a:p>
            <a:endParaRPr lang="en-US" sz="2800" dirty="0">
              <a:latin typeface="Comic Sans MS" panose="030F0702030302020204" pitchFamily="66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327712" y="3467923"/>
            <a:ext cx="343871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omic Sans MS" panose="030F0702030302020204" pitchFamily="66" charset="0"/>
              </a:rPr>
              <a:t>They didn’t want to make </a:t>
            </a:r>
            <a:r>
              <a:rPr lang="en-US" sz="2800" dirty="0">
                <a:latin typeface="Comic Sans MS" panose="030F0702030302020204" pitchFamily="66" charset="0"/>
              </a:rPr>
              <a:t>the 6</a:t>
            </a:r>
            <a:r>
              <a:rPr lang="en-US" sz="2800" baseline="30000" dirty="0">
                <a:latin typeface="Comic Sans MS" panose="030F0702030302020204" pitchFamily="66" charset="0"/>
              </a:rPr>
              <a:t>th</a:t>
            </a:r>
            <a:r>
              <a:rPr lang="en-US" sz="2800" dirty="0">
                <a:latin typeface="Comic Sans MS" panose="030F0702030302020204" pitchFamily="66" charset="0"/>
              </a:rPr>
              <a:t> graders watching more angry. 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95565" y="3467923"/>
            <a:ext cx="367702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omic Sans MS" panose="030F0702030302020204" pitchFamily="66" charset="0"/>
              </a:rPr>
              <a:t>The 5</a:t>
            </a:r>
            <a:r>
              <a:rPr lang="en-US" sz="2800" baseline="30000" dirty="0" smtClean="0">
                <a:latin typeface="Comic Sans MS" panose="030F0702030302020204" pitchFamily="66" charset="0"/>
              </a:rPr>
              <a:t>th</a:t>
            </a:r>
            <a:r>
              <a:rPr lang="en-US" sz="2800" dirty="0" smtClean="0">
                <a:latin typeface="Comic Sans MS" panose="030F0702030302020204" pitchFamily="66" charset="0"/>
              </a:rPr>
              <a:t> grade players were afraid to kick the ball hard or run fast.  They didn’t want to make any more points. </a:t>
            </a:r>
            <a:endParaRPr lang="en-US" sz="2800" dirty="0">
              <a:latin typeface="Comic Sans MS" panose="030F0702030302020204" pitchFamily="66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442757" y="375099"/>
            <a:ext cx="374202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omic Sans MS" panose="030F0702030302020204" pitchFamily="66" charset="0"/>
              </a:rPr>
              <a:t>The 5</a:t>
            </a:r>
            <a:r>
              <a:rPr lang="en-US" sz="2800" baseline="30000" dirty="0" smtClean="0">
                <a:latin typeface="Comic Sans MS" panose="030F0702030302020204" pitchFamily="66" charset="0"/>
              </a:rPr>
              <a:t>th</a:t>
            </a:r>
            <a:r>
              <a:rPr lang="en-US" sz="2800" dirty="0" smtClean="0">
                <a:latin typeface="Comic Sans MS" panose="030F0702030302020204" pitchFamily="66" charset="0"/>
              </a:rPr>
              <a:t> graders were winning by 5 points. </a:t>
            </a:r>
            <a:r>
              <a:rPr lang="en-US" sz="2800" dirty="0">
                <a:latin typeface="Comic Sans MS" panose="030F0702030302020204" pitchFamily="66" charset="0"/>
              </a:rPr>
              <a:t>A</a:t>
            </a:r>
            <a:r>
              <a:rPr lang="en-US" sz="2800" dirty="0" smtClean="0">
                <a:latin typeface="Comic Sans MS" panose="030F0702030302020204" pitchFamily="66" charset="0"/>
              </a:rPr>
              <a:t>nother group of 6</a:t>
            </a:r>
            <a:r>
              <a:rPr lang="en-US" sz="2800" baseline="30000" dirty="0" smtClean="0">
                <a:latin typeface="Comic Sans MS" panose="030F0702030302020204" pitchFamily="66" charset="0"/>
              </a:rPr>
              <a:t>th</a:t>
            </a:r>
            <a:r>
              <a:rPr lang="en-US" sz="2800" dirty="0" smtClean="0">
                <a:latin typeface="Comic Sans MS" panose="030F0702030302020204" pitchFamily="66" charset="0"/>
              </a:rPr>
              <a:t> graders came to watch the game.</a:t>
            </a:r>
            <a:endParaRPr lang="en-US" sz="28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8090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04800" y="224117"/>
            <a:ext cx="3800288" cy="30928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4327712" y="255555"/>
            <a:ext cx="3825688" cy="30928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8376024" y="239836"/>
            <a:ext cx="3625476" cy="30928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363067" y="3483642"/>
            <a:ext cx="3770410" cy="30928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4344148" y="3483642"/>
            <a:ext cx="3809252" cy="30928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8435040" y="3483642"/>
            <a:ext cx="3579161" cy="30928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363067" y="290461"/>
            <a:ext cx="374202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omic Sans MS" panose="030F0702030302020204" pitchFamily="66" charset="0"/>
              </a:rPr>
              <a:t>A group of friends enjoy playing jokes on each other.</a:t>
            </a:r>
            <a:endParaRPr lang="en-US" sz="2800" dirty="0">
              <a:latin typeface="Comic Sans MS" panose="030F0702030302020204" pitchFamily="66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475380" y="3483642"/>
            <a:ext cx="352612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omic Sans MS" panose="030F0702030302020204" pitchFamily="66" charset="0"/>
              </a:rPr>
              <a:t>“Hey, who did this?” said one of the friends.  The one who played the joke, admitted it was him.  Everyone laughed.</a:t>
            </a:r>
            <a:endParaRPr lang="en-US" sz="2800" dirty="0">
              <a:latin typeface="Comic Sans MS" panose="030F0702030302020204" pitchFamily="66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480614" y="255555"/>
            <a:ext cx="3440203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omic Sans MS" panose="030F0702030302020204" pitchFamily="66" charset="0"/>
              </a:rPr>
              <a:t>The next morning when everyone got up and put their shoes on, they notice their shoes didn’t fit.</a:t>
            </a:r>
            <a:endParaRPr lang="en-US" sz="2800" dirty="0">
              <a:latin typeface="Comic Sans MS" panose="030F0702030302020204" pitchFamily="66" charset="0"/>
            </a:endParaRPr>
          </a:p>
          <a:p>
            <a:endParaRPr lang="en-US" sz="2800" dirty="0">
              <a:latin typeface="Comic Sans MS" panose="030F0702030302020204" pitchFamily="66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327712" y="3467923"/>
            <a:ext cx="343871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omic Sans MS" panose="030F0702030302020204" pitchFamily="66" charset="0"/>
              </a:rPr>
              <a:t>Finally someone noticed that there was paper stuffed into the bottom of their shoe.</a:t>
            </a:r>
            <a:endParaRPr lang="en-US" sz="2800" dirty="0">
              <a:latin typeface="Comic Sans MS" panose="030F0702030302020204" pitchFamily="66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91190" y="3652918"/>
            <a:ext cx="391234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omic Sans MS" panose="030F0702030302020204" pitchFamily="66" charset="0"/>
              </a:rPr>
              <a:t>They kept trying and trying to put their shoes on.  Everyone was laughing.</a:t>
            </a:r>
            <a:endParaRPr lang="en-US" sz="2800" dirty="0">
              <a:latin typeface="Comic Sans MS" panose="030F0702030302020204" pitchFamily="66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377763" y="290461"/>
            <a:ext cx="3742021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During a </a:t>
            </a:r>
            <a:r>
              <a:rPr lang="en-US" sz="2800" dirty="0" smtClean="0">
                <a:latin typeface="Comic Sans MS" panose="030F0702030302020204" pitchFamily="66" charset="0"/>
              </a:rPr>
              <a:t>sleepover, when everyone had their shoes off.  One of the friends stuffed toilet paper in their friends shoes.</a:t>
            </a:r>
            <a:endParaRPr lang="en-US" sz="28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6562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346</TotalTime>
  <Words>1054</Words>
  <Application>Microsoft Office PowerPoint</Application>
  <PresentationFormat>Widescreen</PresentationFormat>
  <Paragraphs>59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Diana Strouth</cp:lastModifiedBy>
  <cp:revision>34</cp:revision>
  <cp:lastPrinted>2018-10-18T01:13:40Z</cp:lastPrinted>
  <dcterms:created xsi:type="dcterms:W3CDTF">2018-07-11T21:47:39Z</dcterms:created>
  <dcterms:modified xsi:type="dcterms:W3CDTF">2018-10-18T01:21:39Z</dcterms:modified>
</cp:coreProperties>
</file>